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notesSlides/notesSlide21.xml" ContentType="application/vnd.openxmlformats-officedocument.presentationml.notesSlide+xml"/>
  <Override PartName="/ppt/tags/tag30.xml" ContentType="application/vnd.openxmlformats-officedocument.presentationml.tags+xml"/>
  <Override PartName="/ppt/notesSlides/notesSlide22.xml" ContentType="application/vnd.openxmlformats-officedocument.presentationml.notesSlide+xml"/>
  <Override PartName="/ppt/tags/tag31.xml" ContentType="application/vnd.openxmlformats-officedocument.presentationml.tags+xml"/>
  <Override PartName="/ppt/notesSlides/notesSlide23.xml" ContentType="application/vnd.openxmlformats-officedocument.presentationml.notesSlide+xml"/>
  <Override PartName="/ppt/tags/tag3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33.xml" ContentType="application/vnd.openxmlformats-officedocument.presentationml.tags+xml"/>
  <Override PartName="/ppt/notesSlides/notesSlide26.xml" ContentType="application/vnd.openxmlformats-officedocument.presentationml.notesSlide+xml"/>
  <Override PartName="/ppt/tags/tag34.xml" ContentType="application/vnd.openxmlformats-officedocument.presentationml.tags+xml"/>
  <Override PartName="/ppt/notesSlides/notesSlide27.xml" ContentType="application/vnd.openxmlformats-officedocument.presentationml.notesSlide+xml"/>
  <Override PartName="/ppt/tags/tag35.xml" ContentType="application/vnd.openxmlformats-officedocument.presentationml.tags+xml"/>
  <Override PartName="/ppt/notesSlides/notesSlide28.xml" ContentType="application/vnd.openxmlformats-officedocument.presentationml.notesSlide+xml"/>
  <Override PartName="/ppt/tags/tag36.xml" ContentType="application/vnd.openxmlformats-officedocument.presentationml.tags+xml"/>
  <Override PartName="/ppt/notesSlides/notesSlide29.xml" ContentType="application/vnd.openxmlformats-officedocument.presentationml.notesSlide+xml"/>
  <Override PartName="/ppt/tags/tag37.xml" ContentType="application/vnd.openxmlformats-officedocument.presentationml.tags+xml"/>
  <Override PartName="/ppt/notesSlides/notesSlide30.xml" ContentType="application/vnd.openxmlformats-officedocument.presentationml.notesSlide+xml"/>
  <Override PartName="/ppt/tags/tag38.xml" ContentType="application/vnd.openxmlformats-officedocument.presentationml.tags+xml"/>
  <Override PartName="/ppt/notesSlides/notesSlide31.xml" ContentType="application/vnd.openxmlformats-officedocument.presentationml.notesSlide+xml"/>
  <Override PartName="/ppt/tags/tag39.xml" ContentType="application/vnd.openxmlformats-officedocument.presentationml.tags+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76" r:id="rId5"/>
    <p:sldId id="260" r:id="rId6"/>
    <p:sldId id="273" r:id="rId7"/>
    <p:sldId id="274" r:id="rId8"/>
    <p:sldId id="269" r:id="rId9"/>
    <p:sldId id="277" r:id="rId10"/>
    <p:sldId id="278" r:id="rId11"/>
    <p:sldId id="279" r:id="rId12"/>
    <p:sldId id="297" r:id="rId13"/>
    <p:sldId id="303" r:id="rId14"/>
    <p:sldId id="281" r:id="rId15"/>
    <p:sldId id="263" r:id="rId16"/>
    <p:sldId id="291" r:id="rId17"/>
    <p:sldId id="308" r:id="rId18"/>
    <p:sldId id="309" r:id="rId19"/>
    <p:sldId id="304" r:id="rId20"/>
    <p:sldId id="301" r:id="rId21"/>
    <p:sldId id="302" r:id="rId22"/>
    <p:sldId id="265" r:id="rId23"/>
    <p:sldId id="310" r:id="rId24"/>
    <p:sldId id="311" r:id="rId25"/>
    <p:sldId id="296" r:id="rId26"/>
    <p:sldId id="294" r:id="rId27"/>
    <p:sldId id="282" r:id="rId28"/>
    <p:sldId id="283" r:id="rId29"/>
    <p:sldId id="284" r:id="rId30"/>
    <p:sldId id="285" r:id="rId31"/>
    <p:sldId id="286" r:id="rId32"/>
    <p:sldId id="287" r:id="rId33"/>
    <p:sldId id="288" r:id="rId34"/>
    <p:sldId id="295" r:id="rId35"/>
    <p:sldId id="290" r:id="rId36"/>
  </p:sldIdLst>
  <p:sldSz cx="12192000" cy="6858000"/>
  <p:notesSz cx="7104063" cy="10234613"/>
  <p:custDataLst>
    <p:tags r:id="rId38"/>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1A40A7-8F16-A901-EA20-74CCCDDDD73A}" name="benedikt.springer@dlr.de" initials="be" userId="S::urn:spo:guest#benedikt.springer@dlr.de::" providerId="AD"/>
  <p188:author id="{563F2FB8-0055-54CD-9242-B5F88F3A7CD7}" name="Krug, Clara" initials="KC" userId="S::Clara.Krug@fazit.de::2061fdf4-aae3-43ce-aa84-bb701e9660b0" providerId="AD"/>
  <p188:author id="{D3B9F4B9-1CBF-BC3F-EADD-5F81D9D05E6E}" name="Susanne Findeisen" initials="SF" userId="S::findeisen@daad.de::ca4440eb-43c5-456e-aa44-61a4d5302400" providerId="AD"/>
  <p188:author id="{B3CA83F5-50DE-31D0-D097-87CA117CBC9D}" name="Krebs, Anabell" initials="KA" userId="S::Anabell.Krebs@fazit.de::ba6f77ab-3e23-4310-bc6a-4356bb2c8aa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r. Sabine Giehle" initials="sg" lastIdx="54" clrIdx="0">
    <p:extLst>
      <p:ext uri="{19B8F6BF-5375-455C-9EA6-DF929625EA0E}">
        <p15:presenceInfo xmlns:p15="http://schemas.microsoft.com/office/powerpoint/2012/main" userId="Dr. Sabine Giehle" providerId="None"/>
      </p:ext>
    </p:extLst>
  </p:cmAuthor>
  <p:cmAuthor id="2" name="Clara Krug" initials="CK" lastIdx="1" clrIdx="1">
    <p:extLst>
      <p:ext uri="{19B8F6BF-5375-455C-9EA6-DF929625EA0E}">
        <p15:presenceInfo xmlns:p15="http://schemas.microsoft.com/office/powerpoint/2012/main" userId="S::Clara.Krug@fazit.de::2061fdf4-aae3-43ce-aa84-bb701e9660b0" providerId="AD"/>
      </p:ext>
    </p:extLst>
  </p:cmAuthor>
  <p:cmAuthor id="3" name="Ingy Nafie" initials="IN" lastIdx="1" clrIdx="2">
    <p:extLst>
      <p:ext uri="{19B8F6BF-5375-455C-9EA6-DF929625EA0E}">
        <p15:presenceInfo xmlns:p15="http://schemas.microsoft.com/office/powerpoint/2012/main" userId="S::nafie@daad.de::24957abe-972e-4d5e-84b7-3acdd7ecb45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200"/>
    <a:srgbClr val="FFC000"/>
    <a:srgbClr val="D70A0A"/>
    <a:srgbClr val="FDCBCB"/>
    <a:srgbClr val="FEE6E6"/>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458" autoAdjust="0"/>
  </p:normalViewPr>
  <p:slideViewPr>
    <p:cSldViewPr>
      <p:cViewPr varScale="1">
        <p:scale>
          <a:sx n="104" d="100"/>
          <a:sy n="104" d="100"/>
        </p:scale>
        <p:origin x="58" y="91"/>
      </p:cViewPr>
      <p:guideLst>
        <p:guide orient="horz" pos="3360"/>
        <p:guide pos="81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256EE1B6-02C2-48EC-A174-268BFC6B192B}" type="datetimeFigureOut">
              <a:rPr lang="de-DE" smtClean="0"/>
              <a:t>28.07.2026</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96DC082B-09A5-4D2E-9B55-2ACCDC943179}" type="slidenum">
              <a:rPr lang="de-DE" smtClean="0"/>
              <a:t>‹Nr.›</a:t>
            </a:fld>
            <a:endParaRPr lang="de-DE"/>
          </a:p>
        </p:txBody>
      </p:sp>
    </p:spTree>
    <p:extLst>
      <p:ext uri="{BB962C8B-B14F-4D97-AF65-F5344CB8AC3E}">
        <p14:creationId xmlns:p14="http://schemas.microsoft.com/office/powerpoint/2010/main" val="3284898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eubuero.d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cs typeface="Arial" panose="020B0604020202020204" pitchFamily="34" charset="0"/>
              </a:rPr>
              <a:t>This information has been prepared by: </a:t>
            </a:r>
          </a:p>
          <a:p>
            <a:pPr algn="l" rtl="0" fontAlgn="base"/>
            <a:r>
              <a:rPr lang="en-GB" sz="1300" dirty="0">
                <a:solidFill>
                  <a:srgbClr val="000000"/>
                </a:solidFill>
                <a:latin typeface="Arial" panose="020B0604020202020204" pitchFamily="34" charset="0"/>
                <a:cs typeface="Arial" panose="020B0604020202020204" pitchFamily="34" charset="0"/>
              </a:rPr>
              <a:t>Section International Research Marketing </a:t>
            </a:r>
          </a:p>
          <a:p>
            <a:pPr algn="l" rtl="0" fontAlgn="base"/>
            <a:r>
              <a:rPr lang="en-GB" sz="1300" dirty="0">
                <a:solidFill>
                  <a:srgbClr val="1F497D"/>
                </a:solidFill>
                <a:latin typeface="Arial" panose="020B0604020202020204" pitchFamily="34" charset="0"/>
                <a:cs typeface="Arial" panose="020B0604020202020204" pitchFamily="34" charset="0"/>
              </a:rPr>
              <a:t>research-in-germany@daad.de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dirty="0">
                <a:solidFill>
                  <a:srgbClr val="000000"/>
                </a:solidFill>
                <a:latin typeface="Arial" panose="020B0604020202020204" pitchFamily="34" charset="0"/>
                <a:cs typeface="Arial" panose="020B0604020202020204" pitchFamily="34" charset="0"/>
              </a:rPr>
              <a:t>German Academic Exchange Service (DAAD) </a:t>
            </a:r>
          </a:p>
          <a:p>
            <a:pPr algn="l" rtl="0" fontAlgn="base"/>
            <a:r>
              <a:rPr lang="en-GB" sz="1300" dirty="0" err="1">
                <a:solidFill>
                  <a:srgbClr val="000000"/>
                </a:solidFill>
                <a:latin typeface="Arial" panose="020B0604020202020204" pitchFamily="34" charset="0"/>
                <a:cs typeface="Arial" panose="020B0604020202020204" pitchFamily="34" charset="0"/>
              </a:rPr>
              <a:t>Kennedyallee</a:t>
            </a:r>
            <a:r>
              <a:rPr lang="en-GB" sz="1300" dirty="0">
                <a:solidFill>
                  <a:srgbClr val="000000"/>
                </a:solidFill>
                <a:latin typeface="Arial" panose="020B0604020202020204" pitchFamily="34" charset="0"/>
                <a:cs typeface="Arial" panose="020B0604020202020204" pitchFamily="34" charset="0"/>
              </a:rPr>
              <a:t> 50 </a:t>
            </a:r>
          </a:p>
          <a:p>
            <a:pPr algn="l" rtl="0" fontAlgn="base"/>
            <a:r>
              <a:rPr lang="en-GB" sz="1300" dirty="0">
                <a:solidFill>
                  <a:srgbClr val="000000"/>
                </a:solidFill>
                <a:latin typeface="Arial" panose="020B0604020202020204" pitchFamily="34" charset="0"/>
                <a:cs typeface="Arial" panose="020B0604020202020204" pitchFamily="34" charset="0"/>
              </a:rPr>
              <a:t>53175 Bonn </a:t>
            </a:r>
          </a:p>
          <a:p>
            <a:pPr algn="l" rtl="0" fontAlgn="base"/>
            <a:r>
              <a:rPr lang="en-GB" sz="1300" dirty="0">
                <a:solidFill>
                  <a:srgbClr val="1F497D"/>
                </a:solidFill>
                <a:latin typeface="Arial" panose="020B0604020202020204" pitchFamily="34" charset="0"/>
                <a:cs typeface="Arial" panose="020B0604020202020204" pitchFamily="34" charset="0"/>
              </a:rPr>
              <a:t>www.daad.de/en </a:t>
            </a:r>
          </a:p>
          <a:p>
            <a:pPr defTabSz="990752" fontAlgn="base">
              <a:defRPr/>
            </a:pPr>
            <a:r>
              <a:rPr lang="en-US" sz="1300" dirty="0">
                <a:solidFill>
                  <a:schemeClr val="tx2"/>
                </a:solidFill>
                <a:latin typeface="Arial"/>
                <a:cs typeface="Arial"/>
              </a:rPr>
              <a:t>Updated/edited:</a:t>
            </a:r>
            <a:r>
              <a:rPr lang="de-DE" sz="1300" dirty="0">
                <a:solidFill>
                  <a:schemeClr val="tx2"/>
                </a:solidFill>
                <a:latin typeface="Arial"/>
                <a:cs typeface="Arial"/>
              </a:rPr>
              <a:t> 04/2026</a:t>
            </a:r>
            <a:r>
              <a:rPr lang="en-GB" sz="1300" dirty="0">
                <a:solidFill>
                  <a:srgbClr val="1F497D"/>
                </a:solidFill>
                <a:latin typeface="Arial" panose="020B0604020202020204" pitchFamily="34" charset="0"/>
                <a:cs typeface="Arial" panose="020B0604020202020204" pitchFamily="34" charset="0"/>
              </a:rPr>
              <a:t> </a:t>
            </a:r>
            <a:endParaRPr lang="en-GB" sz="1300" dirty="0">
              <a:solidFill>
                <a:srgbClr val="000000"/>
              </a:solidFill>
              <a:latin typeface="Arial" panose="020B0604020202020204" pitchFamily="34" charset="0"/>
              <a:cs typeface="Arial" panose="020B0604020202020204" pitchFamily="34" charset="0"/>
            </a:endParaRPr>
          </a:p>
          <a:p>
            <a:pPr algn="l" rtl="0" fontAlgn="base"/>
            <a:endParaRPr lang="en-GB" sz="1300" dirty="0">
              <a:solidFill>
                <a:srgbClr val="1F497D"/>
              </a:solidFill>
              <a:latin typeface="Arial" panose="020B0604020202020204" pitchFamily="34" charset="0"/>
              <a:cs typeface="Arial" panose="020B0604020202020204" pitchFamily="34" charset="0"/>
            </a:endParaRPr>
          </a:p>
          <a:p>
            <a:pPr algn="l" rtl="0" fontAlgn="base"/>
            <a:r>
              <a:rPr lang="en-GB" sz="1300" dirty="0">
                <a:solidFill>
                  <a:srgbClr val="000000"/>
                </a:solidFill>
                <a:latin typeface="Arial" panose="020B0604020202020204" pitchFamily="34" charset="0"/>
                <a:cs typeface="Arial" panose="020B0604020202020204" pitchFamily="34" charset="0"/>
              </a:rPr>
              <a:t>Important information about using the “Research in Germany” presentations: </a:t>
            </a:r>
          </a:p>
          <a:p>
            <a:pPr algn="l" rtl="0" fontAlgn="base"/>
            <a:r>
              <a:rPr lang="en-GB" sz="1300" dirty="0">
                <a:solidFill>
                  <a:srgbClr val="000000"/>
                </a:solidFill>
                <a:latin typeface="Arial" panose="020B0604020202020204" pitchFamily="34" charset="0"/>
                <a:cs typeface="Arial" panose="020B0604020202020204" pitchFamily="34" charset="0"/>
              </a:rPr>
              <a:t>All the images, logos, charts and similar elements contained in the “Research in Germany” presentations may be used solely for the purposes of the presentation. Any removal or reuse of this content for other purposes is not permitted.  </a:t>
            </a:r>
          </a:p>
          <a:p>
            <a:pPr algn="l" rtl="0" fontAlgn="base"/>
            <a:r>
              <a:rPr lang="en-GB" sz="1300" dirty="0">
                <a:solidFill>
                  <a:srgbClr val="000000"/>
                </a:solidFill>
                <a:latin typeface="Arial" panose="020B0604020202020204" pitchFamily="34" charset="0"/>
                <a:cs typeface="Arial" panose="020B0604020202020204" pitchFamily="34" charset="0"/>
              </a:rPr>
              <a:t>The presentations may be passed on to listeners solely in non-editable form. In other words, the presentations can be made available for example in PDF format or in the form of a video that can be accessed via the following YouTube link: </a:t>
            </a:r>
            <a:r>
              <a:rPr lang="en-GB" sz="1300" dirty="0">
                <a:solidFill>
                  <a:srgbClr val="1F497D"/>
                </a:solidFill>
                <a:latin typeface="Arial" panose="020B0604020202020204" pitchFamily="34" charset="0"/>
                <a:cs typeface="Arial" panose="020B0604020202020204" pitchFamily="34" charset="0"/>
              </a:rPr>
              <a:t>https://www.youtube.com/watch?v=sywWf1ucORw </a:t>
            </a:r>
          </a:p>
          <a:p>
            <a:endParaRPr lang="de-DE" dirty="0"/>
          </a:p>
        </p:txBody>
      </p:sp>
      <p:sp>
        <p:nvSpPr>
          <p:cNvPr id="4" name="Foliennummernplatzhalter 3"/>
          <p:cNvSpPr>
            <a:spLocks noGrp="1"/>
          </p:cNvSpPr>
          <p:nvPr>
            <p:ph type="sldNum" sz="quarter" idx="5"/>
          </p:nvPr>
        </p:nvSpPr>
        <p:spPr/>
        <p:txBody>
          <a:bodyPr/>
          <a:lstStyle/>
          <a:p>
            <a:fld id="{96DC082B-09A5-4D2E-9B55-2ACCDC943179}" type="slidenum">
              <a:rPr lang="de-DE" smtClean="0"/>
              <a:t>1</a:t>
            </a:fld>
            <a:endParaRPr lang="de-DE"/>
          </a:p>
        </p:txBody>
      </p:sp>
    </p:spTree>
    <p:extLst>
      <p:ext uri="{BB962C8B-B14F-4D97-AF65-F5344CB8AC3E}">
        <p14:creationId xmlns:p14="http://schemas.microsoft.com/office/powerpoint/2010/main" val="1094428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The High-Tech Agenda Germany is the German government’s latest innovation initiative. It aims at competitiveness, value-creation and sovereignty through research and technology.</a:t>
            </a:r>
          </a:p>
          <a:p>
            <a:endParaRPr lang="en-US" dirty="0"/>
          </a:p>
          <a:p>
            <a:r>
              <a:rPr lang="en-US" dirty="0"/>
              <a:t>Source: </a:t>
            </a:r>
            <a:br>
              <a:rPr lang="en-US" dirty="0"/>
            </a:br>
            <a:r>
              <a:rPr lang="en-US" dirty="0"/>
              <a:t>Federal Government - https://hightech-agenda-deutschland.de/en/</a:t>
            </a:r>
          </a:p>
          <a:p>
            <a:endParaRPr lang="de-DE" dirty="0"/>
          </a:p>
        </p:txBody>
      </p:sp>
      <p:sp>
        <p:nvSpPr>
          <p:cNvPr id="4" name="Foliennummernplatzhalter 3"/>
          <p:cNvSpPr>
            <a:spLocks noGrp="1"/>
          </p:cNvSpPr>
          <p:nvPr>
            <p:ph type="sldNum" sz="quarter" idx="5"/>
          </p:nvPr>
        </p:nvSpPr>
        <p:spPr/>
        <p:txBody>
          <a:bodyPr/>
          <a:lstStyle/>
          <a:p>
            <a:fld id="{96DC082B-09A5-4D2E-9B55-2ACCDC943179}" type="slidenum">
              <a:rPr lang="de-DE" smtClean="0"/>
              <a:t>10</a:t>
            </a:fld>
            <a:endParaRPr lang="de-DE"/>
          </a:p>
        </p:txBody>
      </p:sp>
    </p:spTree>
    <p:extLst>
      <p:ext uri="{BB962C8B-B14F-4D97-AF65-F5344CB8AC3E}">
        <p14:creationId xmlns:p14="http://schemas.microsoft.com/office/powerpoint/2010/main" val="3889252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US" sz="1300" dirty="0">
                <a:solidFill>
                  <a:srgbClr val="000000"/>
                </a:solidFill>
                <a:latin typeface="Arial" panose="020B0604020202020204" pitchFamily="34" charset="0"/>
              </a:rPr>
              <a:t>The High-Tech Agenda Germany aims to significantly enhance the country’s innovation and economic power by intensifying investments in future technologies. It focuses on six selected key technologies and five strategic research fields. The overarching goal is to catapult Germany back to the forefront of international technological competition.</a:t>
            </a:r>
          </a:p>
          <a:p>
            <a:pPr algn="l" rtl="0" fontAlgn="base"/>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Source:</a:t>
            </a:r>
            <a:r>
              <a:rPr lang="en-GB" sz="1300" dirty="0">
                <a:solidFill>
                  <a:srgbClr val="000000"/>
                </a:solidFill>
                <a:latin typeface="Arial" panose="020B0604020202020204" pitchFamily="34" charset="0"/>
              </a:rPr>
              <a:t> BMFTR</a:t>
            </a:r>
          </a:p>
          <a:p>
            <a:pPr algn="l" rtl="0" fontAlgn="base"/>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11</a:t>
            </a:fld>
            <a:endParaRPr lang="de-DE"/>
          </a:p>
        </p:txBody>
      </p:sp>
    </p:spTree>
    <p:extLst>
      <p:ext uri="{BB962C8B-B14F-4D97-AF65-F5344CB8AC3E}">
        <p14:creationId xmlns:p14="http://schemas.microsoft.com/office/powerpoint/2010/main" val="3650265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US" sz="1300" dirty="0">
                <a:solidFill>
                  <a:srgbClr val="000000"/>
                </a:solidFill>
                <a:latin typeface="Arial" panose="020B0604020202020204" pitchFamily="34" charset="0"/>
              </a:rPr>
              <a:t>The High-Tech Agenda Germany drives innovation through six key technologies: artificial intelligence, quantum technologies, microelectronics, biotechnology, fusion and climate-neutral energy, and technologies for climate-neutral mobility.</a:t>
            </a:r>
          </a:p>
          <a:p>
            <a:pPr algn="l" rtl="0" fontAlgn="base"/>
            <a:r>
              <a:rPr lang="en-US" sz="1300" dirty="0">
                <a:solidFill>
                  <a:srgbClr val="000000"/>
                </a:solidFill>
                <a:latin typeface="Arial" panose="020B0604020202020204" pitchFamily="34" charset="0"/>
              </a:rPr>
              <a:t>It also focuses on five strategic research fields: aerospace research, health research, security and </a:t>
            </a:r>
            <a:r>
              <a:rPr lang="en-US" sz="1300" dirty="0" err="1">
                <a:solidFill>
                  <a:srgbClr val="000000"/>
                </a:solidFill>
                <a:latin typeface="Arial" panose="020B0604020202020204" pitchFamily="34" charset="0"/>
              </a:rPr>
              <a:t>defence</a:t>
            </a:r>
            <a:r>
              <a:rPr lang="en-US" sz="1300" dirty="0">
                <a:solidFill>
                  <a:srgbClr val="000000"/>
                </a:solidFill>
                <a:latin typeface="Arial" panose="020B0604020202020204" pitchFamily="34" charset="0"/>
              </a:rPr>
              <a:t> research, marine, climate and sustainability research, and the humanities and social sciences.</a:t>
            </a:r>
          </a:p>
          <a:p>
            <a:pPr algn="l" rtl="0" fontAlgn="base"/>
            <a:r>
              <a:rPr lang="en-US" sz="1300" dirty="0">
                <a:solidFill>
                  <a:srgbClr val="000000"/>
                </a:solidFill>
                <a:latin typeface="Arial" panose="020B0604020202020204" pitchFamily="34" charset="0"/>
              </a:rPr>
              <a:t>Together, these areas strengthen Germany’s technological leadership and its contribution to a sustainable, secure future.</a:t>
            </a:r>
          </a:p>
          <a:p>
            <a:pPr algn="l" rtl="0" fontAlgn="base"/>
            <a:endParaRPr lang="en-GB" sz="1300" dirty="0">
              <a:solidFill>
                <a:srgbClr val="000000"/>
              </a:solidFill>
              <a:latin typeface="Segoe UI" panose="020B0502040204020203" pitchFamily="34" charset="0"/>
            </a:endParaRPr>
          </a:p>
          <a:p>
            <a:pPr algn="l" rtl="0" fontAlgn="base"/>
            <a:r>
              <a:rPr lang="en-GB" sz="1300" b="1" dirty="0">
                <a:solidFill>
                  <a:srgbClr val="000000"/>
                </a:solidFill>
                <a:latin typeface="Arial" panose="020B0604020202020204" pitchFamily="34" charset="0"/>
              </a:rPr>
              <a:t>Source:</a:t>
            </a:r>
            <a:r>
              <a:rPr lang="en-GB" sz="1300" dirty="0">
                <a:solidFill>
                  <a:srgbClr val="000000"/>
                </a:solidFill>
                <a:latin typeface="Arial" panose="020B0604020202020204" pitchFamily="34" charset="0"/>
              </a:rPr>
              <a:t> BMFTR</a:t>
            </a:r>
            <a:endParaRPr lang="de-DE" dirty="0"/>
          </a:p>
        </p:txBody>
      </p:sp>
      <p:sp>
        <p:nvSpPr>
          <p:cNvPr id="4" name="Foliennummernplatzhalter 3"/>
          <p:cNvSpPr>
            <a:spLocks noGrp="1"/>
          </p:cNvSpPr>
          <p:nvPr>
            <p:ph type="sldNum" sz="quarter" idx="5"/>
          </p:nvPr>
        </p:nvSpPr>
        <p:spPr/>
        <p:txBody>
          <a:bodyPr/>
          <a:lstStyle/>
          <a:p>
            <a:fld id="{96DC082B-09A5-4D2E-9B55-2ACCDC943179}" type="slidenum">
              <a:rPr lang="de-DE" smtClean="0"/>
              <a:t>12</a:t>
            </a:fld>
            <a:endParaRPr lang="de-DE"/>
          </a:p>
        </p:txBody>
      </p:sp>
    </p:spTree>
    <p:extLst>
      <p:ext uri="{BB962C8B-B14F-4D97-AF65-F5344CB8AC3E}">
        <p14:creationId xmlns:p14="http://schemas.microsoft.com/office/powerpoint/2010/main" val="4200615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cs typeface="Arial" panose="020B0604020202020204" pitchFamily="34" charset="0"/>
              </a:rPr>
              <a:t>Cyber Valley is Europe’s largest research cooperation in the field of artificial intelligence (AI) and modern robotics. It includes partners from research, industry, public administration and society. </a:t>
            </a:r>
          </a:p>
          <a:p>
            <a:pPr algn="l" rtl="0" fontAlgn="base"/>
            <a:r>
              <a:rPr lang="en-GB" sz="1300" dirty="0">
                <a:solidFill>
                  <a:srgbClr val="000000"/>
                </a:solidFill>
                <a:latin typeface="Arial" panose="020B0604020202020204" pitchFamily="34" charset="0"/>
                <a:cs typeface="Arial" panose="020B0604020202020204" pitchFamily="34" charset="0"/>
              </a:rPr>
              <a:t>The partners believe that AI should be developed and used responsibly. It should be embedded in open societies allowing for critical and evidence-based public debates. Therefore, the Cyber Valley builds bridges curiosity-driven basic research and applied research. Furthermore, it has a strong focus on talent development and promotes a start-up culture among scientists to enable a quick knowledge and technology transfer from science to application.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b="1" dirty="0">
                <a:solidFill>
                  <a:srgbClr val="000000"/>
                </a:solidFill>
                <a:latin typeface="Arial" panose="020B0604020202020204" pitchFamily="34" charset="0"/>
                <a:cs typeface="Arial" panose="020B0604020202020204" pitchFamily="34" charset="0"/>
              </a:rPr>
              <a:t>Source: </a:t>
            </a:r>
            <a:r>
              <a:rPr lang="en-GB" sz="1300" dirty="0">
                <a:solidFill>
                  <a:srgbClr val="000000"/>
                </a:solidFill>
                <a:latin typeface="Arial" panose="020B0604020202020204" pitchFamily="34" charset="0"/>
                <a:cs typeface="Arial" panose="020B0604020202020204" pitchFamily="34" charset="0"/>
              </a:rPr>
              <a:t>https://cyber-valley.de</a:t>
            </a:r>
          </a:p>
          <a:p>
            <a:pPr algn="l" rtl="0" fontAlgn="base"/>
            <a:endParaRPr lang="en-GB" sz="3000" dirty="0">
              <a:solidFill>
                <a:srgbClr val="000000"/>
              </a:solidFill>
              <a:latin typeface="Segoe UI" panose="020B0502040204020203"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13</a:t>
            </a:fld>
            <a:endParaRPr lang="de-DE"/>
          </a:p>
        </p:txBody>
      </p:sp>
    </p:spTree>
    <p:extLst>
      <p:ext uri="{BB962C8B-B14F-4D97-AF65-F5344CB8AC3E}">
        <p14:creationId xmlns:p14="http://schemas.microsoft.com/office/powerpoint/2010/main" val="930147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indent="-185766" defTabSz="990752">
              <a:buFont typeface="Arial" panose="020B0604020202020204" pitchFamily="34" charset="0"/>
              <a:buChar char="•"/>
              <a:defRPr/>
            </a:pPr>
            <a:r>
              <a:rPr lang="en-GB" dirty="0">
                <a:latin typeface="Arial" panose="020B0604020202020204" pitchFamily="34" charset="0"/>
                <a:cs typeface="Arial" panose="020B0604020202020204" pitchFamily="34" charset="0"/>
              </a:rPr>
              <a:t>Renowned industrial partners</a:t>
            </a:r>
            <a:r>
              <a:rPr lang="de-DE" dirty="0">
                <a:latin typeface="Arial" panose="020B0604020202020204" pitchFamily="34" charset="0"/>
                <a:cs typeface="Calibri"/>
              </a:rPr>
              <a:t> such </a:t>
            </a:r>
            <a:r>
              <a:rPr lang="de-DE" dirty="0" err="1">
                <a:latin typeface="Arial" panose="020B0604020202020204" pitchFamily="34" charset="0"/>
                <a:cs typeface="Calibri"/>
              </a:rPr>
              <a:t>as</a:t>
            </a:r>
            <a:r>
              <a:rPr lang="de-DE" dirty="0">
                <a:latin typeface="Arial" panose="020B0604020202020204" pitchFamily="34" charset="0"/>
                <a:cs typeface="Calibri"/>
              </a:rPr>
              <a:t> </a:t>
            </a:r>
            <a:r>
              <a:rPr lang="de-DE" dirty="0" err="1">
                <a:latin typeface="Arial" panose="020B0604020202020204" pitchFamily="34" charset="0"/>
                <a:cs typeface="Calibri"/>
              </a:rPr>
              <a:t>Ndivia</a:t>
            </a:r>
            <a:r>
              <a:rPr lang="de-DE" dirty="0">
                <a:latin typeface="Arial" panose="020B0604020202020204" pitchFamily="34" charset="0"/>
                <a:cs typeface="Calibri"/>
              </a:rPr>
              <a:t>, Infineon </a:t>
            </a:r>
            <a:r>
              <a:rPr lang="de-DE" dirty="0" err="1">
                <a:latin typeface="Arial" panose="020B0604020202020204" pitchFamily="34" charset="0"/>
                <a:cs typeface="Calibri"/>
              </a:rPr>
              <a:t>or</a:t>
            </a:r>
            <a:r>
              <a:rPr lang="de-DE" dirty="0">
                <a:latin typeface="Arial" panose="020B0604020202020204" pitchFamily="34" charset="0"/>
                <a:cs typeface="Calibri"/>
              </a:rPr>
              <a:t> Mercedes-Benz</a:t>
            </a:r>
          </a:p>
          <a:p>
            <a:pPr marL="185766" indent="-185766" defTabSz="990752">
              <a:buFont typeface="Arial" panose="020B0604020202020204" pitchFamily="34" charset="0"/>
              <a:buChar char="•"/>
              <a:defRPr/>
            </a:pPr>
            <a:r>
              <a:rPr lang="en-GB" dirty="0">
                <a:latin typeface="Arial" panose="020B0604020202020204" pitchFamily="34" charset="0"/>
                <a:cs typeface="Arial" panose="020B0604020202020204" pitchFamily="34" charset="0"/>
              </a:rPr>
              <a:t>Involved in national and international key projects and networks</a:t>
            </a:r>
          </a:p>
          <a:p>
            <a:pPr marL="681142" lvl="1" indent="-185766" defTabSz="990752">
              <a:buFont typeface="Arial" panose="020B0604020202020204" pitchFamily="34" charset="0"/>
              <a:buChar char="•"/>
              <a:defRPr/>
            </a:pPr>
            <a:r>
              <a:rPr lang="en-GB" dirty="0" err="1">
                <a:latin typeface="Arial" panose="020B0604020202020204" pitchFamily="34" charset="0"/>
                <a:cs typeface="Arial" panose="020B0604020202020204" pitchFamily="34" charset="0"/>
              </a:rPr>
              <a:t>QSolid</a:t>
            </a:r>
            <a:r>
              <a:rPr lang="en-GB" dirty="0">
                <a:latin typeface="Arial" panose="020B0604020202020204" pitchFamily="34" charset="0"/>
                <a:cs typeface="Arial" panose="020B0604020202020204" pitchFamily="34" charset="0"/>
              </a:rPr>
              <a:t>: a national flagship project of 26 partners of which 52% are from industry and a total budget of 76,3 million euro (2022-2026)</a:t>
            </a:r>
          </a:p>
          <a:p>
            <a:pPr marL="681142" lvl="1" indent="-185766" defTabSz="990752">
              <a:buFont typeface="Arial" panose="020B0604020202020204" pitchFamily="34" charset="0"/>
              <a:buChar char="•"/>
              <a:defRPr/>
            </a:pPr>
            <a:r>
              <a:rPr lang="en-GB" dirty="0">
                <a:latin typeface="Arial" panose="020B0604020202020204" pitchFamily="34" charset="0"/>
                <a:cs typeface="Arial" panose="020B0604020202020204" pitchFamily="34" charset="0"/>
              </a:rPr>
              <a:t>EU Quantum Flagship: a long-term EU research initiative with a budget of 1 billion euros (2018-2028)</a:t>
            </a:r>
          </a:p>
          <a:p>
            <a:pPr defTabSz="990752">
              <a:defRPr/>
            </a:pPr>
            <a:endParaRPr lang="de-DE" dirty="0">
              <a:latin typeface="Arial" panose="020B0604020202020204" pitchFamily="34" charset="0"/>
              <a:cs typeface="Calibri"/>
            </a:endParaRPr>
          </a:p>
          <a:p>
            <a:pPr defTabSz="990752">
              <a:defRPr/>
            </a:pPr>
            <a:endParaRPr lang="de-DE" dirty="0">
              <a:latin typeface="Arial" panose="020B0604020202020204" pitchFamily="34" charset="0"/>
              <a:cs typeface="Calibri"/>
            </a:endParaRPr>
          </a:p>
          <a:p>
            <a:pPr defTabSz="990752">
              <a:defRPr/>
            </a:pPr>
            <a:r>
              <a:rPr lang="de-DE" dirty="0">
                <a:latin typeface="Arial" panose="020B0604020202020204" pitchFamily="34" charset="0"/>
                <a:cs typeface="Calibri"/>
              </a:rPr>
              <a:t>Source: FZ Jülich</a:t>
            </a:r>
          </a:p>
          <a:p>
            <a:pPr defTabSz="990752">
              <a:defRPr/>
            </a:pPr>
            <a:endParaRPr lang="en-GB"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14</a:t>
            </a:fld>
            <a:endParaRPr lang="de-DE"/>
          </a:p>
        </p:txBody>
      </p:sp>
    </p:spTree>
    <p:extLst>
      <p:ext uri="{BB962C8B-B14F-4D97-AF65-F5344CB8AC3E}">
        <p14:creationId xmlns:p14="http://schemas.microsoft.com/office/powerpoint/2010/main" val="434132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a:defRPr/>
            </a:pPr>
            <a:r>
              <a:rPr lang="en-GB" b="0" dirty="0">
                <a:solidFill>
                  <a:srgbClr val="FFC200"/>
                </a:solidFill>
                <a:latin typeface="Arial" panose="020B0604020202020204" pitchFamily="34" charset="0"/>
              </a:rPr>
              <a:t>The Research Fab Microelectronics Germany (FMD) is one of the key stakeholders within the German microelectronics ecosystem.</a:t>
            </a:r>
          </a:p>
          <a:p>
            <a:pPr defTabSz="990752">
              <a:defRPr/>
            </a:pPr>
            <a:endParaRPr lang="en-GB" b="0" dirty="0">
              <a:solidFill>
                <a:srgbClr val="FFC200"/>
              </a:solidFill>
              <a:latin typeface="Arial" panose="020B0604020202020204" pitchFamily="34" charset="0"/>
            </a:endParaRPr>
          </a:p>
          <a:p>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Cooperation</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of</a:t>
            </a:r>
            <a:r>
              <a:rPr lang="de-DE" sz="1800" dirty="0">
                <a:effectLst/>
                <a:latin typeface="Aptos" panose="020B0004020202020204" pitchFamily="34" charset="0"/>
                <a:ea typeface="Aptos" panose="020B0004020202020204" pitchFamily="34" charset="0"/>
                <a:cs typeface="Aptos" panose="020B0004020202020204" pitchFamily="34" charset="0"/>
              </a:rPr>
              <a:t> 15 </a:t>
            </a:r>
            <a:r>
              <a:rPr lang="de-DE" sz="1800" dirty="0" err="1">
                <a:effectLst/>
                <a:latin typeface="Aptos" panose="020B0004020202020204" pitchFamily="34" charset="0"/>
                <a:ea typeface="Aptos" panose="020B0004020202020204" pitchFamily="34" charset="0"/>
                <a:cs typeface="Aptos" panose="020B0004020202020204" pitchFamily="34" charset="0"/>
              </a:rPr>
              <a:t>highly</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specialized</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institutes</a:t>
            </a:r>
            <a:r>
              <a:rPr lang="de-DE" sz="1800" dirty="0">
                <a:effectLst/>
                <a:latin typeface="Aptos" panose="020B0004020202020204" pitchFamily="34" charset="0"/>
                <a:ea typeface="Aptos" panose="020B0004020202020204" pitchFamily="34" charset="0"/>
                <a:cs typeface="Aptos" panose="020B0004020202020204" pitchFamily="34" charset="0"/>
              </a:rPr>
              <a:t> and 13 </a:t>
            </a:r>
            <a:r>
              <a:rPr lang="de-DE" sz="1800" dirty="0" err="1">
                <a:effectLst/>
                <a:latin typeface="Aptos" panose="020B0004020202020204" pitchFamily="34" charset="0"/>
                <a:ea typeface="Aptos" panose="020B0004020202020204" pitchFamily="34" charset="0"/>
                <a:cs typeface="Aptos" panose="020B0004020202020204" pitchFamily="34" charset="0"/>
              </a:rPr>
              <a:t>cleanrooms</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equipped</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with</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cutting-edge</a:t>
            </a:r>
            <a:r>
              <a:rPr lang="de-DE" sz="1800" dirty="0">
                <a:effectLst/>
                <a:latin typeface="Aptos" panose="020B0004020202020204" pitchFamily="34" charset="0"/>
                <a:ea typeface="Aptos" panose="020B0004020202020204" pitchFamily="34" charset="0"/>
                <a:cs typeface="Aptos" panose="020B0004020202020204" pitchFamily="34" charset="0"/>
              </a:rPr>
              <a:t> </a:t>
            </a:r>
            <a:r>
              <a:rPr lang="de-DE" sz="1800" dirty="0" err="1">
                <a:effectLst/>
                <a:latin typeface="Aptos" panose="020B0004020202020204" pitchFamily="34" charset="0"/>
                <a:ea typeface="Aptos" panose="020B0004020202020204" pitchFamily="34" charset="0"/>
                <a:cs typeface="Aptos" panose="020B0004020202020204" pitchFamily="34" charset="0"/>
              </a:rPr>
              <a:t>technology</a:t>
            </a:r>
            <a:endParaRPr lang="de-DE" sz="1800" dirty="0">
              <a:effectLst/>
              <a:latin typeface="Aptos" panose="020B0004020202020204" pitchFamily="34" charset="0"/>
              <a:ea typeface="Aptos" panose="020B0004020202020204" pitchFamily="34" charset="0"/>
              <a:cs typeface="Aptos" panose="020B0004020202020204" pitchFamily="34" charset="0"/>
            </a:endParaRPr>
          </a:p>
          <a:p>
            <a:r>
              <a:rPr lang="en-US" sz="1800" dirty="0">
                <a:effectLst/>
                <a:latin typeface="Aptos" panose="020B0004020202020204" pitchFamily="34" charset="0"/>
                <a:ea typeface="Aptos" panose="020B0004020202020204" pitchFamily="34" charset="0"/>
                <a:cs typeface="Aptos" panose="020B0004020202020204" pitchFamily="34" charset="0"/>
              </a:rPr>
              <a:t>• As a one-stop shop, FMD offers customized solutions from a single source along the entire value chain by combining the excellent technologies and system solutions of its institutes</a:t>
            </a:r>
            <a:endParaRPr lang="de-DE" sz="1800" dirty="0">
              <a:effectLst/>
              <a:latin typeface="Aptos" panose="020B0004020202020204" pitchFamily="34" charset="0"/>
              <a:ea typeface="Aptos" panose="020B0004020202020204" pitchFamily="34" charset="0"/>
              <a:cs typeface="Aptos" panose="020B0004020202020204" pitchFamily="34" charset="0"/>
            </a:endParaRPr>
          </a:p>
          <a:p>
            <a:r>
              <a:rPr lang="en-US" sz="1800" dirty="0">
                <a:effectLst/>
                <a:latin typeface="Aptos" panose="020B0004020202020204" pitchFamily="34" charset="0"/>
                <a:ea typeface="Aptos" panose="020B0004020202020204" pitchFamily="34" charset="0"/>
                <a:cs typeface="Aptos" panose="020B0004020202020204" pitchFamily="34" charset="0"/>
              </a:rPr>
              <a:t>• As part of the EU Chips Act, FMD is implementing the APECS Pilot Line for Advanced Packaging and Heterogeneous Integration, bridging the gap between research and industry</a:t>
            </a:r>
            <a:endParaRPr lang="de-DE" sz="1800" dirty="0">
              <a:effectLst/>
              <a:latin typeface="Aptos" panose="020B0004020202020204" pitchFamily="34" charset="0"/>
              <a:ea typeface="Aptos" panose="020B0004020202020204" pitchFamily="34" charset="0"/>
              <a:cs typeface="Aptos" panose="020B0004020202020204" pitchFamily="34" charset="0"/>
            </a:endParaRPr>
          </a:p>
          <a:p>
            <a:r>
              <a:rPr lang="en-US" sz="1800" dirty="0">
                <a:effectLst/>
                <a:latin typeface="Aptos" panose="020B0004020202020204" pitchFamily="34" charset="0"/>
                <a:ea typeface="Aptos" panose="020B0004020202020204" pitchFamily="34" charset="0"/>
                <a:cs typeface="Aptos" panose="020B0004020202020204" pitchFamily="34" charset="0"/>
              </a:rPr>
              <a:t>• The German Chips Competence Centre (G3C), hosted by FMD, connects innovators with the infrastructure of the APECS pilot line and other European pilot lines</a:t>
            </a:r>
            <a:endParaRPr lang="en-GB" b="0" dirty="0">
              <a:solidFill>
                <a:srgbClr val="FFC200"/>
              </a:solidFill>
              <a:latin typeface="Arial" panose="020B0604020202020204" pitchFamily="34" charset="0"/>
            </a:endParaRPr>
          </a:p>
          <a:p>
            <a:pPr defTabSz="990752">
              <a:defRPr/>
            </a:pPr>
            <a:endParaRPr lang="en-GB" b="0" dirty="0">
              <a:solidFill>
                <a:srgbClr val="FFC200"/>
              </a:solidFill>
              <a:latin typeface="Arial" panose="020B0604020202020204" pitchFamily="34" charset="0"/>
            </a:endParaRPr>
          </a:p>
          <a:p>
            <a:pPr defTabSz="990752">
              <a:defRPr/>
            </a:pPr>
            <a:r>
              <a:rPr lang="en-GB" b="0" dirty="0">
                <a:solidFill>
                  <a:srgbClr val="FFC200"/>
                </a:solidFill>
                <a:latin typeface="Arial" panose="020B0604020202020204" pitchFamily="34" charset="0"/>
              </a:rPr>
              <a:t>Source: Research Fab Microelectronics Germany (FMD)</a:t>
            </a:r>
            <a:endParaRPr lang="en-GB" b="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15</a:t>
            </a:fld>
            <a:endParaRPr lang="de-DE"/>
          </a:p>
        </p:txBody>
      </p:sp>
    </p:spTree>
    <p:extLst>
      <p:ext uri="{BB962C8B-B14F-4D97-AF65-F5344CB8AC3E}">
        <p14:creationId xmlns:p14="http://schemas.microsoft.com/office/powerpoint/2010/main" val="2194493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solidFill>
                  <a:srgbClr val="2B343F"/>
                </a:solidFill>
                <a:effectLst/>
                <a:latin typeface="Arial" panose="020B0604020202020204" pitchFamily="34" charset="0"/>
              </a:rPr>
              <a:t>With advanced technological capabilities come new opportunities to better understand and treat diseases. This mission lies at the heart of the research conducted at Helmholtz Munich. Taking an interdisciplinary and international approach, Helmholtz Munich develops and applies new biotechnological tools and methods, working closely with partners to translate research into real-world applications. </a:t>
            </a:r>
          </a:p>
          <a:p>
            <a:endParaRPr lang="en-US" dirty="0">
              <a:solidFill>
                <a:srgbClr val="2B343F"/>
              </a:solidFill>
              <a:effectLst/>
              <a:latin typeface="Arial" panose="020B0604020202020204" pitchFamily="34" charset="0"/>
            </a:endParaRPr>
          </a:p>
          <a:p>
            <a:r>
              <a:rPr lang="en-US" dirty="0">
                <a:solidFill>
                  <a:srgbClr val="2B343F"/>
                </a:solidFill>
                <a:effectLst/>
                <a:latin typeface="Arial" panose="020B0604020202020204" pitchFamily="34" charset="0"/>
              </a:rPr>
              <a:t>Source: </a:t>
            </a:r>
            <a:r>
              <a:rPr lang="en-US" dirty="0" err="1">
                <a:solidFill>
                  <a:srgbClr val="2B343F"/>
                </a:solidFill>
                <a:effectLst/>
                <a:latin typeface="Arial" panose="020B0604020202020204" pitchFamily="34" charset="0"/>
              </a:rPr>
              <a:t>Helmhotz</a:t>
            </a:r>
            <a:r>
              <a:rPr lang="en-US" dirty="0">
                <a:solidFill>
                  <a:srgbClr val="2B343F"/>
                </a:solidFill>
                <a:effectLst/>
                <a:latin typeface="Arial" panose="020B0604020202020204" pitchFamily="34" charset="0"/>
              </a:rPr>
              <a:t> Munich</a:t>
            </a:r>
          </a:p>
          <a:p>
            <a:endParaRPr lang="en-US" dirty="0">
              <a:solidFill>
                <a:srgbClr val="2B343F"/>
              </a:solidFill>
              <a:effectLst/>
              <a:latin typeface="Arial" panose="020B0604020202020204" pitchFamily="34" charset="0"/>
              <a:cs typeface="Calibri"/>
            </a:endParaRPr>
          </a:p>
          <a:p>
            <a:endParaRPr lang="de-DE" dirty="0">
              <a:cs typeface="Calibri"/>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16</a:t>
            </a:fld>
            <a:endParaRPr lang="de-DE"/>
          </a:p>
        </p:txBody>
      </p:sp>
    </p:spTree>
    <p:extLst>
      <p:ext uri="{BB962C8B-B14F-4D97-AF65-F5344CB8AC3E}">
        <p14:creationId xmlns:p14="http://schemas.microsoft.com/office/powerpoint/2010/main" val="4068964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a:cs typeface="Arial"/>
              </a:rPr>
              <a:t>To bring about a sustainable transition in the economy and society, a transition is also needed in the area of energy supply, especially in terms of increased energy efficiency and sustainability.  </a:t>
            </a:r>
          </a:p>
          <a:p>
            <a:pPr algn="l" rtl="0" fontAlgn="base"/>
            <a:r>
              <a:rPr lang="en-GB" sz="1300" dirty="0">
                <a:solidFill>
                  <a:srgbClr val="000000"/>
                </a:solidFill>
                <a:latin typeface="Arial"/>
                <a:cs typeface="Arial"/>
              </a:rPr>
              <a:t>The Saxony-based energy and environmental technology cluster </a:t>
            </a:r>
            <a:r>
              <a:rPr lang="en-GB" sz="1300" b="1" dirty="0">
                <a:solidFill>
                  <a:srgbClr val="000000"/>
                </a:solidFill>
                <a:latin typeface="Arial"/>
                <a:cs typeface="Arial"/>
              </a:rPr>
              <a:t>Energy Saxony </a:t>
            </a:r>
            <a:r>
              <a:rPr lang="en-GB" sz="1300" dirty="0">
                <a:solidFill>
                  <a:srgbClr val="000000"/>
                </a:solidFill>
                <a:latin typeface="Arial"/>
                <a:cs typeface="Arial"/>
              </a:rPr>
              <a:t>is working on this.</a:t>
            </a:r>
            <a:r>
              <a:rPr lang="en-GB" sz="1300" b="1" dirty="0">
                <a:solidFill>
                  <a:srgbClr val="000000"/>
                </a:solidFill>
                <a:latin typeface="Arial"/>
                <a:cs typeface="Arial"/>
              </a:rPr>
              <a:t> </a:t>
            </a:r>
            <a:r>
              <a:rPr lang="en-GB" sz="1300" dirty="0">
                <a:solidFill>
                  <a:srgbClr val="000000"/>
                </a:solidFill>
                <a:latin typeface="Arial"/>
                <a:cs typeface="Arial"/>
              </a:rPr>
              <a:t> </a:t>
            </a:r>
          </a:p>
          <a:p>
            <a:pPr algn="l" rtl="0" fontAlgn="base"/>
            <a:r>
              <a:rPr lang="en-GB" sz="1300" dirty="0">
                <a:solidFill>
                  <a:srgbClr val="000000"/>
                </a:solidFill>
                <a:latin typeface="Arial"/>
                <a:cs typeface="Arial"/>
              </a:rPr>
              <a:t>Energy Saxony is a network of companies and research institutions in the state of Saxony.  </a:t>
            </a:r>
          </a:p>
          <a:p>
            <a:pPr algn="l" rtl="0" fontAlgn="base"/>
            <a:endParaRPr lang="en-GB" sz="1300" dirty="0">
              <a:solidFill>
                <a:srgbClr val="000000"/>
              </a:solidFill>
              <a:latin typeface="Arial" panose="020B0604020202020204" pitchFamily="34" charset="0"/>
            </a:endParaRPr>
          </a:p>
          <a:p>
            <a:pPr algn="l" rtl="0" fontAlgn="base"/>
            <a:r>
              <a:rPr lang="en-GB" sz="1300" dirty="0">
                <a:solidFill>
                  <a:srgbClr val="000000"/>
                </a:solidFill>
                <a:latin typeface="Arial"/>
                <a:cs typeface="Arial"/>
              </a:rPr>
              <a:t>The cluster’s </a:t>
            </a:r>
            <a:r>
              <a:rPr lang="en-GB" sz="1300" b="1" dirty="0">
                <a:solidFill>
                  <a:srgbClr val="000000"/>
                </a:solidFill>
                <a:latin typeface="Arial"/>
                <a:cs typeface="Arial"/>
              </a:rPr>
              <a:t>goal</a:t>
            </a:r>
            <a:r>
              <a:rPr lang="en-GB" sz="1300" dirty="0">
                <a:solidFill>
                  <a:srgbClr val="000000"/>
                </a:solidFill>
                <a:latin typeface="Arial"/>
                <a:cs typeface="Arial"/>
              </a:rPr>
              <a:t> is to  </a:t>
            </a:r>
          </a:p>
          <a:p>
            <a:pPr fontAlgn="base">
              <a:buFont typeface="Arial" panose="020B0604020202020204" pitchFamily="34" charset="0"/>
              <a:buChar char="•"/>
            </a:pPr>
            <a:r>
              <a:rPr lang="en-GB" sz="1300" dirty="0">
                <a:solidFill>
                  <a:srgbClr val="000000"/>
                </a:solidFill>
                <a:latin typeface="Arial"/>
                <a:cs typeface="Arial"/>
              </a:rPr>
              <a:t> create innovative and cross-sectoral infrastructures for a sustainable, resource- and climate-friendly energy supply, and to contribute  </a:t>
            </a:r>
          </a:p>
          <a:p>
            <a:pPr fontAlgn="base">
              <a:buFont typeface="Arial" panose="020B0604020202020204" pitchFamily="34" charset="0"/>
              <a:buChar char="•"/>
            </a:pPr>
            <a:r>
              <a:rPr lang="en-GB" sz="1300" dirty="0">
                <a:solidFill>
                  <a:srgbClr val="000000"/>
                </a:solidFill>
                <a:latin typeface="Arial"/>
                <a:cs typeface="Arial"/>
              </a:rPr>
              <a:t> to the heat and mobility transition and  </a:t>
            </a:r>
          </a:p>
          <a:p>
            <a:pPr fontAlgn="base">
              <a:buFont typeface="Arial" panose="020B0604020202020204" pitchFamily="34" charset="0"/>
              <a:buChar char="•"/>
            </a:pPr>
            <a:r>
              <a:rPr lang="en-GB" sz="1300" dirty="0">
                <a:solidFill>
                  <a:srgbClr val="000000"/>
                </a:solidFill>
                <a:latin typeface="Arial"/>
                <a:cs typeface="Arial"/>
              </a:rPr>
              <a:t> to establishing a green economy with circular economy components.  </a:t>
            </a:r>
          </a:p>
          <a:p>
            <a:pPr algn="l" rtl="0" fontAlgn="base"/>
            <a:r>
              <a:rPr lang="en-GB" sz="1300" dirty="0">
                <a:solidFill>
                  <a:srgbClr val="000000"/>
                </a:solidFill>
                <a:latin typeface="Arial"/>
                <a:cs typeface="Arial"/>
              </a:rPr>
              <a:t>The network pools in particular competencies in zero-emission technologies and green hydrogen. </a:t>
            </a:r>
          </a:p>
          <a:p>
            <a:pPr algn="l" rtl="0" fontAlgn="base"/>
            <a:r>
              <a:rPr lang="en-GB" sz="1300" dirty="0">
                <a:solidFill>
                  <a:srgbClr val="000000"/>
                </a:solidFill>
                <a:latin typeface="Arial"/>
                <a:cs typeface="Arial"/>
              </a:rPr>
              <a:t>  </a:t>
            </a:r>
          </a:p>
          <a:p>
            <a:pPr algn="l" rtl="0" fontAlgn="base"/>
            <a:r>
              <a:rPr lang="en-GB" sz="1300" b="1" dirty="0">
                <a:solidFill>
                  <a:srgbClr val="000000"/>
                </a:solidFill>
                <a:latin typeface="Arial"/>
                <a:cs typeface="Arial"/>
              </a:rPr>
              <a:t>Source:</a:t>
            </a:r>
            <a:r>
              <a:rPr lang="en-GB" sz="1300" dirty="0">
                <a:solidFill>
                  <a:srgbClr val="000000"/>
                </a:solidFill>
                <a:latin typeface="Arial"/>
                <a:cs typeface="Arial"/>
              </a:rPr>
              <a:t> </a:t>
            </a:r>
            <a:r>
              <a:rPr lang="de-DE" sz="1300" dirty="0">
                <a:latin typeface="Arial" panose="020B0604020202020204" pitchFamily="34" charset="0"/>
                <a:cs typeface="Arial" panose="020B0604020202020204" pitchFamily="34" charset="0"/>
              </a:rPr>
              <a:t>www.energy-saxony.net</a:t>
            </a:r>
          </a:p>
          <a:p>
            <a:endParaRPr lang="de-DE" sz="1300" dirty="0">
              <a:cs typeface="Calibri"/>
            </a:endParaRPr>
          </a:p>
          <a:p>
            <a:endParaRPr lang="de-DE" dirty="0">
              <a:cs typeface="Calibri"/>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17</a:t>
            </a:fld>
            <a:endParaRPr lang="de-DE"/>
          </a:p>
        </p:txBody>
      </p:sp>
    </p:spTree>
    <p:extLst>
      <p:ext uri="{BB962C8B-B14F-4D97-AF65-F5344CB8AC3E}">
        <p14:creationId xmlns:p14="http://schemas.microsoft.com/office/powerpoint/2010/main" val="4191424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cs typeface="Calibri"/>
              </a:rPr>
              <a:t>In 2025, </a:t>
            </a:r>
            <a:r>
              <a:rPr lang="de-DE" dirty="0" err="1">
                <a:cs typeface="Calibri"/>
              </a:rPr>
              <a:t>Germany‘s</a:t>
            </a:r>
            <a:r>
              <a:rPr lang="de-DE" dirty="0">
                <a:cs typeface="Calibri"/>
              </a:rPr>
              <a:t> </a:t>
            </a:r>
            <a:r>
              <a:rPr lang="de-DE" dirty="0" err="1">
                <a:cs typeface="Calibri"/>
              </a:rPr>
              <a:t>goverment</a:t>
            </a:r>
            <a:r>
              <a:rPr lang="de-DE" dirty="0">
                <a:cs typeface="Calibri"/>
              </a:rPr>
              <a:t> </a:t>
            </a:r>
            <a:r>
              <a:rPr lang="de-DE" dirty="0" err="1">
                <a:cs typeface="Calibri"/>
              </a:rPr>
              <a:t>adopted</a:t>
            </a:r>
            <a:r>
              <a:rPr lang="de-DE" dirty="0">
                <a:cs typeface="Calibri"/>
              </a:rPr>
              <a:t> </a:t>
            </a:r>
            <a:r>
              <a:rPr lang="de-DE" b="0" dirty="0">
                <a:cs typeface="Calibri"/>
              </a:rPr>
              <a:t>an </a:t>
            </a:r>
            <a:r>
              <a:rPr lang="de-DE" b="0" dirty="0" err="1">
                <a:cs typeface="Calibri"/>
              </a:rPr>
              <a:t>action</a:t>
            </a:r>
            <a:r>
              <a:rPr lang="de-DE" b="0" dirty="0">
                <a:cs typeface="Calibri"/>
              </a:rPr>
              <a:t> plan </a:t>
            </a:r>
            <a:r>
              <a:rPr lang="en-GB" b="0" dirty="0">
                <a:solidFill>
                  <a:srgbClr val="FFC200"/>
                </a:solidFill>
                <a:latin typeface="Arial" panose="020B0604020202020204" pitchFamily="34" charset="0"/>
              </a:rPr>
              <a:t>for the world’s first fusion power plant in Germany. </a:t>
            </a:r>
            <a:r>
              <a:rPr lang="en-US" b="0" dirty="0">
                <a:solidFill>
                  <a:srgbClr val="FFC200"/>
                </a:solidFill>
                <a:latin typeface="Arial" panose="020B0604020202020204" pitchFamily="34" charset="0"/>
                <a:cs typeface="Calibri"/>
              </a:rPr>
              <a:t>An industry-led consortium is to build the power plant. It will include start-ups, established companies from the industry, and representatives from the scientific community. Until 2029, investments of more than 2 billion Euros for fusion research are foreseen. </a:t>
            </a:r>
          </a:p>
          <a:p>
            <a:endParaRPr lang="en-US" b="0" dirty="0">
              <a:solidFill>
                <a:srgbClr val="FFC200"/>
              </a:solidFill>
              <a:latin typeface="Arial" panose="020B0604020202020204" pitchFamily="34" charset="0"/>
              <a:cs typeface="Calibri"/>
            </a:endParaRPr>
          </a:p>
          <a:p>
            <a:r>
              <a:rPr lang="en-US" b="0" dirty="0">
                <a:solidFill>
                  <a:srgbClr val="FFC200"/>
                </a:solidFill>
                <a:latin typeface="Arial" panose="020B0604020202020204" pitchFamily="34" charset="0"/>
                <a:cs typeface="Calibri"/>
              </a:rPr>
              <a:t>The action plan includes 8 action areas and measures to pave the way toward a fusion power plant in Germany. </a:t>
            </a:r>
            <a:endParaRPr lang="en-GB" b="0" dirty="0">
              <a:solidFill>
                <a:srgbClr val="FFC200"/>
              </a:solidFill>
              <a:latin typeface="Arial" panose="020B0604020202020204" pitchFamily="34" charset="0"/>
              <a:cs typeface="Calibri"/>
            </a:endParaRPr>
          </a:p>
          <a:p>
            <a:endParaRPr lang="de-DE" dirty="0">
              <a:cs typeface="Calibri"/>
            </a:endParaRPr>
          </a:p>
          <a:p>
            <a:endParaRPr lang="de-DE" dirty="0">
              <a:cs typeface="Calibri"/>
            </a:endParaRPr>
          </a:p>
          <a:p>
            <a:r>
              <a:rPr lang="de-DE" dirty="0">
                <a:cs typeface="Calibri"/>
              </a:rPr>
              <a:t>Source: Federal Ministry </a:t>
            </a:r>
            <a:r>
              <a:rPr lang="de-DE" dirty="0" err="1">
                <a:cs typeface="Calibri"/>
              </a:rPr>
              <a:t>of</a:t>
            </a:r>
            <a:r>
              <a:rPr lang="de-DE" dirty="0">
                <a:cs typeface="Calibri"/>
              </a:rPr>
              <a:t> Research, Technology and Space</a:t>
            </a:r>
          </a:p>
        </p:txBody>
      </p:sp>
      <p:sp>
        <p:nvSpPr>
          <p:cNvPr id="4" name="Foliennummernplatzhalter 3"/>
          <p:cNvSpPr>
            <a:spLocks noGrp="1"/>
          </p:cNvSpPr>
          <p:nvPr>
            <p:ph type="sldNum" sz="quarter" idx="5"/>
          </p:nvPr>
        </p:nvSpPr>
        <p:spPr/>
        <p:txBody>
          <a:bodyPr/>
          <a:lstStyle/>
          <a:p>
            <a:fld id="{96DC082B-09A5-4D2E-9B55-2ACCDC943179}" type="slidenum">
              <a:rPr lang="de-DE" smtClean="0"/>
              <a:t>18</a:t>
            </a:fld>
            <a:endParaRPr lang="de-DE"/>
          </a:p>
        </p:txBody>
      </p:sp>
    </p:spTree>
    <p:extLst>
      <p:ext uri="{BB962C8B-B14F-4D97-AF65-F5344CB8AC3E}">
        <p14:creationId xmlns:p14="http://schemas.microsoft.com/office/powerpoint/2010/main" val="3066578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rPr>
              <a:t>The </a:t>
            </a:r>
            <a:r>
              <a:rPr lang="en-GB" sz="1300" b="1" dirty="0">
                <a:solidFill>
                  <a:srgbClr val="000000"/>
                </a:solidFill>
                <a:latin typeface="Arial" panose="020B0604020202020204" pitchFamily="34" charset="0"/>
              </a:rPr>
              <a:t>transformation of the mobility system</a:t>
            </a:r>
            <a:r>
              <a:rPr lang="en-GB" sz="1300" dirty="0">
                <a:solidFill>
                  <a:srgbClr val="000000"/>
                </a:solidFill>
                <a:latin typeface="Arial" panose="020B0604020202020204" pitchFamily="34" charset="0"/>
              </a:rPr>
              <a:t> requires climate-friendly, environmentally compatible, barrier-free and socially just mobility solutions. One of the 14 Custers4Future to be awarded excellence status so far is working on this: the </a:t>
            </a:r>
            <a:r>
              <a:rPr lang="en-GB" sz="1300" b="1" dirty="0">
                <a:solidFill>
                  <a:srgbClr val="000000"/>
                </a:solidFill>
                <a:latin typeface="Arial" panose="020B0604020202020204" pitchFamily="34" charset="0"/>
              </a:rPr>
              <a:t>Munich Cluster for the Future of Mobility in Metropolitan Regions (</a:t>
            </a:r>
            <a:r>
              <a:rPr lang="en-GB" sz="1300" b="1" dirty="0" err="1">
                <a:solidFill>
                  <a:srgbClr val="000000"/>
                </a:solidFill>
                <a:latin typeface="Arial" panose="020B0604020202020204" pitchFamily="34" charset="0"/>
              </a:rPr>
              <a:t>MCube</a:t>
            </a:r>
            <a:r>
              <a:rPr lang="en-GB" sz="1300" b="1" dirty="0">
                <a:solidFill>
                  <a:srgbClr val="000000"/>
                </a:solidFill>
                <a:latin typeface="Arial" panose="020B0604020202020204" pitchFamily="34" charset="0"/>
              </a:rPr>
              <a:t>). </a:t>
            </a:r>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Its goal, together with partners from science, business, the public sector and society in the Munich region, is to drive forward the sustainable design of mobility in metropolitan regions like Munich and to create holistic mobility innovations for urban spaces.  </a:t>
            </a:r>
          </a:p>
          <a:p>
            <a:pPr algn="l" rtl="0" fontAlgn="base"/>
            <a:r>
              <a:rPr lang="en-GB" sz="1300" dirty="0">
                <a:solidFill>
                  <a:srgbClr val="000000"/>
                </a:solidFill>
                <a:latin typeface="Arial" panose="020B0604020202020204" pitchFamily="34" charset="0"/>
              </a:rPr>
              <a:t>The cluster is coordinated by the Technical University of Munich.  </a:t>
            </a:r>
          </a:p>
          <a:p>
            <a:pPr algn="l" rtl="0" fontAlgn="base"/>
            <a:r>
              <a:rPr lang="en-GB" sz="2000" dirty="0">
                <a:solidFill>
                  <a:srgbClr val="000000"/>
                </a:solidFill>
                <a:latin typeface="Arial" panose="020B0604020202020204" pitchFamily="34" charset="0"/>
              </a:rPr>
              <a:t> </a:t>
            </a:r>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Source:</a:t>
            </a:r>
            <a:r>
              <a:rPr lang="en-GB" sz="1300" dirty="0">
                <a:solidFill>
                  <a:srgbClr val="000000"/>
                </a:solidFill>
                <a:latin typeface="Arial" panose="020B0604020202020204" pitchFamily="34" charset="0"/>
              </a:rPr>
              <a:t> </a:t>
            </a:r>
            <a:r>
              <a:rPr lang="de-DE" sz="1300" dirty="0">
                <a:latin typeface="Arial" panose="020B0604020202020204" pitchFamily="34" charset="0"/>
                <a:cs typeface="Arial" panose="020B0604020202020204" pitchFamily="34" charset="0"/>
              </a:rPr>
              <a:t>www.mcube-cluster.de </a:t>
            </a:r>
          </a:p>
          <a:p>
            <a:endParaRPr lang="de-DE" dirty="0"/>
          </a:p>
        </p:txBody>
      </p:sp>
      <p:sp>
        <p:nvSpPr>
          <p:cNvPr id="4" name="Foliennummernplatzhalter 3"/>
          <p:cNvSpPr>
            <a:spLocks noGrp="1"/>
          </p:cNvSpPr>
          <p:nvPr>
            <p:ph type="sldNum" sz="quarter" idx="5"/>
          </p:nvPr>
        </p:nvSpPr>
        <p:spPr/>
        <p:txBody>
          <a:bodyPr/>
          <a:lstStyle/>
          <a:p>
            <a:fld id="{96DC082B-09A5-4D2E-9B55-2ACCDC943179}" type="slidenum">
              <a:rPr lang="de-DE" smtClean="0"/>
              <a:t>19</a:t>
            </a:fld>
            <a:endParaRPr lang="de-DE"/>
          </a:p>
        </p:txBody>
      </p:sp>
    </p:spTree>
    <p:extLst>
      <p:ext uri="{BB962C8B-B14F-4D97-AF65-F5344CB8AC3E}">
        <p14:creationId xmlns:p14="http://schemas.microsoft.com/office/powerpoint/2010/main" val="909689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a:defRPr/>
            </a:pPr>
            <a:r>
              <a:rPr lang="en-US" sz="1300" dirty="0">
                <a:latin typeface="Arial" panose="020B0604020202020204" pitchFamily="34" charset="0"/>
                <a:cs typeface="Arial" panose="020B0604020202020204" pitchFamily="34" charset="0"/>
              </a:rPr>
              <a:t>This presentation provides a comprehensive overview of Germany as a location for innovation. The following slides present the most important facts on this topic.</a:t>
            </a:r>
            <a:endParaRPr lang="en-US" dirty="0"/>
          </a:p>
        </p:txBody>
      </p:sp>
      <p:sp>
        <p:nvSpPr>
          <p:cNvPr id="4" name="Foliennummernplatzhalter 3"/>
          <p:cNvSpPr>
            <a:spLocks noGrp="1"/>
          </p:cNvSpPr>
          <p:nvPr>
            <p:ph type="sldNum" sz="quarter" idx="5"/>
          </p:nvPr>
        </p:nvSpPr>
        <p:spPr/>
        <p:txBody>
          <a:bodyPr/>
          <a:lstStyle/>
          <a:p>
            <a:fld id="{96DC082B-09A5-4D2E-9B55-2ACCDC943179}" type="slidenum">
              <a:rPr lang="de-DE" smtClean="0"/>
              <a:t>2</a:t>
            </a:fld>
            <a:endParaRPr lang="de-DE"/>
          </a:p>
        </p:txBody>
      </p:sp>
    </p:spTree>
    <p:extLst>
      <p:ext uri="{BB962C8B-B14F-4D97-AF65-F5344CB8AC3E}">
        <p14:creationId xmlns:p14="http://schemas.microsoft.com/office/powerpoint/2010/main" val="1725864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a:defRPr/>
            </a:pPr>
            <a:r>
              <a:rPr lang="en-GB" b="0" dirty="0">
                <a:solidFill>
                  <a:srgbClr val="FFC200"/>
                </a:solidFill>
                <a:latin typeface="Arial" panose="020B0604020202020204" pitchFamily="34" charset="0"/>
              </a:rPr>
              <a:t>Sources: DLR, Space Innovation Hub</a:t>
            </a:r>
            <a:endParaRPr lang="en-GB" b="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20</a:t>
            </a:fld>
            <a:endParaRPr lang="de-DE"/>
          </a:p>
        </p:txBody>
      </p:sp>
    </p:spTree>
    <p:extLst>
      <p:ext uri="{BB962C8B-B14F-4D97-AF65-F5344CB8AC3E}">
        <p14:creationId xmlns:p14="http://schemas.microsoft.com/office/powerpoint/2010/main" val="221476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buFont typeface="Arial" panose="020B0604020202020204" pitchFamily="34" charset="0"/>
              <a:buNone/>
            </a:pPr>
            <a:r>
              <a:rPr lang="en-GB" sz="1300" dirty="0">
                <a:solidFill>
                  <a:srgbClr val="000000"/>
                </a:solidFill>
                <a:latin typeface="Arial" panose="020B0604020202020204" pitchFamily="34" charset="0"/>
                <a:cs typeface="Arial" panose="020B0604020202020204" pitchFamily="34" charset="0"/>
              </a:rPr>
              <a:t>The cluster </a:t>
            </a:r>
            <a:r>
              <a:rPr lang="en-GB" sz="1300" dirty="0" err="1">
                <a:solidFill>
                  <a:srgbClr val="000000"/>
                </a:solidFill>
                <a:latin typeface="Arial" panose="020B0604020202020204" pitchFamily="34" charset="0"/>
                <a:cs typeface="Arial" panose="020B0604020202020204" pitchFamily="34" charset="0"/>
              </a:rPr>
              <a:t>curATime</a:t>
            </a:r>
            <a:r>
              <a:rPr lang="en-GB" sz="1300" dirty="0">
                <a:solidFill>
                  <a:srgbClr val="000000"/>
                </a:solidFill>
                <a:latin typeface="Arial" panose="020B0604020202020204" pitchFamily="34" charset="0"/>
                <a:cs typeface="Arial" panose="020B0604020202020204" pitchFamily="34" charset="0"/>
              </a:rPr>
              <a:t> is one of the large Clusters4Future which the Federal Ministry of Research, Technology and Space is funding. curATime is based in the </a:t>
            </a:r>
            <a:r>
              <a:rPr lang="de-DE" sz="1300" dirty="0">
                <a:latin typeface="Arial" panose="020B0604020202020204" pitchFamily="34" charset="0"/>
                <a:cs typeface="Arial" panose="020B0604020202020204" pitchFamily="34" charset="0"/>
              </a:rPr>
              <a:t>Rhine-Main-Palatinate </a:t>
            </a:r>
            <a:r>
              <a:rPr lang="de-DE" sz="1300" dirty="0" err="1">
                <a:latin typeface="Arial" panose="020B0604020202020204" pitchFamily="34" charset="0"/>
                <a:cs typeface="Arial" panose="020B0604020202020204" pitchFamily="34" charset="0"/>
              </a:rPr>
              <a:t>region</a:t>
            </a:r>
            <a:r>
              <a:rPr lang="de-DE" sz="1300" dirty="0">
                <a:latin typeface="Arial" panose="020B0604020202020204" pitchFamily="34" charset="0"/>
                <a:cs typeface="Arial" panose="020B0604020202020204" pitchFamily="34" charset="0"/>
              </a:rPr>
              <a:t>. </a:t>
            </a:r>
            <a:r>
              <a:rPr lang="en-US" sz="1300" dirty="0">
                <a:solidFill>
                  <a:srgbClr val="000000"/>
                </a:solidFill>
                <a:latin typeface="Arial" panose="020B0604020202020204" pitchFamily="34" charset="0"/>
                <a:cs typeface="Arial" panose="020B0604020202020204" pitchFamily="34" charset="0"/>
              </a:rPr>
              <a:t>The partners develop </a:t>
            </a:r>
            <a:r>
              <a:rPr lang="en-US" sz="1300" dirty="0" err="1">
                <a:solidFill>
                  <a:srgbClr val="000000"/>
                </a:solidFill>
                <a:latin typeface="Arial" panose="020B0604020202020204" pitchFamily="34" charset="0"/>
                <a:cs typeface="Arial" panose="020B0604020202020204" pitchFamily="34" charset="0"/>
              </a:rPr>
              <a:t>individualised</a:t>
            </a:r>
            <a:r>
              <a:rPr lang="en-US" sz="1300" dirty="0">
                <a:solidFill>
                  <a:srgbClr val="000000"/>
                </a:solidFill>
                <a:latin typeface="Arial" panose="020B0604020202020204" pitchFamily="34" charset="0"/>
                <a:cs typeface="Arial" panose="020B0604020202020204" pitchFamily="34" charset="0"/>
              </a:rPr>
              <a:t> therapies against atherothrombosis with the help of new research approaches, technologies such as mRNA technology and artificial intelligence.</a:t>
            </a:r>
          </a:p>
          <a:p>
            <a:pPr algn="l" rtl="0" fontAlgn="base">
              <a:buFont typeface="Arial" panose="020B0604020202020204" pitchFamily="34" charset="0"/>
              <a:buNone/>
            </a:pPr>
            <a:r>
              <a:rPr lang="en-GB" sz="1300" dirty="0">
                <a:solidFill>
                  <a:srgbClr val="000000"/>
                </a:solidFill>
                <a:latin typeface="Arial" panose="020B0604020202020204" pitchFamily="34" charset="0"/>
                <a:cs typeface="Arial" panose="020B0604020202020204" pitchFamily="34" charset="0"/>
              </a:rPr>
              <a:t>The cluster brings together some of the world’s leading universities, research institutes and companies in the areas of biotechnology and health. </a:t>
            </a:r>
          </a:p>
          <a:p>
            <a:pPr algn="l" rtl="0" fontAlgn="base">
              <a:buFont typeface="Arial" panose="020B0604020202020204" pitchFamily="34" charset="0"/>
              <a:buNone/>
            </a:pPr>
            <a:endParaRPr lang="en-GB" sz="1300" dirty="0">
              <a:solidFill>
                <a:srgbClr val="000000"/>
              </a:solidFill>
              <a:latin typeface="Arial" panose="020B0604020202020204" pitchFamily="34" charset="0"/>
              <a:cs typeface="Arial" panose="020B0604020202020204" pitchFamily="34" charset="0"/>
            </a:endParaRPr>
          </a:p>
          <a:p>
            <a:pPr algn="l" rtl="0" fontAlgn="base">
              <a:buFont typeface="Arial" panose="020B0604020202020204" pitchFamily="34" charset="0"/>
              <a:buNone/>
            </a:pPr>
            <a:r>
              <a:rPr lang="en-GB" sz="1300" b="1" dirty="0">
                <a:solidFill>
                  <a:srgbClr val="000000"/>
                </a:solidFill>
                <a:latin typeface="Arial" panose="020B0604020202020204" pitchFamily="34" charset="0"/>
                <a:cs typeface="Arial" panose="020B0604020202020204" pitchFamily="34" charset="0"/>
              </a:rPr>
              <a:t>Sources: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www.clusters4future.de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https://curatime</a:t>
            </a:r>
            <a:r>
              <a:rPr lang="en-GB" sz="1300" dirty="0">
                <a:solidFill>
                  <a:srgbClr val="000000"/>
                </a:solidFill>
                <a:latin typeface="Arial" panose="020B0604020202020204" pitchFamily="34" charset="0"/>
                <a:cs typeface="Arial" panose="020B0604020202020204" pitchFamily="34" charset="0"/>
              </a:rPr>
              <a:t>.org</a:t>
            </a:r>
          </a:p>
        </p:txBody>
      </p:sp>
      <p:sp>
        <p:nvSpPr>
          <p:cNvPr id="4" name="Foliennummernplatzhalter 3"/>
          <p:cNvSpPr>
            <a:spLocks noGrp="1"/>
          </p:cNvSpPr>
          <p:nvPr>
            <p:ph type="sldNum" sz="quarter" idx="5"/>
          </p:nvPr>
        </p:nvSpPr>
        <p:spPr/>
        <p:txBody>
          <a:bodyPr/>
          <a:lstStyle/>
          <a:p>
            <a:fld id="{96DC082B-09A5-4D2E-9B55-2ACCDC943179}" type="slidenum">
              <a:rPr lang="de-DE" smtClean="0"/>
              <a:t>21</a:t>
            </a:fld>
            <a:endParaRPr lang="de-DE"/>
          </a:p>
        </p:txBody>
      </p:sp>
    </p:spTree>
    <p:extLst>
      <p:ext uri="{BB962C8B-B14F-4D97-AF65-F5344CB8AC3E}">
        <p14:creationId xmlns:p14="http://schemas.microsoft.com/office/powerpoint/2010/main" val="2385656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300" dirty="0">
                <a:latin typeface="Arial" panose="020B0604020202020204" pitchFamily="34" charset="0"/>
                <a:cs typeface="Arial" panose="020B0604020202020204" pitchFamily="34" charset="0"/>
              </a:rPr>
              <a:t>The goal of </a:t>
            </a:r>
            <a:r>
              <a:rPr lang="en-US" sz="1300" dirty="0" err="1">
                <a:latin typeface="Arial" panose="020B0604020202020204" pitchFamily="34" charset="0"/>
                <a:cs typeface="Arial" panose="020B0604020202020204" pitchFamily="34" charset="0"/>
              </a:rPr>
              <a:t>BioökonomieREVIER</a:t>
            </a:r>
            <a:r>
              <a:rPr lang="en-US" sz="1300" dirty="0">
                <a:latin typeface="Arial" panose="020B0604020202020204" pitchFamily="34" charset="0"/>
                <a:cs typeface="Arial" panose="020B0604020202020204" pitchFamily="34" charset="0"/>
              </a:rPr>
              <a:t> is to actively shape the green transition of the Rhenish lignite mining area towards a circular, sustainable </a:t>
            </a:r>
            <a:r>
              <a:rPr lang="en-US" sz="1300" dirty="0" err="1">
                <a:latin typeface="Arial" panose="020B0604020202020204" pitchFamily="34" charset="0"/>
                <a:cs typeface="Arial" panose="020B0604020202020204" pitchFamily="34" charset="0"/>
              </a:rPr>
              <a:t>bioeconomy</a:t>
            </a:r>
            <a:r>
              <a:rPr lang="en-US" sz="1300" dirty="0">
                <a:latin typeface="Arial" panose="020B0604020202020204" pitchFamily="34" charset="0"/>
                <a:cs typeface="Arial" panose="020B0604020202020204" pitchFamily="34" charset="0"/>
              </a:rPr>
              <a:t> model region. The aim is to compensate for the consequences of the lignite phase-out in 2030 and the associated job losses. The </a:t>
            </a:r>
            <a:r>
              <a:rPr lang="en-US" sz="1300" dirty="0" err="1">
                <a:latin typeface="Arial" panose="020B0604020202020204" pitchFamily="34" charset="0"/>
                <a:cs typeface="Arial" panose="020B0604020202020204" pitchFamily="34" charset="0"/>
              </a:rPr>
              <a:t>BioökonomieREVIER</a:t>
            </a:r>
            <a:r>
              <a:rPr lang="en-US" sz="1300" dirty="0">
                <a:latin typeface="Arial" panose="020B0604020202020204" pitchFamily="34" charset="0"/>
                <a:cs typeface="Arial" panose="020B0604020202020204" pitchFamily="34" charset="0"/>
              </a:rPr>
              <a:t> develops and demonstrates circular value chains and climate-neutral, resource-efficient, and bio-based business models in the region through targeted transformation management. Further measures are implemented in the fields of qualification, regional development, and knowledge transfer to society.</a:t>
            </a:r>
          </a:p>
          <a:p>
            <a:endParaRPr lang="en-US" sz="1300" dirty="0">
              <a:latin typeface="Arial" panose="020B0604020202020204" pitchFamily="34" charset="0"/>
              <a:cs typeface="Arial" panose="020B0604020202020204" pitchFamily="34" charset="0"/>
            </a:endParaRPr>
          </a:p>
          <a:p>
            <a:r>
              <a:rPr lang="en-US" sz="1300" dirty="0">
                <a:latin typeface="Arial" panose="020B0604020202020204" pitchFamily="34" charset="0"/>
                <a:cs typeface="Arial" panose="020B0604020202020204" pitchFamily="34" charset="0"/>
              </a:rPr>
              <a:t>The </a:t>
            </a:r>
            <a:r>
              <a:rPr lang="en-US" sz="1300" dirty="0" err="1">
                <a:latin typeface="Arial" panose="020B0604020202020204" pitchFamily="34" charset="0"/>
                <a:cs typeface="Arial" panose="020B0604020202020204" pitchFamily="34" charset="0"/>
              </a:rPr>
              <a:t>BioökonomieREVIER</a:t>
            </a:r>
            <a:r>
              <a:rPr lang="en-US" sz="1300" dirty="0">
                <a:latin typeface="Arial" panose="020B0604020202020204" pitchFamily="34" charset="0"/>
                <a:cs typeface="Arial" panose="020B0604020202020204" pitchFamily="34" charset="0"/>
              </a:rPr>
              <a:t> is lead by the Institute of Bio- and Geosciences at </a:t>
            </a:r>
            <a:r>
              <a:rPr lang="en-US" sz="1300" dirty="0" err="1">
                <a:latin typeface="Arial" panose="020B0604020202020204" pitchFamily="34" charset="0"/>
                <a:cs typeface="Arial" panose="020B0604020202020204" pitchFamily="34" charset="0"/>
              </a:rPr>
              <a:t>Forschungszentrum</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Jülich</a:t>
            </a:r>
            <a:r>
              <a:rPr lang="en-US" sz="1300" dirty="0">
                <a:latin typeface="Arial" panose="020B0604020202020204" pitchFamily="34" charset="0"/>
                <a:cs typeface="Arial" panose="020B0604020202020204" pitchFamily="34" charset="0"/>
              </a:rPr>
              <a:t>, a world leading research institute </a:t>
            </a:r>
            <a:r>
              <a:rPr lang="en-US" sz="1300" dirty="0" err="1">
                <a:latin typeface="Arial" panose="020B0604020202020204" pitchFamily="34" charset="0"/>
                <a:cs typeface="Arial" panose="020B0604020202020204" pitchFamily="34" charset="0"/>
              </a:rPr>
              <a:t>i.a.</a:t>
            </a:r>
            <a:r>
              <a:rPr lang="en-US" sz="1300" dirty="0">
                <a:latin typeface="Arial" panose="020B0604020202020204" pitchFamily="34" charset="0"/>
                <a:cs typeface="Arial" panose="020B0604020202020204" pitchFamily="34" charset="0"/>
              </a:rPr>
              <a:t> in the area of plant and crop sciences. </a:t>
            </a:r>
          </a:p>
          <a:p>
            <a:endParaRPr lang="en-US" sz="1300" dirty="0">
              <a:latin typeface="Arial" panose="020B0604020202020204" pitchFamily="34" charset="0"/>
              <a:cs typeface="Arial" panose="020B0604020202020204" pitchFamily="34" charset="0"/>
            </a:endParaRPr>
          </a:p>
          <a:p>
            <a:pPr algn="l" rtl="0" fontAlgn="base"/>
            <a:r>
              <a:rPr lang="en-GB" sz="1300" b="1" dirty="0">
                <a:solidFill>
                  <a:srgbClr val="000000"/>
                </a:solidFill>
                <a:latin typeface="Arial" panose="020B0604020202020204" pitchFamily="34" charset="0"/>
                <a:cs typeface="Arial" panose="020B0604020202020204" pitchFamily="34" charset="0"/>
              </a:rPr>
              <a:t>Sources:</a:t>
            </a:r>
            <a:r>
              <a:rPr lang="en-GB" sz="1300" dirty="0">
                <a:solidFill>
                  <a:srgbClr val="000000"/>
                </a:solidFill>
                <a:latin typeface="Arial" panose="020B0604020202020204" pitchFamily="34" charset="0"/>
                <a:cs typeface="Arial" panose="020B0604020202020204" pitchFamily="34" charset="0"/>
              </a:rPr>
              <a:t> </a:t>
            </a:r>
          </a:p>
          <a:p>
            <a:pPr marL="185766" indent="-185766">
              <a:buFont typeface="Symbol" panose="05050102010706020507" pitchFamily="18" charset="2"/>
              <a:buChar char="-"/>
            </a:pPr>
            <a:r>
              <a:rPr lang="de-DE" sz="1300" dirty="0">
                <a:latin typeface="Arial" panose="020B0604020202020204" pitchFamily="34" charset="0"/>
                <a:cs typeface="Arial" panose="020B0604020202020204" pitchFamily="34" charset="0"/>
              </a:rPr>
              <a:t>www.biooekonomierevier.de</a:t>
            </a:r>
          </a:p>
          <a:p>
            <a:pPr marL="185766" indent="-185766">
              <a:buFont typeface="Symbol" panose="05050102010706020507" pitchFamily="18" charset="2"/>
              <a:buChar char="-"/>
            </a:pPr>
            <a:r>
              <a:rPr lang="de-DE" sz="1300" dirty="0">
                <a:latin typeface="Arial" panose="020B0604020202020204" pitchFamily="34" charset="0"/>
                <a:cs typeface="Arial" panose="020B0604020202020204" pitchFamily="34" charset="0"/>
              </a:rPr>
              <a:t>FZ Jülich, IBG-2: https://www.fz-juelich.de/en/ibg</a:t>
            </a:r>
            <a:endParaRPr lang="en-US" sz="1300" dirty="0">
              <a:latin typeface="Arial" panose="020B0604020202020204" pitchFamily="34" charset="0"/>
              <a:cs typeface="Arial" panose="020B0604020202020204" pitchFamily="34" charset="0"/>
            </a:endParaRPr>
          </a:p>
          <a:p>
            <a:endParaRPr lang="en-US" dirty="0">
              <a:cs typeface="Calibri"/>
            </a:endParaRPr>
          </a:p>
          <a:p>
            <a:r>
              <a:rPr lang="en-US" dirty="0">
                <a:cs typeface="Calibri"/>
              </a:rPr>
              <a:t> </a:t>
            </a:r>
          </a:p>
        </p:txBody>
      </p:sp>
      <p:sp>
        <p:nvSpPr>
          <p:cNvPr id="4" name="Foliennummernplatzhalter 3"/>
          <p:cNvSpPr>
            <a:spLocks noGrp="1"/>
          </p:cNvSpPr>
          <p:nvPr>
            <p:ph type="sldNum" sz="quarter" idx="5"/>
          </p:nvPr>
        </p:nvSpPr>
        <p:spPr/>
        <p:txBody>
          <a:bodyPr/>
          <a:lstStyle/>
          <a:p>
            <a:fld id="{96DC082B-09A5-4D2E-9B55-2ACCDC943179}" type="slidenum">
              <a:rPr lang="de-DE" smtClean="0"/>
              <a:t>22</a:t>
            </a:fld>
            <a:endParaRPr lang="de-DE"/>
          </a:p>
        </p:txBody>
      </p:sp>
    </p:spTree>
    <p:extLst>
      <p:ext uri="{BB962C8B-B14F-4D97-AF65-F5344CB8AC3E}">
        <p14:creationId xmlns:p14="http://schemas.microsoft.com/office/powerpoint/2010/main" val="281489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rPr>
              <a:t>Oceans cover more than two-thirds of the Earth’s surface. They moderate our climate and provide habitat for countless species, but also food, energy and raw materials. The sustainable use of the ocean ecosystem is thus of utmost importance for our life on Earth.   </a:t>
            </a:r>
          </a:p>
          <a:p>
            <a:pPr algn="l" rtl="0" fontAlgn="base"/>
            <a:r>
              <a:rPr lang="en-GB" sz="1300" dirty="0">
                <a:solidFill>
                  <a:srgbClr val="000000"/>
                </a:solidFill>
                <a:latin typeface="Arial" panose="020B0604020202020204" pitchFamily="34" charset="0"/>
              </a:rPr>
              <a:t>The Ocean Technology Campus (OTC Rostock) is located in the city of Rostock is an internationally leading </a:t>
            </a:r>
            <a:r>
              <a:rPr lang="en-GB" sz="1300" dirty="0" err="1">
                <a:solidFill>
                  <a:srgbClr val="000000"/>
                </a:solidFill>
                <a:latin typeface="Arial" panose="020B0604020202020204" pitchFamily="34" charset="0"/>
              </a:rPr>
              <a:t>center</a:t>
            </a:r>
            <a:r>
              <a:rPr lang="en-GB" sz="1300" dirty="0">
                <a:solidFill>
                  <a:srgbClr val="000000"/>
                </a:solidFill>
                <a:latin typeface="Arial" panose="020B0604020202020204" pitchFamily="34" charset="0"/>
              </a:rPr>
              <a:t> which focusses on novel underwater technologies to reconcile ecology and economy in order to achieve a more sustainable use of the oceans.  </a:t>
            </a: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Sources: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www.oceantechnologycampus.com</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www.clusters4future</a:t>
            </a:r>
            <a:r>
              <a:rPr lang="en-GB" sz="1300" dirty="0">
                <a:solidFill>
                  <a:srgbClr val="000000"/>
                </a:solidFill>
                <a:latin typeface="Arial" panose="020B0604020202020204" pitchFamily="34" charset="0"/>
              </a:rPr>
              <a:t>.de</a:t>
            </a:r>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23</a:t>
            </a:fld>
            <a:endParaRPr lang="de-DE"/>
          </a:p>
        </p:txBody>
      </p:sp>
    </p:spTree>
    <p:extLst>
      <p:ext uri="{BB962C8B-B14F-4D97-AF65-F5344CB8AC3E}">
        <p14:creationId xmlns:p14="http://schemas.microsoft.com/office/powerpoint/2010/main" val="3950412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indent="-185766" defTabSz="990752">
              <a:spcAft>
                <a:spcPts val="650"/>
              </a:spcAft>
              <a:buClr>
                <a:srgbClr val="FFC200"/>
              </a:buClr>
              <a:buSzPct val="130000"/>
              <a:buFont typeface="Arial" panose="020B0604020202020204" pitchFamily="34" charset="0"/>
              <a:buChar char="•"/>
              <a:defRPr/>
            </a:pPr>
            <a:r>
              <a:rPr lang="en-US" dirty="0">
                <a:latin typeface="Arial" panose="020B0604020202020204" pitchFamily="34" charset="0"/>
                <a:cs typeface="Arial" panose="020B0604020202020204" pitchFamily="34" charset="0"/>
              </a:rPr>
              <a:t>Strengthening the </a:t>
            </a:r>
            <a:r>
              <a:rPr lang="en-US" dirty="0" err="1">
                <a:latin typeface="Arial" panose="020B0604020202020204" pitchFamily="34" charset="0"/>
                <a:cs typeface="Arial" panose="020B0604020202020204" pitchFamily="34" charset="0"/>
              </a:rPr>
              <a:t>Weizenbaum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Insitute</a:t>
            </a:r>
            <a:r>
              <a:rPr lang="en-US" dirty="0">
                <a:latin typeface="Arial" panose="020B0604020202020204" pitchFamily="34" charset="0"/>
                <a:cs typeface="Arial" panose="020B0604020202020204" pitchFamily="34" charset="0"/>
              </a:rPr>
              <a:t> is among the key measures of the High-Tech agenda Germany in the strategic research field social sciences and humanities.</a:t>
            </a:r>
          </a:p>
          <a:p>
            <a:pPr marL="185766" indent="-185766">
              <a:spcAft>
                <a:spcPts val="650"/>
              </a:spcAft>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The </a:t>
            </a:r>
            <a:r>
              <a:rPr lang="en-US" dirty="0" err="1">
                <a:latin typeface="Arial" panose="020B0604020202020204" pitchFamily="34" charset="0"/>
                <a:cs typeface="Arial" panose="020B0604020202020204" pitchFamily="34" charset="0"/>
              </a:rPr>
              <a:t>Weizenbaum</a:t>
            </a:r>
            <a:r>
              <a:rPr lang="en-US" dirty="0">
                <a:latin typeface="Arial" panose="020B0604020202020204" pitchFamily="34" charset="0"/>
                <a:cs typeface="Arial" panose="020B0604020202020204" pitchFamily="34" charset="0"/>
              </a:rPr>
              <a:t> Institute is a research institute that conducts interdisciplinary research on the digitalized and networked society. It covers crucial research areas as well-being, participation and democracy in the digital world, the change of work trough digital technologies such as AI in particular or the role of digital platforms for markets and societies.</a:t>
            </a:r>
          </a:p>
          <a:p>
            <a:pPr marL="185766" indent="-185766">
              <a:spcAft>
                <a:spcPts val="650"/>
              </a:spcAft>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It has a strong focus on knowledge transfer to politics, business and civil society.</a:t>
            </a:r>
          </a:p>
          <a:p>
            <a:pPr marL="185766" indent="-185766" defTabSz="990752">
              <a:spcAft>
                <a:spcPts val="650"/>
              </a:spcAft>
              <a:buClr>
                <a:srgbClr val="FFC200"/>
              </a:buClr>
              <a:buSzPct val="130000"/>
              <a:buFont typeface="Arial" panose="020B0604020202020204" pitchFamily="34" charset="0"/>
              <a:buChar char="•"/>
              <a:defRPr/>
            </a:pPr>
            <a:r>
              <a:rPr lang="en-US" dirty="0">
                <a:latin typeface="Arial" panose="020B0604020202020204" pitchFamily="34" charset="0"/>
                <a:cs typeface="Arial" panose="020B0604020202020204" pitchFamily="34" charset="0"/>
              </a:rPr>
              <a:t>Founded in 2017, the </a:t>
            </a:r>
            <a:r>
              <a:rPr lang="en-US" dirty="0" err="1">
                <a:latin typeface="Arial" panose="020B0604020202020204" pitchFamily="34" charset="0"/>
                <a:cs typeface="Arial" panose="020B0604020202020204" pitchFamily="34" charset="0"/>
              </a:rPr>
              <a:t>Weizenbaum</a:t>
            </a:r>
            <a:r>
              <a:rPr lang="en-US" dirty="0">
                <a:latin typeface="Arial" panose="020B0604020202020204" pitchFamily="34" charset="0"/>
                <a:cs typeface="Arial" panose="020B0604020202020204" pitchFamily="34" charset="0"/>
              </a:rPr>
              <a:t> Institute is supported by a research network of universities and research institutes from Berlin and Brandenburg: e.g. universities from Berlin and Potsdam, Fraunhofer </a:t>
            </a:r>
            <a:r>
              <a:rPr lang="en-US" dirty="0"/>
              <a:t>Institute for Open Communication Systems (FOKUS) and the Berlin Social Science Center (WZB).</a:t>
            </a:r>
            <a:endParaRPr lang="en-US" sz="1300" dirty="0">
              <a:latin typeface="Arial" panose="020B0604020202020204" pitchFamily="34" charset="0"/>
              <a:cs typeface="Arial" panose="020B0604020202020204" pitchFamily="34" charset="0"/>
            </a:endParaRPr>
          </a:p>
          <a:p>
            <a:pPr marL="185766" indent="-185766" defTabSz="990752">
              <a:spcAft>
                <a:spcPts val="650"/>
              </a:spcAft>
              <a:buClr>
                <a:srgbClr val="FFC200"/>
              </a:buClr>
              <a:buSzPct val="130000"/>
              <a:buFont typeface="Arial" panose="020B0604020202020204" pitchFamily="34" charset="0"/>
              <a:buChar char="•"/>
              <a:defRPr/>
            </a:pPr>
            <a:r>
              <a:rPr lang="en-US" dirty="0">
                <a:latin typeface="Arial" panose="020B0604020202020204" pitchFamily="34" charset="0"/>
                <a:cs typeface="Arial" panose="020B0604020202020204" pitchFamily="34" charset="0"/>
              </a:rPr>
              <a:t>The institute is named after the German-American computer science pioneer and critic Joseph </a:t>
            </a:r>
            <a:r>
              <a:rPr lang="en-US" dirty="0" err="1">
                <a:latin typeface="Arial" panose="020B0604020202020204" pitchFamily="34" charset="0"/>
                <a:cs typeface="Arial" panose="020B0604020202020204" pitchFamily="34" charset="0"/>
              </a:rPr>
              <a:t>Weizenbaum</a:t>
            </a:r>
            <a:r>
              <a:rPr lang="en-US" dirty="0">
                <a:latin typeface="Arial" panose="020B0604020202020204" pitchFamily="34" charset="0"/>
                <a:cs typeface="Arial" panose="020B0604020202020204" pitchFamily="34" charset="0"/>
              </a:rPr>
              <a:t> (1923 – 2008) who emigrated from Germany to the USA where he studied mathematics and later became a professor for computer science at the MIT.   </a:t>
            </a:r>
          </a:p>
          <a:p>
            <a:pPr defTabSz="990752">
              <a:spcAft>
                <a:spcPts val="650"/>
              </a:spcAft>
              <a:buClr>
                <a:srgbClr val="FFC200"/>
              </a:buClr>
              <a:buSzPct val="130000"/>
              <a:defRPr/>
            </a:pPr>
            <a:endParaRPr lang="en-GB" sz="1300" dirty="0">
              <a:solidFill>
                <a:srgbClr val="000000"/>
              </a:solidFill>
              <a:latin typeface="Arial" panose="020B0604020202020204" pitchFamily="34" charset="0"/>
              <a:cs typeface="Arial" panose="020B0604020202020204" pitchFamily="34" charset="0"/>
            </a:endParaRPr>
          </a:p>
          <a:p>
            <a:pPr algn="l" rtl="0" fontAlgn="base">
              <a:buFont typeface="Arial" panose="020B0604020202020204" pitchFamily="34" charset="0"/>
              <a:buNone/>
            </a:pPr>
            <a:r>
              <a:rPr lang="en-GB" sz="1300" dirty="0">
                <a:solidFill>
                  <a:srgbClr val="000000"/>
                </a:solidFill>
                <a:latin typeface="Arial" panose="020B0604020202020204" pitchFamily="34" charset="0"/>
                <a:cs typeface="Arial" panose="020B0604020202020204" pitchFamily="34" charset="0"/>
              </a:rPr>
              <a:t>Sources: </a:t>
            </a:r>
            <a:r>
              <a:rPr lang="en-GB" sz="1300" dirty="0" err="1">
                <a:solidFill>
                  <a:srgbClr val="000000"/>
                </a:solidFill>
                <a:latin typeface="Arial" panose="020B0604020202020204" pitchFamily="34" charset="0"/>
                <a:cs typeface="Arial" panose="020B0604020202020204" pitchFamily="34" charset="0"/>
              </a:rPr>
              <a:t>Hightech</a:t>
            </a:r>
            <a:r>
              <a:rPr lang="en-GB" sz="1300" dirty="0">
                <a:solidFill>
                  <a:srgbClr val="000000"/>
                </a:solidFill>
                <a:latin typeface="Arial" panose="020B0604020202020204" pitchFamily="34" charset="0"/>
                <a:cs typeface="Arial" panose="020B0604020202020204" pitchFamily="34" charset="0"/>
              </a:rPr>
              <a:t> Agenda Germany, </a:t>
            </a:r>
            <a:r>
              <a:rPr lang="en-GB" sz="1300" dirty="0" err="1">
                <a:solidFill>
                  <a:srgbClr val="000000"/>
                </a:solidFill>
                <a:latin typeface="Arial" panose="020B0604020202020204" pitchFamily="34" charset="0"/>
                <a:cs typeface="Arial" panose="020B0604020202020204" pitchFamily="34" charset="0"/>
              </a:rPr>
              <a:t>Weizenbaum</a:t>
            </a:r>
            <a:r>
              <a:rPr lang="en-GB" sz="1300" dirty="0">
                <a:solidFill>
                  <a:srgbClr val="000000"/>
                </a:solidFill>
                <a:latin typeface="Arial" panose="020B0604020202020204" pitchFamily="34" charset="0"/>
                <a:cs typeface="Arial" panose="020B0604020202020204" pitchFamily="34" charset="0"/>
              </a:rPr>
              <a:t> Institute</a:t>
            </a:r>
          </a:p>
        </p:txBody>
      </p:sp>
      <p:sp>
        <p:nvSpPr>
          <p:cNvPr id="4" name="Foliennummernplatzhalter 3"/>
          <p:cNvSpPr>
            <a:spLocks noGrp="1"/>
          </p:cNvSpPr>
          <p:nvPr>
            <p:ph type="sldNum" sz="quarter" idx="5"/>
          </p:nvPr>
        </p:nvSpPr>
        <p:spPr/>
        <p:txBody>
          <a:bodyPr/>
          <a:lstStyle/>
          <a:p>
            <a:fld id="{96DC082B-09A5-4D2E-9B55-2ACCDC943179}" type="slidenum">
              <a:rPr lang="de-DE" smtClean="0"/>
              <a:t>24</a:t>
            </a:fld>
            <a:endParaRPr lang="de-DE"/>
          </a:p>
        </p:txBody>
      </p:sp>
    </p:spTree>
    <p:extLst>
      <p:ext uri="{BB962C8B-B14F-4D97-AF65-F5344CB8AC3E}">
        <p14:creationId xmlns:p14="http://schemas.microsoft.com/office/powerpoint/2010/main" val="1404111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300" dirty="0">
                <a:solidFill>
                  <a:srgbClr val="000000"/>
                </a:solidFill>
                <a:latin typeface="Arial" panose="020B0604020202020204" pitchFamily="34" charset="0"/>
                <a:cs typeface="Arial" panose="020B0604020202020204" pitchFamily="34" charset="0"/>
              </a:rPr>
              <a:t>The </a:t>
            </a:r>
            <a:r>
              <a:rPr lang="en-GB" sz="1300" b="1" dirty="0">
                <a:solidFill>
                  <a:srgbClr val="000000"/>
                </a:solidFill>
                <a:latin typeface="Arial" panose="020B0604020202020204" pitchFamily="34" charset="0"/>
                <a:cs typeface="Arial" panose="020B0604020202020204" pitchFamily="34" charset="0"/>
              </a:rPr>
              <a:t>science and higher education system </a:t>
            </a:r>
            <a:r>
              <a:rPr lang="en-GB" sz="1300" dirty="0">
                <a:solidFill>
                  <a:srgbClr val="000000"/>
                </a:solidFill>
                <a:latin typeface="Arial" panose="020B0604020202020204" pitchFamily="34" charset="0"/>
                <a:cs typeface="Arial" panose="020B0604020202020204" pitchFamily="34" charset="0"/>
              </a:rPr>
              <a:t>has an important responsibility alongside teaching and research, namely the </a:t>
            </a:r>
            <a:r>
              <a:rPr lang="en-GB" sz="1300" b="1" dirty="0">
                <a:solidFill>
                  <a:srgbClr val="000000"/>
                </a:solidFill>
                <a:latin typeface="Arial" panose="020B0604020202020204" pitchFamily="34" charset="0"/>
                <a:cs typeface="Arial" panose="020B0604020202020204" pitchFamily="34" charset="0"/>
              </a:rPr>
              <a:t>transfer of knowledge</a:t>
            </a:r>
            <a:r>
              <a:rPr lang="en-GB" sz="1300" dirty="0">
                <a:solidFill>
                  <a:srgbClr val="000000"/>
                </a:solidFill>
                <a:latin typeface="Arial" panose="020B0604020202020204" pitchFamily="34" charset="0"/>
                <a:cs typeface="Arial" panose="020B0604020202020204" pitchFamily="34" charset="0"/>
              </a:rPr>
              <a:t>. This involves new knowledge generated by research – which is publicly funded – being passed on in a systematic and targeted manner to society; this also encompasses new technologies. The Federal Government is aiming to boost this transfer process with a wide range of funding programmes and initiatives.</a:t>
            </a:r>
            <a:endParaRPr lang="en-US"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25</a:t>
            </a:fld>
            <a:endParaRPr lang="de-DE"/>
          </a:p>
        </p:txBody>
      </p:sp>
    </p:spTree>
    <p:extLst>
      <p:ext uri="{BB962C8B-B14F-4D97-AF65-F5344CB8AC3E}">
        <p14:creationId xmlns:p14="http://schemas.microsoft.com/office/powerpoint/2010/main" val="909661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rPr>
              <a:t>The results of scientific research form the basis for new products, services and processes. To develop and implement viable solutions and to increase value-adding and competitivity, the German government supports the </a:t>
            </a:r>
            <a:r>
              <a:rPr lang="en-GB" sz="1300" b="1" dirty="0">
                <a:solidFill>
                  <a:srgbClr val="000000"/>
                </a:solidFill>
                <a:latin typeface="Arial" panose="020B0604020202020204" pitchFamily="34" charset="0"/>
              </a:rPr>
              <a:t>transfer of technology and knowledge from research</a:t>
            </a:r>
            <a:r>
              <a:rPr lang="en-GB" sz="1300" dirty="0">
                <a:solidFill>
                  <a:srgbClr val="000000"/>
                </a:solidFill>
                <a:latin typeface="Arial" panose="020B0604020202020204" pitchFamily="34" charset="0"/>
              </a:rPr>
              <a:t>:  </a:t>
            </a:r>
          </a:p>
          <a:p>
            <a:pPr algn="l" rtl="0" fontAlgn="base"/>
            <a:endParaRPr lang="en-GB" sz="1300" dirty="0">
              <a:solidFill>
                <a:srgbClr val="000000"/>
              </a:solidFill>
              <a:latin typeface="Arial" panose="020B0604020202020204" pitchFamily="34" charset="0"/>
            </a:endParaRPr>
          </a:p>
          <a:p>
            <a:pPr algn="l" rtl="0" fontAlgn="base">
              <a:buFont typeface="Arial" panose="020B0604020202020204" pitchFamily="34" charset="0"/>
              <a:buChar char="•"/>
            </a:pPr>
            <a:r>
              <a:rPr lang="en-GB" sz="1300" dirty="0">
                <a:solidFill>
                  <a:srgbClr val="000000"/>
                </a:solidFill>
                <a:latin typeface="Arial" panose="020B0604020202020204" pitchFamily="34" charset="0"/>
              </a:rPr>
              <a:t> One key transfer instrument involves funding </a:t>
            </a:r>
            <a:r>
              <a:rPr lang="en-GB" sz="1300" b="1" dirty="0">
                <a:solidFill>
                  <a:srgbClr val="000000"/>
                </a:solidFill>
                <a:latin typeface="Arial" panose="020B0604020202020204" pitchFamily="34" charset="0"/>
              </a:rPr>
              <a:t>joint projects</a:t>
            </a:r>
            <a:r>
              <a:rPr lang="en-GB" sz="1300" dirty="0">
                <a:solidFill>
                  <a:srgbClr val="000000"/>
                </a:solidFill>
                <a:latin typeface="Arial" panose="020B0604020202020204" pitchFamily="34" charset="0"/>
              </a:rPr>
              <a:t>, i.e. cooperation between universities/research institutions and business/industry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Targeted support is provided to establish transfer structures including </a:t>
            </a:r>
            <a:r>
              <a:rPr lang="en-GB" sz="1300" b="1" dirty="0">
                <a:solidFill>
                  <a:srgbClr val="000000"/>
                </a:solidFill>
                <a:latin typeface="Arial" panose="020B0604020202020204" pitchFamily="34" charset="0"/>
              </a:rPr>
              <a:t>clusters, competence networks and research and innovation labs, </a:t>
            </a:r>
            <a:r>
              <a:rPr lang="en-GB" sz="1300" dirty="0">
                <a:solidFill>
                  <a:srgbClr val="000000"/>
                </a:solidFill>
                <a:latin typeface="Arial" panose="020B0604020202020204" pitchFamily="34" charset="0"/>
              </a:rPr>
              <a:t>e</a:t>
            </a:r>
            <a:r>
              <a:rPr lang="en-GB" sz="1300" b="1" dirty="0">
                <a:solidFill>
                  <a:srgbClr val="000000"/>
                </a:solidFill>
                <a:latin typeface="Arial" panose="020B0604020202020204" pitchFamily="34" charset="0"/>
              </a:rPr>
              <a:t>.</a:t>
            </a:r>
            <a:r>
              <a:rPr lang="en-GB" sz="1300" dirty="0">
                <a:solidFill>
                  <a:srgbClr val="000000"/>
                </a:solidFill>
                <a:latin typeface="Arial" panose="020B0604020202020204" pitchFamily="34" charset="0"/>
              </a:rPr>
              <a:t>g. </a:t>
            </a:r>
            <a:r>
              <a:rPr lang="en-GB" sz="1300" b="1" dirty="0">
                <a:solidFill>
                  <a:srgbClr val="000000"/>
                </a:solidFill>
                <a:latin typeface="Arial" panose="020B0604020202020204" pitchFamily="34" charset="0"/>
              </a:rPr>
              <a:t>Medical Valley EMN</a:t>
            </a:r>
            <a:r>
              <a:rPr lang="en-GB" sz="1300" dirty="0">
                <a:solidFill>
                  <a:srgbClr val="000000"/>
                </a:solidFill>
                <a:latin typeface="Arial" panose="020B0604020202020204" pitchFamily="34" charset="0"/>
              </a:rPr>
              <a:t> (European Metropolitan Region of Nuremberg). Medical Valley EMN is a leading-edge cluster of research institutions and internationally prominent and upcoming companies, as well as a world-class healthcare cluster.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Technology-oriented and knowledge-based</a:t>
            </a:r>
            <a:r>
              <a:rPr lang="en-GB" sz="1300" b="1" dirty="0">
                <a:solidFill>
                  <a:srgbClr val="000000"/>
                </a:solidFill>
                <a:latin typeface="Arial" panose="020B0604020202020204" pitchFamily="34" charset="0"/>
              </a:rPr>
              <a:t> spin-offs from universities and non-university research institutions</a:t>
            </a:r>
            <a:r>
              <a:rPr lang="en-GB" sz="1300" dirty="0">
                <a:solidFill>
                  <a:srgbClr val="000000"/>
                </a:solidFill>
                <a:latin typeface="Arial" panose="020B0604020202020204" pitchFamily="34" charset="0"/>
              </a:rPr>
              <a:t> are important drivers of innovation in Germany. One prime example is</a:t>
            </a:r>
            <a:r>
              <a:rPr lang="en-GB" sz="1300" b="1" dirty="0">
                <a:solidFill>
                  <a:srgbClr val="000000"/>
                </a:solidFill>
                <a:latin typeface="Arial" panose="020B0604020202020204" pitchFamily="34" charset="0"/>
              </a:rPr>
              <a:t> BioNTech</a:t>
            </a:r>
            <a:r>
              <a:rPr lang="en-GB" sz="1300" dirty="0">
                <a:solidFill>
                  <a:srgbClr val="000000"/>
                </a:solidFill>
                <a:latin typeface="Arial" panose="020B0604020202020204" pitchFamily="34" charset="0"/>
              </a:rPr>
              <a:t>, a spin-off from Johannes Gutenberg University Mainz that developed the first mRNA vaccine against SARS-CoV-2 to be granted approval in line with international standards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There are also innovation </a:t>
            </a:r>
            <a:r>
              <a:rPr lang="en-GB" sz="1300" b="1" dirty="0">
                <a:solidFill>
                  <a:srgbClr val="000000"/>
                </a:solidFill>
                <a:latin typeface="Arial" panose="020B0604020202020204" pitchFamily="34" charset="0"/>
              </a:rPr>
              <a:t>transfer alliances at the federal state level</a:t>
            </a:r>
            <a:r>
              <a:rPr lang="en-GB" sz="1300" dirty="0">
                <a:solidFill>
                  <a:srgbClr val="000000"/>
                </a:solidFill>
                <a:latin typeface="Arial" panose="020B0604020202020204" pitchFamily="34" charset="0"/>
              </a:rPr>
              <a:t>, e.g. the </a:t>
            </a:r>
            <a:r>
              <a:rPr lang="en-GB" sz="1300" b="1" dirty="0" err="1">
                <a:solidFill>
                  <a:srgbClr val="000000"/>
                </a:solidFill>
                <a:latin typeface="Arial" panose="020B0604020202020204" pitchFamily="34" charset="0"/>
              </a:rPr>
              <a:t>Innovationsallianz</a:t>
            </a:r>
            <a:r>
              <a:rPr lang="en-GB" sz="1300" b="1" dirty="0">
                <a:solidFill>
                  <a:srgbClr val="000000"/>
                </a:solidFill>
                <a:latin typeface="Arial" panose="020B0604020202020204" pitchFamily="34" charset="0"/>
              </a:rPr>
              <a:t> Baden-Württemberg</a:t>
            </a:r>
            <a:r>
              <a:rPr lang="en-GB" sz="1300" dirty="0">
                <a:solidFill>
                  <a:srgbClr val="000000"/>
                </a:solidFill>
                <a:latin typeface="Arial" panose="020B0604020202020204" pitchFamily="34" charset="0"/>
              </a:rPr>
              <a:t> (</a:t>
            </a:r>
            <a:r>
              <a:rPr lang="en-GB" sz="1300" dirty="0" err="1">
                <a:solidFill>
                  <a:srgbClr val="000000"/>
                </a:solidFill>
                <a:latin typeface="Arial" panose="020B0604020202020204" pitchFamily="34" charset="0"/>
              </a:rPr>
              <a:t>innBW</a:t>
            </a:r>
            <a:r>
              <a:rPr lang="en-GB" sz="1300" dirty="0">
                <a:solidFill>
                  <a:srgbClr val="000000"/>
                </a:solidFill>
                <a:latin typeface="Arial" panose="020B0604020202020204" pitchFamily="34" charset="0"/>
              </a:rPr>
              <a:t>). It is an alliance of 12 non-university application-oriented research institutions aimed at the transfer of findings from basic research to industrial practice. </a:t>
            </a:r>
          </a:p>
          <a:p>
            <a:pPr algn="l" rtl="0" fontAlgn="base">
              <a:buFont typeface="Arial" panose="020B0604020202020204" pitchFamily="34" charset="0"/>
              <a:buChar char="•"/>
            </a:pPr>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Sources: </a:t>
            </a:r>
            <a:r>
              <a:rPr lang="en-GB" sz="1300" dirty="0">
                <a:solidFill>
                  <a:srgbClr val="000000"/>
                </a:solidFill>
                <a:latin typeface="Arial" panose="020B0604020202020204" pitchFamily="34" charset="0"/>
              </a:rPr>
              <a:t> </a:t>
            </a:r>
          </a:p>
          <a:p>
            <a:pPr marL="185766" indent="-185766" defTabSz="990752" fontAlgn="base">
              <a:buFont typeface="Symbol" panose="05050102010706020507" pitchFamily="18" charset="2"/>
              <a:buChar char="-"/>
            </a:pPr>
            <a:r>
              <a:rPr lang="de-DE" sz="1300" dirty="0">
                <a:latin typeface="Arial" panose="020B0604020202020204" pitchFamily="34" charset="0"/>
                <a:cs typeface="Arial" panose="020B0604020202020204" pitchFamily="34" charset="0"/>
              </a:rPr>
              <a:t>www.medical-valley-emn.de</a:t>
            </a:r>
          </a:p>
          <a:p>
            <a:pPr marL="185766" indent="-185766" defTabSz="990752" fontAlgn="base">
              <a:buFont typeface="Symbol" panose="05050102010706020507" pitchFamily="18" charset="2"/>
              <a:buChar char="-"/>
            </a:pPr>
            <a:r>
              <a:rPr lang="de-DE" sz="1300" dirty="0">
                <a:latin typeface="Arial" panose="020B0604020202020204" pitchFamily="34" charset="0"/>
                <a:cs typeface="Arial" panose="020B0604020202020204" pitchFamily="34" charset="0"/>
              </a:rPr>
              <a:t>https://presse.uni-mainz.de</a:t>
            </a:r>
          </a:p>
          <a:p>
            <a:pPr marL="185766" indent="-185766" defTabSz="990752" fontAlgn="base">
              <a:buFont typeface="Symbol" panose="05050102010706020507" pitchFamily="18" charset="2"/>
              <a:buChar char="-"/>
            </a:pPr>
            <a:r>
              <a:rPr lang="de-DE" sz="1300" dirty="0">
                <a:latin typeface="Arial" panose="020B0604020202020204" pitchFamily="34" charset="0"/>
                <a:cs typeface="Arial" panose="020B0604020202020204" pitchFamily="34" charset="0"/>
              </a:rPr>
              <a:t>www.innbw.de/de/innbw</a:t>
            </a:r>
          </a:p>
          <a:p>
            <a:pPr algn="l" rtl="0" fontAlgn="base"/>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26</a:t>
            </a:fld>
            <a:endParaRPr lang="de-DE"/>
          </a:p>
        </p:txBody>
      </p:sp>
    </p:spTree>
    <p:extLst>
      <p:ext uri="{BB962C8B-B14F-4D97-AF65-F5344CB8AC3E}">
        <p14:creationId xmlns:p14="http://schemas.microsoft.com/office/powerpoint/2010/main" val="373664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rPr>
              <a:t>By international standards, Germany boasts an extremely broad and nuanced system of </a:t>
            </a:r>
            <a:r>
              <a:rPr lang="en-GB" sz="1300" b="1" dirty="0">
                <a:solidFill>
                  <a:srgbClr val="000000"/>
                </a:solidFill>
                <a:latin typeface="Arial" panose="020B0604020202020204" pitchFamily="34" charset="0"/>
              </a:rPr>
              <a:t>funding instruments.</a:t>
            </a:r>
            <a:r>
              <a:rPr lang="en-GB" sz="1300" dirty="0">
                <a:solidFill>
                  <a:srgbClr val="000000"/>
                </a:solidFill>
                <a:latin typeface="Arial" panose="020B0604020202020204" pitchFamily="34" charset="0"/>
              </a:rPr>
              <a:t> </a:t>
            </a:r>
          </a:p>
          <a:p>
            <a:pPr algn="l" rtl="0" fontAlgn="base"/>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Start-up incubators at higher education institutions and non-university research institutions:</a:t>
            </a:r>
            <a:r>
              <a:rPr lang="en-GB" sz="1300" dirty="0">
                <a:solidFill>
                  <a:srgbClr val="000000"/>
                </a:solidFill>
                <a:latin typeface="Arial" panose="020B0604020202020204" pitchFamily="34" charset="0"/>
              </a:rPr>
              <a:t>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Many higher education institutions and universities have </a:t>
            </a:r>
            <a:r>
              <a:rPr lang="en-GB" sz="1300" b="1" dirty="0">
                <a:solidFill>
                  <a:srgbClr val="000000"/>
                </a:solidFill>
                <a:latin typeface="Arial" panose="020B0604020202020204" pitchFamily="34" charset="0"/>
              </a:rPr>
              <a:t>transfer departments</a:t>
            </a:r>
            <a:r>
              <a:rPr lang="en-GB" sz="1300" dirty="0">
                <a:solidFill>
                  <a:srgbClr val="000000"/>
                </a:solidFill>
                <a:latin typeface="Arial" panose="020B0604020202020204" pitchFamily="34" charset="0"/>
              </a:rPr>
              <a:t> responsible for cooperation with companies and the establishment of spin-offs.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One example is the renowned </a:t>
            </a:r>
            <a:r>
              <a:rPr lang="en-GB" sz="1300" b="1" dirty="0">
                <a:solidFill>
                  <a:srgbClr val="000000"/>
                </a:solidFill>
                <a:latin typeface="Arial" panose="020B0604020202020204" pitchFamily="34" charset="0"/>
              </a:rPr>
              <a:t>Karlsruhe Institute of Technology (KIT), </a:t>
            </a:r>
            <a:r>
              <a:rPr lang="en-GB" sz="1300" dirty="0">
                <a:solidFill>
                  <a:srgbClr val="000000"/>
                </a:solidFill>
                <a:latin typeface="Arial" panose="020B0604020202020204" pitchFamily="34" charset="0"/>
              </a:rPr>
              <a:t>which results in 30 spin-offs per year. It supports spin-offs via its </a:t>
            </a:r>
            <a:r>
              <a:rPr lang="en-GB" sz="1300" dirty="0" err="1">
                <a:solidFill>
                  <a:srgbClr val="000000"/>
                </a:solidFill>
                <a:latin typeface="Arial" panose="020B0604020202020204" pitchFamily="34" charset="0"/>
              </a:rPr>
              <a:t>Gründerschmiede</a:t>
            </a:r>
            <a:r>
              <a:rPr lang="en-GB" sz="1300" dirty="0">
                <a:solidFill>
                  <a:srgbClr val="000000"/>
                </a:solidFill>
                <a:latin typeface="Arial" panose="020B0604020202020204" pitchFamily="34" charset="0"/>
              </a:rPr>
              <a:t> (start-up incubator), and through its Innovation and Relations Management service unit helps industry and investors access new knowledge, innovative technologies and research results that are close to market readiness.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four biggest non-university research institutions funded by the federal and state governments – Fraunhofer, Max Planck Society, Helmholtz Association and Leibniz Association – have a large number of their own programmes to support innovative and technology-oriented start-ups. </a:t>
            </a:r>
          </a:p>
          <a:p>
            <a:pPr algn="l" rtl="0" fontAlgn="base">
              <a:buFont typeface="Arial" panose="020B0604020202020204" pitchFamily="34" charset="0"/>
              <a:buChar char="•"/>
            </a:pPr>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Federal innovation agencies:</a:t>
            </a:r>
            <a:r>
              <a:rPr lang="en-GB" sz="1300" dirty="0">
                <a:solidFill>
                  <a:srgbClr val="000000"/>
                </a:solidFill>
                <a:latin typeface="Arial" panose="020B0604020202020204" pitchFamily="34" charset="0"/>
              </a:rPr>
              <a:t> </a:t>
            </a:r>
          </a:p>
          <a:p>
            <a:pPr algn="l" rtl="0" fontAlgn="base">
              <a:buFont typeface="Arial" panose="020B0604020202020204" pitchFamily="34" charset="0"/>
              <a:buNone/>
            </a:pPr>
            <a:r>
              <a:rPr lang="en-GB" sz="1300" dirty="0">
                <a:solidFill>
                  <a:srgbClr val="000000"/>
                </a:solidFill>
                <a:latin typeface="Arial" panose="020B0604020202020204" pitchFamily="34" charset="0"/>
              </a:rPr>
              <a:t>Funding of technologies with groundbreaking innovation potential is provided by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a:t>
            </a:r>
            <a:r>
              <a:rPr lang="en-GB" sz="1300" b="1" dirty="0">
                <a:solidFill>
                  <a:srgbClr val="000000"/>
                </a:solidFill>
                <a:latin typeface="Arial" panose="020B0604020202020204" pitchFamily="34" charset="0"/>
              </a:rPr>
              <a:t>Federal Agency for Breakthrough Innovation </a:t>
            </a:r>
            <a:r>
              <a:rPr lang="en-GB" sz="1300" dirty="0">
                <a:solidFill>
                  <a:srgbClr val="000000"/>
                </a:solidFill>
                <a:latin typeface="Arial" panose="020B0604020202020204" pitchFamily="34" charset="0"/>
              </a:rPr>
              <a:t>(SPRIND) and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in the case of cybersecurity by the </a:t>
            </a:r>
            <a:r>
              <a:rPr lang="de-DE" sz="1300" b="1" dirty="0">
                <a:solidFill>
                  <a:srgbClr val="000000"/>
                </a:solidFill>
                <a:latin typeface="Arial" panose="020B0604020202020204" pitchFamily="34" charset="0"/>
              </a:rPr>
              <a:t>Agentur für Innovation in Cybersicherheit </a:t>
            </a:r>
            <a:r>
              <a:rPr lang="en-GB" sz="1300" dirty="0">
                <a:solidFill>
                  <a:srgbClr val="000000"/>
                </a:solidFill>
                <a:latin typeface="Arial" panose="020B0604020202020204" pitchFamily="34" charset="0"/>
              </a:rPr>
              <a:t>(Die </a:t>
            </a:r>
            <a:r>
              <a:rPr lang="en-GB" sz="1300" dirty="0" err="1">
                <a:solidFill>
                  <a:srgbClr val="000000"/>
                </a:solidFill>
                <a:latin typeface="Arial" panose="020B0604020202020204" pitchFamily="34" charset="0"/>
              </a:rPr>
              <a:t>Cyberagentur</a:t>
            </a:r>
            <a:r>
              <a:rPr lang="en-GB" sz="1300" dirty="0">
                <a:solidFill>
                  <a:srgbClr val="000000"/>
                </a:solidFill>
                <a:latin typeface="Arial" panose="020B0604020202020204" pitchFamily="34" charset="0"/>
              </a:rPr>
              <a:t>) </a:t>
            </a:r>
          </a:p>
          <a:p>
            <a:pPr algn="l" rtl="0" fontAlgn="base">
              <a:buFont typeface="Arial" panose="020B0604020202020204" pitchFamily="34" charset="0"/>
              <a:buChar char="•"/>
            </a:pPr>
            <a:endParaRPr lang="en-GB" sz="1300" dirty="0">
              <a:solidFill>
                <a:srgbClr val="000000"/>
              </a:solidFill>
              <a:latin typeface="Arial" panose="020B0604020202020204" pitchFamily="34" charset="0"/>
            </a:endParaRPr>
          </a:p>
          <a:p>
            <a:pPr algn="l" rtl="0" fontAlgn="base">
              <a:buFont typeface="Arial" panose="020B0604020202020204" pitchFamily="34" charset="0"/>
              <a:buChar char="•"/>
            </a:pPr>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Federal ministries:</a:t>
            </a:r>
            <a:r>
              <a:rPr lang="en-GB" sz="1300" dirty="0">
                <a:solidFill>
                  <a:srgbClr val="000000"/>
                </a:solidFill>
                <a:latin typeface="Arial" panose="020B0604020202020204" pitchFamily="34" charset="0"/>
              </a:rPr>
              <a:t>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Federal Ministry for Economic Affairs and Energy </a:t>
            </a:r>
            <a:r>
              <a:rPr lang="en-GB" sz="1300" b="1" dirty="0">
                <a:solidFill>
                  <a:srgbClr val="000000"/>
                </a:solidFill>
                <a:latin typeface="Arial" panose="020B0604020202020204" pitchFamily="34" charset="0"/>
              </a:rPr>
              <a:t>(BMWE) </a:t>
            </a:r>
            <a:r>
              <a:rPr lang="en-GB" sz="1300" dirty="0">
                <a:solidFill>
                  <a:srgbClr val="000000"/>
                </a:solidFill>
                <a:latin typeface="Arial" panose="020B0604020202020204" pitchFamily="34" charset="0"/>
              </a:rPr>
              <a:t>funds technology-oriented spin-offs and entrepreneurship at higher education institutions and non-university research institutions via</a:t>
            </a:r>
            <a:r>
              <a:rPr lang="en-GB" sz="1300" b="1" dirty="0">
                <a:solidFill>
                  <a:srgbClr val="000000"/>
                </a:solidFill>
                <a:latin typeface="Arial" panose="020B0604020202020204" pitchFamily="34" charset="0"/>
              </a:rPr>
              <a:t> EXIST</a:t>
            </a:r>
            <a:r>
              <a:rPr lang="en-GB" sz="1300" dirty="0">
                <a:solidFill>
                  <a:srgbClr val="000000"/>
                </a:solidFill>
                <a:latin typeface="Arial" panose="020B0604020202020204" pitchFamily="34" charset="0"/>
              </a:rPr>
              <a:t>, a funding programme which </a:t>
            </a:r>
            <a:r>
              <a:rPr lang="en-US" sz="1300" dirty="0">
                <a:solidFill>
                  <a:srgbClr val="000000"/>
                </a:solidFill>
                <a:latin typeface="Arial" panose="020B0604020202020204" pitchFamily="34" charset="0"/>
              </a:rPr>
              <a:t>supports university graduates, scientists and students in preparing their technology-oriented and knowledge-based start-ups. I</a:t>
            </a:r>
            <a:r>
              <a:rPr lang="en-GB" sz="1300" dirty="0">
                <a:solidFill>
                  <a:srgbClr val="000000"/>
                </a:solidFill>
                <a:latin typeface="Arial" panose="020B0604020202020204" pitchFamily="34" charset="0"/>
              </a:rPr>
              <a:t>t is not restricted to any one specific type of technology.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a:t>
            </a:r>
            <a:r>
              <a:rPr lang="en-US" sz="1300" dirty="0">
                <a:solidFill>
                  <a:srgbClr val="000000"/>
                </a:solidFill>
                <a:latin typeface="Arial" panose="020B0604020202020204" pitchFamily="34" charset="0"/>
              </a:rPr>
              <a:t>Federal Ministry of Research, Technology and Space (</a:t>
            </a:r>
            <a:r>
              <a:rPr lang="en-GB" sz="1300" b="1" dirty="0">
                <a:solidFill>
                  <a:srgbClr val="000000"/>
                </a:solidFill>
                <a:latin typeface="Arial" panose="020B0604020202020204" pitchFamily="34" charset="0"/>
              </a:rPr>
              <a:t>BMFTR)</a:t>
            </a:r>
            <a:r>
              <a:rPr lang="en-GB" sz="1300" dirty="0">
                <a:solidFill>
                  <a:srgbClr val="000000"/>
                </a:solidFill>
                <a:latin typeface="Arial" panose="020B0604020202020204" pitchFamily="34" charset="0"/>
              </a:rPr>
              <a:t> supports technology-based spin-offs within the framework of its specialist programmes. Funding encompasses the pre-launch phase at the scientific institution and the subsequent start-up phase. </a:t>
            </a:r>
          </a:p>
          <a:p>
            <a:pPr algn="l" rtl="0" fontAlgn="base"/>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In addition, there are</a:t>
            </a:r>
            <a:r>
              <a:rPr lang="en-GB" sz="1300" b="1" dirty="0">
                <a:solidFill>
                  <a:srgbClr val="000000"/>
                </a:solidFill>
                <a:latin typeface="Arial" panose="020B0604020202020204" pitchFamily="34" charset="0"/>
              </a:rPr>
              <a:t> funding programmes </a:t>
            </a:r>
            <a:r>
              <a:rPr lang="en-GB" sz="1300" dirty="0">
                <a:solidFill>
                  <a:srgbClr val="000000"/>
                </a:solidFill>
                <a:latin typeface="Arial" panose="020B0604020202020204" pitchFamily="34" charset="0"/>
              </a:rPr>
              <a:t>and</a:t>
            </a:r>
            <a:r>
              <a:rPr lang="en-GB" sz="1300" b="1" dirty="0">
                <a:solidFill>
                  <a:srgbClr val="000000"/>
                </a:solidFill>
                <a:latin typeface="Arial" panose="020B0604020202020204" pitchFamily="34" charset="0"/>
              </a:rPr>
              <a:t> innovation funding agencies </a:t>
            </a:r>
            <a:r>
              <a:rPr lang="en-GB" sz="1300" dirty="0">
                <a:solidFill>
                  <a:srgbClr val="000000"/>
                </a:solidFill>
                <a:latin typeface="Arial" panose="020B0604020202020204" pitchFamily="34" charset="0"/>
              </a:rPr>
              <a:t>run by the </a:t>
            </a:r>
            <a:r>
              <a:rPr lang="en-GB" sz="1300" b="1" dirty="0">
                <a:solidFill>
                  <a:srgbClr val="000000"/>
                </a:solidFill>
                <a:latin typeface="Arial" panose="020B0604020202020204" pitchFamily="34" charset="0"/>
              </a:rPr>
              <a:t>state governments</a:t>
            </a:r>
            <a:r>
              <a:rPr lang="en-GB" sz="1300" dirty="0">
                <a:solidFill>
                  <a:srgbClr val="000000"/>
                </a:solidFill>
                <a:latin typeface="Arial" panose="020B0604020202020204" pitchFamily="34" charset="0"/>
              </a:rPr>
              <a:t>, such as the North Rhine-Westphalia state government, which has various funding programmes and provides advice and support to anyone interested (e.g. </a:t>
            </a:r>
            <a:r>
              <a:rPr lang="en-GB" sz="1300" dirty="0" err="1">
                <a:solidFill>
                  <a:srgbClr val="000000"/>
                </a:solidFill>
                <a:latin typeface="Arial" panose="020B0604020202020204" pitchFamily="34" charset="0"/>
              </a:rPr>
              <a:t>NRW.innovativ</a:t>
            </a:r>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Funding structures also exist at the </a:t>
            </a:r>
            <a:r>
              <a:rPr lang="en-GB" sz="1300" b="1" dirty="0">
                <a:solidFill>
                  <a:srgbClr val="000000"/>
                </a:solidFill>
                <a:latin typeface="Arial" panose="020B0604020202020204" pitchFamily="34" charset="0"/>
              </a:rPr>
              <a:t>regional level</a:t>
            </a:r>
            <a:r>
              <a:rPr lang="en-GB" sz="1300" dirty="0">
                <a:solidFill>
                  <a:srgbClr val="000000"/>
                </a:solidFill>
                <a:latin typeface="Arial" panose="020B0604020202020204" pitchFamily="34" charset="0"/>
              </a:rPr>
              <a:t> such as the Hydrogen Metropole Ruhr, which coordinates and supports the hydrogen activities of the Ruhr region. </a:t>
            </a: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Sources:</a:t>
            </a:r>
            <a:r>
              <a:rPr lang="en-GB" sz="1300" dirty="0">
                <a:solidFill>
                  <a:srgbClr val="000000"/>
                </a:solidFill>
                <a:latin typeface="Arial" panose="020B0604020202020204" pitchFamily="34" charset="0"/>
              </a:rPr>
              <a:t> </a:t>
            </a:r>
            <a:endParaRPr lang="en-GB" sz="1300" dirty="0">
              <a:latin typeface="Arial" panose="020B0604020202020204" pitchFamily="34" charset="0"/>
              <a:cs typeface="Arial" panose="020B0604020202020204" pitchFamily="34" charset="0"/>
            </a:endParaRP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https://kit-gruenderschmiede.de/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https://www.sprind.org</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https://exist.de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https://www.cyberagentur.de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https://nrwinnovativ.de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https://hydrogen.ruhr</a:t>
            </a:r>
          </a:p>
        </p:txBody>
      </p:sp>
      <p:sp>
        <p:nvSpPr>
          <p:cNvPr id="4" name="Foliennummernplatzhalter 3"/>
          <p:cNvSpPr>
            <a:spLocks noGrp="1"/>
          </p:cNvSpPr>
          <p:nvPr>
            <p:ph type="sldNum" sz="quarter" idx="5"/>
          </p:nvPr>
        </p:nvSpPr>
        <p:spPr/>
        <p:txBody>
          <a:bodyPr/>
          <a:lstStyle/>
          <a:p>
            <a:fld id="{96DC082B-09A5-4D2E-9B55-2ACCDC943179}" type="slidenum">
              <a:rPr lang="de-DE" smtClean="0"/>
              <a:t>27</a:t>
            </a:fld>
            <a:endParaRPr lang="de-DE"/>
          </a:p>
        </p:txBody>
      </p:sp>
    </p:spTree>
    <p:extLst>
      <p:ext uri="{BB962C8B-B14F-4D97-AF65-F5344CB8AC3E}">
        <p14:creationId xmlns:p14="http://schemas.microsoft.com/office/powerpoint/2010/main" val="4151786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b="1" dirty="0">
                <a:solidFill>
                  <a:srgbClr val="000000"/>
                </a:solidFill>
                <a:latin typeface="Arial" panose="020B0604020202020204" pitchFamily="34" charset="0"/>
              </a:rPr>
              <a:t>There are various funding programmes open to international partners, e.g.:</a:t>
            </a:r>
          </a:p>
          <a:p>
            <a:pPr algn="l" rtl="0" fontAlgn="base"/>
            <a:endParaRPr lang="en-GB" sz="1300" b="1"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Eureka and </a:t>
            </a:r>
            <a:r>
              <a:rPr lang="en-GB" sz="1300" b="1" dirty="0" err="1">
                <a:solidFill>
                  <a:srgbClr val="000000"/>
                </a:solidFill>
                <a:latin typeface="Arial" panose="020B0604020202020204" pitchFamily="34" charset="0"/>
              </a:rPr>
              <a:t>Eurostars</a:t>
            </a:r>
            <a:r>
              <a:rPr lang="en-GB" sz="1300" dirty="0">
                <a:solidFill>
                  <a:srgbClr val="000000"/>
                </a:solidFill>
                <a:latin typeface="Arial" panose="020B0604020202020204" pitchFamily="34" charset="0"/>
              </a:rPr>
              <a:t>: The European research initiative Eureka supports the initiation and implementation of application-oriented and cross-border research and development projects. One of its most important programmes is the </a:t>
            </a:r>
            <a:r>
              <a:rPr lang="en-GB" sz="1300" b="1" dirty="0" err="1">
                <a:solidFill>
                  <a:srgbClr val="000000"/>
                </a:solidFill>
                <a:latin typeface="Arial" panose="020B0604020202020204" pitchFamily="34" charset="0"/>
              </a:rPr>
              <a:t>Eurostars</a:t>
            </a:r>
            <a:r>
              <a:rPr lang="en-GB" sz="1300" b="1" dirty="0">
                <a:solidFill>
                  <a:srgbClr val="000000"/>
                </a:solidFill>
                <a:latin typeface="Arial" panose="020B0604020202020204" pitchFamily="34" charset="0"/>
              </a:rPr>
              <a:t> </a:t>
            </a:r>
            <a:r>
              <a:rPr lang="en-GB" sz="1300" dirty="0">
                <a:solidFill>
                  <a:srgbClr val="000000"/>
                </a:solidFill>
                <a:latin typeface="Arial" panose="020B0604020202020204" pitchFamily="34" charset="0"/>
              </a:rPr>
              <a:t>funding programme.</a:t>
            </a:r>
            <a:r>
              <a:rPr lang="en-GB" sz="1300" b="1" dirty="0">
                <a:solidFill>
                  <a:srgbClr val="000000"/>
                </a:solidFill>
                <a:latin typeface="Arial" panose="020B0604020202020204" pitchFamily="34" charset="0"/>
              </a:rPr>
              <a:t> </a:t>
            </a:r>
            <a:r>
              <a:rPr lang="en-GB" sz="1300" dirty="0">
                <a:solidFill>
                  <a:srgbClr val="000000"/>
                </a:solidFill>
                <a:latin typeface="Arial" panose="020B0604020202020204" pitchFamily="34" charset="0"/>
              </a:rPr>
              <a:t>It supports companies and scientific institutions with implementing cross-border and market-oriented research collaborations on innovative topics, specifically focusing on innovative SMEs.</a:t>
            </a:r>
          </a:p>
          <a:p>
            <a:pPr algn="l" rtl="0" fontAlgn="base"/>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ZIM international cooperation</a:t>
            </a:r>
            <a:r>
              <a:rPr lang="en-GB" sz="1300" dirty="0">
                <a:solidFill>
                  <a:srgbClr val="000000"/>
                </a:solidFill>
                <a:latin typeface="Arial" panose="020B0604020202020204" pitchFamily="34" charset="0"/>
              </a:rPr>
              <a:t>: The BMWE’s funding programme supports market-oriented technological research and development projects pursued by SMEs in Germany, as well as their cooperation with international partners both in R&amp;D projects and networks. </a:t>
            </a:r>
          </a:p>
          <a:p>
            <a:pPr algn="l" rtl="0" fontAlgn="base"/>
            <a:endParaRPr lang="en-GB" sz="1300" b="1"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Collective Research Networking (CORNET): </a:t>
            </a:r>
            <a:r>
              <a:rPr lang="en-GB" sz="1300" dirty="0">
                <a:solidFill>
                  <a:srgbClr val="000000"/>
                </a:solidFill>
                <a:latin typeface="Arial" panose="020B0604020202020204" pitchFamily="34" charset="0"/>
              </a:rPr>
              <a:t>The initiative is </a:t>
            </a:r>
            <a:r>
              <a:rPr lang="en-US" sz="1300" dirty="0">
                <a:solidFill>
                  <a:srgbClr val="000000"/>
                </a:solidFill>
                <a:latin typeface="Arial" panose="020B0604020202020204" pitchFamily="34" charset="0"/>
              </a:rPr>
              <a:t>a international network of ministries and funding agencies which </a:t>
            </a:r>
            <a:r>
              <a:rPr lang="en-GB" sz="1300" dirty="0">
                <a:solidFill>
                  <a:srgbClr val="000000"/>
                </a:solidFill>
                <a:latin typeface="Arial" panose="020B0604020202020204" pitchFamily="34" charset="0"/>
              </a:rPr>
              <a:t>provides funding for transnational collective research projects and makes international research projects possible for SMEs. </a:t>
            </a:r>
          </a:p>
          <a:p>
            <a:pPr algn="l" rtl="0" fontAlgn="base"/>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Multilateral and bilateral thematic calls of federal ministries, </a:t>
            </a:r>
            <a:r>
              <a:rPr lang="en-GB" sz="1300" dirty="0">
                <a:solidFill>
                  <a:srgbClr val="000000"/>
                </a:solidFill>
                <a:latin typeface="Arial" panose="020B0604020202020204" pitchFamily="34" charset="0"/>
              </a:rPr>
              <a:t>e.g.: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To implement its National </a:t>
            </a:r>
            <a:r>
              <a:rPr lang="en-GB" sz="1300" b="1" dirty="0">
                <a:solidFill>
                  <a:srgbClr val="000000"/>
                </a:solidFill>
                <a:latin typeface="Arial" panose="020B0604020202020204" pitchFamily="34" charset="0"/>
              </a:rPr>
              <a:t>Hydrogen Strategy,</a:t>
            </a:r>
            <a:r>
              <a:rPr lang="en-GB" sz="1300" dirty="0">
                <a:solidFill>
                  <a:srgbClr val="000000"/>
                </a:solidFill>
                <a:latin typeface="Arial" panose="020B0604020202020204" pitchFamily="34" charset="0"/>
              </a:rPr>
              <a:t> the Federal Government runs bi- and multilateral funding measures and initiatives in European countries outside Germany, thereby supporting activities in an international environment. Therefore, the Federal Government created </a:t>
            </a:r>
            <a:r>
              <a:rPr lang="en-US" sz="1300" dirty="0">
                <a:solidFill>
                  <a:srgbClr val="000000"/>
                </a:solidFill>
                <a:latin typeface="Arial" panose="020B0604020202020204" pitchFamily="34" charset="0"/>
              </a:rPr>
              <a:t>a </a:t>
            </a:r>
            <a:r>
              <a:rPr lang="en-US" sz="1300" b="1" dirty="0">
                <a:solidFill>
                  <a:srgbClr val="000000"/>
                </a:solidFill>
                <a:latin typeface="Arial" panose="020B0604020202020204" pitchFamily="34" charset="0"/>
              </a:rPr>
              <a:t>Hydrogen Guidance Service </a:t>
            </a:r>
            <a:r>
              <a:rPr lang="en-US" sz="1300" dirty="0">
                <a:solidFill>
                  <a:srgbClr val="000000"/>
                </a:solidFill>
                <a:latin typeface="Arial" panose="020B0604020202020204" pitchFamily="34" charset="0"/>
              </a:rPr>
              <a:t>which gives a compact overview of all the Federal Government’s funding instruments that are to support and promote a swift market ramp-up of hydrogen technologies at national, European and international level.</a:t>
            </a:r>
            <a:endParaRPr lang="en-GB" sz="1300" dirty="0">
              <a:solidFill>
                <a:srgbClr val="000000"/>
              </a:solidFill>
              <a:latin typeface="Arial" panose="020B0604020202020204" pitchFamily="34" charset="0"/>
            </a:endParaRPr>
          </a:p>
          <a:p>
            <a:pPr algn="l" rtl="0" fontAlgn="base">
              <a:buFont typeface="Arial" panose="020B0604020202020204" pitchFamily="34" charset="0"/>
              <a:buChar char="•"/>
            </a:pPr>
            <a:r>
              <a:rPr lang="en-GB" sz="1300" dirty="0">
                <a:solidFill>
                  <a:srgbClr val="000000"/>
                </a:solidFill>
                <a:latin typeface="Arial" panose="020B0604020202020204" pitchFamily="34" charset="0"/>
              </a:rPr>
              <a:t> European and international collaborative research projects for participatory research on securing </a:t>
            </a:r>
            <a:r>
              <a:rPr lang="en-GB" sz="1300" b="1" dirty="0">
                <a:solidFill>
                  <a:srgbClr val="000000"/>
                </a:solidFill>
                <a:latin typeface="Arial" panose="020B0604020202020204" pitchFamily="34" charset="0"/>
              </a:rPr>
              <a:t>global food</a:t>
            </a:r>
            <a:r>
              <a:rPr lang="en-GB" sz="1300" dirty="0">
                <a:solidFill>
                  <a:srgbClr val="000000"/>
                </a:solidFill>
                <a:latin typeface="Arial" panose="020B0604020202020204" pitchFamily="34" charset="0"/>
              </a:rPr>
              <a:t>, sustainable </a:t>
            </a:r>
            <a:r>
              <a:rPr lang="en-GB" sz="1300" b="1" dirty="0">
                <a:solidFill>
                  <a:srgbClr val="000000"/>
                </a:solidFill>
                <a:latin typeface="Arial" panose="020B0604020202020204" pitchFamily="34" charset="0"/>
              </a:rPr>
              <a:t>forest management</a:t>
            </a:r>
            <a:r>
              <a:rPr lang="en-GB" sz="1300" dirty="0">
                <a:solidFill>
                  <a:srgbClr val="000000"/>
                </a:solidFill>
                <a:latin typeface="Arial" panose="020B0604020202020204" pitchFamily="34" charset="0"/>
              </a:rPr>
              <a:t> and the development of demand-oriented and sustainable solutions are supported by the Federal Office for Agriculture and Food (BLE).</a:t>
            </a:r>
            <a:endParaRPr lang="en-GB" sz="1300" dirty="0">
              <a:solidFill>
                <a:srgbClr val="000000"/>
              </a:solidFill>
              <a:latin typeface="Times New Roman" panose="02020603050405020304" pitchFamily="18" charset="0"/>
            </a:endParaRPr>
          </a:p>
          <a:p>
            <a:pPr algn="l" rtl="0" fontAlgn="base">
              <a:buFont typeface="Arial" panose="020B0604020202020204" pitchFamily="34" charset="0"/>
              <a:buChar char="•"/>
            </a:pPr>
            <a:r>
              <a:rPr lang="en-GB" sz="1300" dirty="0">
                <a:solidFill>
                  <a:srgbClr val="000000"/>
                </a:solidFill>
                <a:latin typeface="Arial" panose="020B0604020202020204" pitchFamily="34" charset="0"/>
              </a:rPr>
              <a:t> International collaborations in the area of the </a:t>
            </a:r>
            <a:r>
              <a:rPr lang="en-GB" sz="1300" b="1" dirty="0">
                <a:solidFill>
                  <a:srgbClr val="000000"/>
                </a:solidFill>
                <a:latin typeface="Arial" panose="020B0604020202020204" pitchFamily="34" charset="0"/>
              </a:rPr>
              <a:t>bioeconomy</a:t>
            </a:r>
            <a:r>
              <a:rPr lang="en-GB" sz="1300" dirty="0">
                <a:solidFill>
                  <a:srgbClr val="000000"/>
                </a:solidFill>
                <a:latin typeface="Arial" panose="020B0604020202020204" pitchFamily="34" charset="0"/>
              </a:rPr>
              <a:t> are supported within the framework of the Federal Government’s National Bioeconomy Strategy.</a:t>
            </a:r>
          </a:p>
          <a:p>
            <a:pPr algn="l" rtl="0" fontAlgn="base"/>
            <a:r>
              <a:rPr lang="en-GB" sz="1300" dirty="0">
                <a:solidFill>
                  <a:srgbClr val="000000"/>
                </a:solidFill>
                <a:latin typeface="Arial" panose="020B0604020202020204" pitchFamily="34" charset="0"/>
              </a:rPr>
              <a:t>  </a:t>
            </a:r>
          </a:p>
          <a:p>
            <a:pPr defTabSz="990752" fontAlgn="base">
              <a:buFont typeface="Arial" panose="020B0604020202020204" pitchFamily="34" charset="0"/>
              <a:buChar char="•"/>
              <a:defRPr/>
            </a:pPr>
            <a:r>
              <a:rPr lang="en-GB" sz="1300" b="1" dirty="0">
                <a:solidFill>
                  <a:srgbClr val="000000"/>
                </a:solidFill>
                <a:latin typeface="Arial" panose="020B0604020202020204" pitchFamily="34" charset="0"/>
              </a:rPr>
              <a:t> SPRIND Challenges</a:t>
            </a:r>
            <a:r>
              <a:rPr lang="en-GB" sz="1300" dirty="0">
                <a:solidFill>
                  <a:srgbClr val="000000"/>
                </a:solidFill>
                <a:latin typeface="Arial" panose="020B0604020202020204" pitchFamily="34" charset="0"/>
              </a:rPr>
              <a:t>:  The </a:t>
            </a:r>
            <a:r>
              <a:rPr lang="en-US" sz="1300" dirty="0">
                <a:solidFill>
                  <a:srgbClr val="000000"/>
                </a:solidFill>
                <a:latin typeface="Arial" panose="020B0604020202020204" pitchFamily="34" charset="0"/>
              </a:rPr>
              <a:t>Federal Agency </a:t>
            </a:r>
            <a:r>
              <a:rPr lang="de-DE" b="0" dirty="0" err="1">
                <a:latin typeface="Arial" panose="020B0604020202020204" pitchFamily="34" charset="0"/>
                <a:cs typeface="Arial" panose="020B0604020202020204" pitchFamily="34" charset="0"/>
              </a:rPr>
              <a:t>for</a:t>
            </a:r>
            <a:r>
              <a:rPr lang="de-DE" b="0" dirty="0">
                <a:latin typeface="Arial" panose="020B0604020202020204" pitchFamily="34" charset="0"/>
                <a:cs typeface="Arial" panose="020B0604020202020204" pitchFamily="34" charset="0"/>
              </a:rPr>
              <a:t> Breakthrough Innovation SPRIND </a:t>
            </a:r>
            <a:r>
              <a:rPr lang="en-GB" sz="1300" dirty="0">
                <a:solidFill>
                  <a:srgbClr val="000000"/>
                </a:solidFill>
                <a:latin typeface="Arial" panose="020B0604020202020204" pitchFamily="34" charset="0"/>
              </a:rPr>
              <a:t>regularly runs international innovation challenges on future-related topics such as “Anti-Drone Response” or “Next Frontier AI Concepts”. The challenges are open to participants from all over Europe. Through collaborations, partners from around the world can also take part. </a:t>
            </a: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Sources:</a:t>
            </a:r>
            <a:r>
              <a:rPr lang="en-GB" sz="1300" dirty="0">
                <a:solidFill>
                  <a:srgbClr val="000000"/>
                </a:solidFill>
                <a:latin typeface="Arial" panose="020B0604020202020204" pitchFamily="34" charset="0"/>
              </a:rPr>
              <a:t>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www.eurekanetwork.org</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www.zim.de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https://cornet.online </a:t>
            </a:r>
          </a:p>
          <a:p>
            <a:pPr marL="185766" indent="-185766" defTabSz="990752" fontAlgn="base">
              <a:buFont typeface="Symbol" panose="05050102010706020507" pitchFamily="18" charset="2"/>
              <a:buChar char="-"/>
            </a:pPr>
            <a:r>
              <a:rPr lang="en-US" sz="1300" dirty="0">
                <a:latin typeface="Arial" panose="020B0604020202020204" pitchFamily="34" charset="0"/>
                <a:cs typeface="Arial" panose="020B0604020202020204" pitchFamily="34" charset="0"/>
              </a:rPr>
              <a:t>www.nationale-wasserstoffstrategie.de/en &gt; Funding advice </a:t>
            </a:r>
          </a:p>
          <a:p>
            <a:pPr marL="185766" indent="-185766" defTabSz="990752" fontAlgn="base">
              <a:buFont typeface="Symbol" panose="05050102010706020507" pitchFamily="18" charset="2"/>
              <a:buChar char="-"/>
            </a:pPr>
            <a:r>
              <a:rPr lang="en-US" sz="1300" dirty="0">
                <a:latin typeface="Arial" panose="020B0604020202020204" pitchFamily="34" charset="0"/>
                <a:cs typeface="Arial" panose="020B0604020202020204" pitchFamily="34" charset="0"/>
              </a:rPr>
              <a:t>www.ble.de &gt; Funding measures </a:t>
            </a:r>
          </a:p>
          <a:p>
            <a:pPr marL="185766" indent="-185766" defTabSz="990752" fontAlgn="base">
              <a:buFont typeface="Symbol" panose="05050102010706020507" pitchFamily="18" charset="2"/>
              <a:buChar char="-"/>
            </a:pPr>
            <a:r>
              <a:rPr lang="en-US" sz="1300" dirty="0">
                <a:latin typeface="Arial" panose="020B0604020202020204" pitchFamily="34" charset="0"/>
                <a:cs typeface="Arial" panose="020B0604020202020204" pitchFamily="34" charset="0"/>
              </a:rPr>
              <a:t>https://www.ptj.de/projektfoerderung/biooekonomie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www.sprind.org</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www.foerderinfo.bund.de </a:t>
            </a:r>
          </a:p>
          <a:p>
            <a:pPr marL="185766" indent="-185766" defTabSz="990752" fontAlgn="base">
              <a:buFont typeface="Symbol" panose="05050102010706020507" pitchFamily="18" charset="2"/>
              <a:buChar char="-"/>
            </a:pPr>
            <a:endParaRPr lang="en-GB" sz="1300" dirty="0">
              <a:latin typeface="Arial" panose="020B0604020202020204" pitchFamily="34" charset="0"/>
              <a:cs typeface="Arial" panose="020B0604020202020204" pitchFamily="34" charset="0"/>
            </a:endParaRPr>
          </a:p>
          <a:p>
            <a:pPr algn="l" rtl="0" fontAlgn="base"/>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28</a:t>
            </a:fld>
            <a:endParaRPr lang="de-DE"/>
          </a:p>
        </p:txBody>
      </p:sp>
    </p:spTree>
    <p:extLst>
      <p:ext uri="{BB962C8B-B14F-4D97-AF65-F5344CB8AC3E}">
        <p14:creationId xmlns:p14="http://schemas.microsoft.com/office/powerpoint/2010/main" val="3891347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b="1" dirty="0">
                <a:solidFill>
                  <a:srgbClr val="000000"/>
                </a:solidFill>
                <a:latin typeface="Arial" panose="020B0604020202020204" pitchFamily="34" charset="0"/>
              </a:rPr>
              <a:t>European funding</a:t>
            </a:r>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As EU member state, Germany participates in the EU Framework </a:t>
            </a:r>
            <a:r>
              <a:rPr lang="en-GB" sz="1300" dirty="0" err="1">
                <a:solidFill>
                  <a:srgbClr val="000000"/>
                </a:solidFill>
                <a:latin typeface="Arial" panose="020B0604020202020204" pitchFamily="34" charset="0"/>
              </a:rPr>
              <a:t>Progamme</a:t>
            </a:r>
            <a:r>
              <a:rPr lang="en-GB" sz="1300" dirty="0">
                <a:solidFill>
                  <a:srgbClr val="000000"/>
                </a:solidFill>
                <a:latin typeface="Arial" panose="020B0604020202020204" pitchFamily="34" charset="0"/>
              </a:rPr>
              <a:t> for Research and Innovation Horizon Europe. It is the world’s most generously endowed individual funding programme for research and innovation. Horizon Europe includes numerous innovation funding schemes: </a:t>
            </a:r>
          </a:p>
          <a:p>
            <a:pPr algn="l" rtl="0" fontAlgn="base"/>
            <a:endParaRPr lang="en-GB" sz="1300" dirty="0">
              <a:solidFill>
                <a:srgbClr val="000000"/>
              </a:solidFill>
              <a:latin typeface="Arial" panose="020B0604020202020204" pitchFamily="34" charset="0"/>
            </a:endParaRP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second pillar of Horizon Europe is dedicated to </a:t>
            </a:r>
            <a:r>
              <a:rPr lang="en-GB" sz="1300" b="1" dirty="0">
                <a:solidFill>
                  <a:srgbClr val="000000"/>
                </a:solidFill>
                <a:latin typeface="Arial" panose="020B0604020202020204" pitchFamily="34" charset="0"/>
              </a:rPr>
              <a:t>Global Challenges and European Industrial Competitiveness</a:t>
            </a:r>
            <a:r>
              <a:rPr lang="en-GB" sz="1300" dirty="0">
                <a:solidFill>
                  <a:srgbClr val="000000"/>
                </a:solidFill>
                <a:latin typeface="Arial" panose="020B0604020202020204" pitchFamily="34" charset="0"/>
              </a:rPr>
              <a:t>. This provides funding in particular for projects in the areas of health, culture, creativity and inclusive society, civil security, digital, industry and space, climate, energy and mobility as well as food, bioeconomy, natural resources, agriculture and environment.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a:t>
            </a:r>
            <a:r>
              <a:rPr lang="en-GB" sz="1300" b="1" dirty="0">
                <a:solidFill>
                  <a:srgbClr val="000000"/>
                </a:solidFill>
                <a:latin typeface="Arial" panose="020B0604020202020204" pitchFamily="34" charset="0"/>
              </a:rPr>
              <a:t>European Innovation Council (EIC), </a:t>
            </a:r>
            <a:r>
              <a:rPr lang="en-GB" sz="1300" dirty="0">
                <a:solidFill>
                  <a:srgbClr val="000000"/>
                </a:solidFill>
                <a:latin typeface="Arial" panose="020B0604020202020204" pitchFamily="34" charset="0"/>
              </a:rPr>
              <a:t>brings key EU instruments such as the EIC Pathfinder, EIC Transitions and EIC Accelerator together under one roof. Besides technological innovations, social innovations or innovations in the service sector can also be supported.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One of the most important European programmes is the EUREKA funding programme </a:t>
            </a:r>
            <a:r>
              <a:rPr lang="en-GB" sz="1300" b="1" dirty="0" err="1">
                <a:solidFill>
                  <a:srgbClr val="000000"/>
                </a:solidFill>
                <a:latin typeface="Arial" panose="020B0604020202020204" pitchFamily="34" charset="0"/>
              </a:rPr>
              <a:t>Eurostars</a:t>
            </a:r>
            <a:r>
              <a:rPr lang="en-GB" sz="1300" b="1" dirty="0">
                <a:solidFill>
                  <a:srgbClr val="000000"/>
                </a:solidFill>
                <a:latin typeface="Arial" panose="020B0604020202020204" pitchFamily="34" charset="0"/>
              </a:rPr>
              <a:t>. </a:t>
            </a:r>
            <a:r>
              <a:rPr lang="en-GB" sz="1300" dirty="0">
                <a:solidFill>
                  <a:srgbClr val="000000"/>
                </a:solidFill>
                <a:latin typeface="Arial" panose="020B0604020202020204" pitchFamily="34" charset="0"/>
              </a:rPr>
              <a:t>It supports companies and scientific institutions with implementing cross-border and market-oriented research collaborations on innovative topics, specifically focusing on innovative SMEs. </a:t>
            </a:r>
          </a:p>
          <a:p>
            <a:pPr algn="l" rtl="0" fontAlgn="base"/>
            <a:r>
              <a:rPr lang="en-GB" sz="1300" dirty="0">
                <a:solidFill>
                  <a:srgbClr val="000000"/>
                </a:solidFill>
                <a:latin typeface="Arial" panose="020B0604020202020204" pitchFamily="34" charset="0"/>
              </a:rPr>
              <a:t>The </a:t>
            </a:r>
            <a:r>
              <a:rPr lang="en-GB" sz="1300" b="1" dirty="0">
                <a:solidFill>
                  <a:srgbClr val="000000"/>
                </a:solidFill>
                <a:latin typeface="Arial" panose="020B0604020202020204" pitchFamily="34" charset="0"/>
              </a:rPr>
              <a:t>EU Bureau of the BMFTR</a:t>
            </a:r>
            <a:r>
              <a:rPr lang="en-GB" sz="1300" dirty="0">
                <a:solidFill>
                  <a:srgbClr val="000000"/>
                </a:solidFill>
                <a:latin typeface="Arial" panose="020B0604020202020204" pitchFamily="34" charset="0"/>
              </a:rPr>
              <a:t> is the main contact point for questions related to the Framework Programme for Research and Innovation Horizon Europe. It also hosts Germany’s National Contact Points: </a:t>
            </a:r>
            <a:r>
              <a:rPr lang="en-GB" sz="1300" dirty="0">
                <a:solidFill>
                  <a:srgbClr val="000000"/>
                </a:solidFill>
                <a:latin typeface="Arial" panose="020B0604020202020204" pitchFamily="34" charset="0"/>
                <a:hlinkClick r:id="rId3"/>
              </a:rPr>
              <a:t>www.eubuero.de</a:t>
            </a:r>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Important national innovation funding programmes</a:t>
            </a:r>
          </a:p>
          <a:p>
            <a:pPr algn="l" rtl="0" fontAlgn="base">
              <a:buFont typeface="Arial" panose="020B0604020202020204" pitchFamily="34" charset="0"/>
              <a:buChar char="•"/>
            </a:pPr>
            <a:r>
              <a:rPr lang="en-GB" sz="1300" b="1" dirty="0">
                <a:solidFill>
                  <a:srgbClr val="000000"/>
                </a:solidFill>
                <a:latin typeface="Arial" panose="020B0604020202020204" pitchFamily="34" charset="0"/>
              </a:rPr>
              <a:t> Central Innovation Programme for SMEs (ZIM) </a:t>
            </a:r>
            <a:r>
              <a:rPr lang="en-GB" sz="1300" dirty="0">
                <a:solidFill>
                  <a:srgbClr val="000000"/>
                </a:solidFill>
                <a:latin typeface="Arial" panose="020B0604020202020204" pitchFamily="34" charset="0"/>
              </a:rPr>
              <a:t>run by the BMWE: funding of market-oriented technological research and development projects pursued by SMEs in Germany </a:t>
            </a:r>
          </a:p>
          <a:p>
            <a:pPr algn="l" rtl="0" fontAlgn="base">
              <a:buFont typeface="Arial" panose="020B0604020202020204" pitchFamily="34" charset="0"/>
              <a:buChar char="•"/>
            </a:pPr>
            <a:r>
              <a:rPr lang="en-GB" sz="1300" b="1" dirty="0">
                <a:solidFill>
                  <a:srgbClr val="000000"/>
                </a:solidFill>
                <a:latin typeface="Arial" panose="020B0604020202020204" pitchFamily="34" charset="0"/>
              </a:rPr>
              <a:t> KMU-</a:t>
            </a:r>
            <a:r>
              <a:rPr lang="en-GB" sz="1300" b="1" dirty="0" err="1">
                <a:solidFill>
                  <a:srgbClr val="000000"/>
                </a:solidFill>
                <a:latin typeface="Arial" panose="020B0604020202020204" pitchFamily="34" charset="0"/>
              </a:rPr>
              <a:t>innovativ</a:t>
            </a:r>
            <a:r>
              <a:rPr lang="en-GB" sz="1300" b="1" dirty="0">
                <a:solidFill>
                  <a:srgbClr val="000000"/>
                </a:solidFill>
                <a:latin typeface="Arial" panose="020B0604020202020204" pitchFamily="34" charset="0"/>
              </a:rPr>
              <a:t>:</a:t>
            </a:r>
            <a:r>
              <a:rPr lang="en-GB" sz="1300" dirty="0">
                <a:solidFill>
                  <a:srgbClr val="000000"/>
                </a:solidFill>
                <a:latin typeface="Arial" panose="020B0604020202020204" pitchFamily="34" charset="0"/>
              </a:rPr>
              <a:t> with KMU-</a:t>
            </a:r>
            <a:r>
              <a:rPr lang="en-GB" sz="1300" dirty="0" err="1">
                <a:solidFill>
                  <a:srgbClr val="000000"/>
                </a:solidFill>
                <a:latin typeface="Arial" panose="020B0604020202020204" pitchFamily="34" charset="0"/>
              </a:rPr>
              <a:t>innovativ</a:t>
            </a:r>
            <a:r>
              <a:rPr lang="en-GB" sz="1300" dirty="0">
                <a:solidFill>
                  <a:srgbClr val="000000"/>
                </a:solidFill>
                <a:latin typeface="Arial" panose="020B0604020202020204" pitchFamily="34" charset="0"/>
              </a:rPr>
              <a:t>, the BMFTR wants to simplify applications for and approval of funding for SMEs. A central support service provides help with all matters, and binding processing deadlines make for planning security </a:t>
            </a:r>
          </a:p>
          <a:p>
            <a:pPr algn="l" rtl="0" fontAlgn="base">
              <a:buFont typeface="Arial" panose="020B0604020202020204" pitchFamily="34" charset="0"/>
              <a:buChar char="•"/>
            </a:pPr>
            <a:r>
              <a:rPr lang="en-GB" sz="1300" b="1" dirty="0">
                <a:solidFill>
                  <a:srgbClr val="000000"/>
                </a:solidFill>
                <a:latin typeface="Arial" panose="020B0604020202020204" pitchFamily="34" charset="0"/>
              </a:rPr>
              <a:t> EXIST</a:t>
            </a:r>
            <a:r>
              <a:rPr lang="en-GB" sz="1300" dirty="0">
                <a:solidFill>
                  <a:srgbClr val="000000"/>
                </a:solidFill>
                <a:latin typeface="Arial" panose="020B0604020202020204" pitchFamily="34" charset="0"/>
              </a:rPr>
              <a:t>: funding for technology-oriented scientific start-ups </a:t>
            </a:r>
          </a:p>
          <a:p>
            <a:pPr algn="l" rtl="0" fontAlgn="base">
              <a:buFont typeface="Arial" panose="020B0604020202020204" pitchFamily="34" charset="0"/>
              <a:buChar char="•"/>
            </a:pPr>
            <a:r>
              <a:rPr lang="en-GB" sz="1300" b="1" dirty="0">
                <a:solidFill>
                  <a:srgbClr val="000000"/>
                </a:solidFill>
                <a:latin typeface="Arial" panose="020B0604020202020204" pitchFamily="34" charset="0"/>
              </a:rPr>
              <a:t> High-Tech </a:t>
            </a:r>
            <a:r>
              <a:rPr lang="en-GB" sz="1300" b="1" dirty="0" err="1">
                <a:solidFill>
                  <a:srgbClr val="000000"/>
                </a:solidFill>
                <a:latin typeface="Arial" panose="020B0604020202020204" pitchFamily="34" charset="0"/>
              </a:rPr>
              <a:t>Gründerfonds</a:t>
            </a:r>
            <a:r>
              <a:rPr lang="en-GB" sz="1300" b="1" dirty="0">
                <a:solidFill>
                  <a:srgbClr val="000000"/>
                </a:solidFill>
                <a:latin typeface="Arial" panose="020B0604020202020204" pitchFamily="34" charset="0"/>
              </a:rPr>
              <a:t> (HTGF)</a:t>
            </a:r>
            <a:r>
              <a:rPr lang="en-GB" sz="1300" dirty="0">
                <a:solidFill>
                  <a:srgbClr val="000000"/>
                </a:solidFill>
                <a:latin typeface="Arial" panose="020B0604020202020204" pitchFamily="34" charset="0"/>
              </a:rPr>
              <a:t>: funding programme aimed specifically at founders, incl. venture capital investments </a:t>
            </a:r>
          </a:p>
          <a:p>
            <a:pPr algn="l" rtl="0" fontAlgn="base">
              <a:buFont typeface="Arial" panose="020B0604020202020204" pitchFamily="34" charset="0"/>
              <a:buChar char="•"/>
            </a:pPr>
            <a:r>
              <a:rPr lang="en-GB" sz="1300" b="1" dirty="0">
                <a:solidFill>
                  <a:srgbClr val="000000"/>
                </a:solidFill>
                <a:latin typeface="Arial" panose="020B0604020202020204" pitchFamily="34" charset="0"/>
              </a:rPr>
              <a:t> Federal Agency for Breakthrough Innovation SPRIND</a:t>
            </a:r>
            <a:r>
              <a:rPr lang="en-GB" sz="1300" dirty="0">
                <a:solidFill>
                  <a:srgbClr val="000000"/>
                </a:solidFill>
                <a:latin typeface="Arial" panose="020B0604020202020204" pitchFamily="34" charset="0"/>
              </a:rPr>
              <a:t>: Funding of technologies with groundbreaking innovation potential </a:t>
            </a:r>
          </a:p>
          <a:p>
            <a:pPr algn="l" rtl="0" fontAlgn="base">
              <a:buFont typeface="Arial" panose="020B0604020202020204" pitchFamily="34" charset="0"/>
              <a:buChar char="•"/>
            </a:pPr>
            <a:r>
              <a:rPr lang="en-GB" sz="1300" b="1" dirty="0">
                <a:solidFill>
                  <a:srgbClr val="000000"/>
                </a:solidFill>
                <a:latin typeface="Arial" panose="020B0604020202020204" pitchFamily="34" charset="0"/>
              </a:rPr>
              <a:t> </a:t>
            </a:r>
            <a:r>
              <a:rPr lang="en-GB" sz="1300" b="1" dirty="0" err="1">
                <a:solidFill>
                  <a:srgbClr val="000000"/>
                </a:solidFill>
                <a:latin typeface="Arial" panose="020B0604020202020204" pitchFamily="34" charset="0"/>
              </a:rPr>
              <a:t>Forschungszulage</a:t>
            </a:r>
            <a:r>
              <a:rPr lang="en-GB" sz="1300" dirty="0">
                <a:solidFill>
                  <a:srgbClr val="000000"/>
                </a:solidFill>
                <a:latin typeface="Arial" panose="020B0604020202020204" pitchFamily="34" charset="0"/>
              </a:rPr>
              <a:t>: Tax-based funding of research and development for companies</a:t>
            </a:r>
          </a:p>
          <a:p>
            <a:pPr algn="l" rtl="0" fontAlgn="base"/>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In addition, there are numerous regional funding programmes, some of them relating to specific topics, run by Germany‘s </a:t>
            </a:r>
            <a:r>
              <a:rPr lang="en-GB" sz="1300" b="1" dirty="0">
                <a:solidFill>
                  <a:srgbClr val="000000"/>
                </a:solidFill>
                <a:latin typeface="Arial" panose="020B0604020202020204" pitchFamily="34" charset="0"/>
              </a:rPr>
              <a:t>federal states, e.g. </a:t>
            </a:r>
            <a:r>
              <a:rPr lang="en-GB" sz="1300" dirty="0">
                <a:solidFill>
                  <a:srgbClr val="000000"/>
                </a:solidFill>
                <a:latin typeface="Arial" panose="020B0604020202020204" pitchFamily="34" charset="0"/>
              </a:rPr>
              <a:t>. Information about these and current funding programmes can be found via the Federal Government’s </a:t>
            </a:r>
            <a:r>
              <a:rPr lang="en-GB" sz="1300" b="1" dirty="0">
                <a:solidFill>
                  <a:srgbClr val="000000"/>
                </a:solidFill>
                <a:latin typeface="Arial" panose="020B0604020202020204" pitchFamily="34" charset="0"/>
              </a:rPr>
              <a:t>funding database</a:t>
            </a:r>
            <a:r>
              <a:rPr lang="en-GB" sz="1300" dirty="0">
                <a:solidFill>
                  <a:srgbClr val="000000"/>
                </a:solidFill>
                <a:latin typeface="Arial" panose="020B0604020202020204" pitchFamily="34" charset="0"/>
              </a:rPr>
              <a:t>: www.foerderinfo.bund.de </a:t>
            </a:r>
          </a:p>
          <a:p>
            <a:pPr algn="l" rtl="0" fontAlgn="base"/>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 </a:t>
            </a:r>
            <a:r>
              <a:rPr lang="en-GB" sz="1300" b="1" dirty="0">
                <a:solidFill>
                  <a:srgbClr val="000000"/>
                </a:solidFill>
                <a:latin typeface="Arial" panose="020B0604020202020204" pitchFamily="34" charset="0"/>
              </a:rPr>
              <a:t>Sources:</a:t>
            </a:r>
            <a:r>
              <a:rPr lang="en-GB" sz="1300" dirty="0">
                <a:solidFill>
                  <a:srgbClr val="000000"/>
                </a:solidFill>
                <a:latin typeface="Arial" panose="020B0604020202020204" pitchFamily="34" charset="0"/>
              </a:rPr>
              <a:t>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www.eubuero.de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www.horizont-europa.de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https://eic.ec.europa.eu/eic-funding-opportunities_en</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www.zim.de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www.bmftr.bund.de &gt; </a:t>
            </a:r>
            <a:r>
              <a:rPr lang="en-GB" sz="1300" dirty="0">
                <a:solidFill>
                  <a:srgbClr val="000000"/>
                </a:solidFill>
                <a:latin typeface="Arial" panose="020B0604020202020204" pitchFamily="34" charset="0"/>
              </a:rPr>
              <a:t>KMU-</a:t>
            </a:r>
            <a:r>
              <a:rPr lang="en-GB" sz="1300" dirty="0" err="1">
                <a:solidFill>
                  <a:srgbClr val="000000"/>
                </a:solidFill>
                <a:latin typeface="Arial" panose="020B0604020202020204" pitchFamily="34" charset="0"/>
              </a:rPr>
              <a:t>innovativ</a:t>
            </a:r>
            <a:endParaRPr lang="en-GB" sz="1300" dirty="0">
              <a:latin typeface="Arial" panose="020B0604020202020204" pitchFamily="34" charset="0"/>
              <a:cs typeface="Arial" panose="020B0604020202020204" pitchFamily="34" charset="0"/>
            </a:endParaRP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https://exist.de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www.htgf.de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www.sprind.org</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www.bmftr.bund.de &gt; </a:t>
            </a:r>
            <a:r>
              <a:rPr lang="en-GB" sz="1300" dirty="0" err="1">
                <a:latin typeface="Arial" panose="020B0604020202020204" pitchFamily="34" charset="0"/>
                <a:cs typeface="Arial" panose="020B0604020202020204" pitchFamily="34" charset="0"/>
              </a:rPr>
              <a:t>Forschungszulage</a:t>
            </a:r>
            <a:endParaRPr lang="en-GB" sz="1300" dirty="0">
              <a:latin typeface="Arial" panose="020B0604020202020204" pitchFamily="34" charset="0"/>
              <a:cs typeface="Arial" panose="020B0604020202020204" pitchFamily="34" charset="0"/>
            </a:endParaRP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www.foerderinfo.bund.de  </a:t>
            </a:r>
          </a:p>
          <a:p>
            <a:pPr marL="185766" indent="-185766" defTabSz="990752" fontAlgn="base">
              <a:buFont typeface="Symbol" panose="05050102010706020507" pitchFamily="18" charset="2"/>
              <a:buChar char="-"/>
            </a:pPr>
            <a:endParaRPr lang="en-GB" sz="13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29</a:t>
            </a:fld>
            <a:endParaRPr lang="de-DE"/>
          </a:p>
        </p:txBody>
      </p:sp>
    </p:spTree>
    <p:extLst>
      <p:ext uri="{BB962C8B-B14F-4D97-AF65-F5344CB8AC3E}">
        <p14:creationId xmlns:p14="http://schemas.microsoft.com/office/powerpoint/2010/main" val="2116897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cs typeface="Arial" panose="020B0604020202020204" pitchFamily="34" charset="0"/>
              </a:rPr>
              <a:t>Germany is one of the world’s most innovative countries: </a:t>
            </a:r>
          </a:p>
          <a:p>
            <a:pPr marL="185766" indent="-185766" fontAlgn="base">
              <a:buFont typeface="Arial" panose="020B0604020202020204" pitchFamily="34" charset="0"/>
              <a:buChar char="•"/>
            </a:pPr>
            <a:r>
              <a:rPr lang="en-GB" sz="1300" dirty="0">
                <a:latin typeface="Arial" panose="020B0604020202020204" pitchFamily="34" charset="0"/>
                <a:cs typeface="Arial" panose="020B0604020202020204" pitchFamily="34" charset="0"/>
              </a:rPr>
              <a:t>Germany is the  </a:t>
            </a:r>
            <a:r>
              <a:rPr lang="en-GB" b="1" dirty="0">
                <a:latin typeface="Arial" panose="020B0604020202020204" pitchFamily="34" charset="0"/>
                <a:cs typeface="Arial" panose="020B0604020202020204" pitchFamily="34" charset="0"/>
              </a:rPr>
              <a:t>3</a:t>
            </a:r>
            <a:r>
              <a:rPr lang="en-GB" b="1" baseline="30000" dirty="0">
                <a:latin typeface="Arial" panose="020B0604020202020204" pitchFamily="34" charset="0"/>
                <a:cs typeface="Arial" panose="020B0604020202020204" pitchFamily="34" charset="0"/>
              </a:rPr>
              <a:t>rd</a:t>
            </a:r>
            <a:r>
              <a:rPr lang="en-GB" b="1" dirty="0">
                <a:latin typeface="Arial" panose="020B0604020202020204" pitchFamily="34" charset="0"/>
                <a:cs typeface="Arial" panose="020B0604020202020204" pitchFamily="34" charset="0"/>
              </a:rPr>
              <a:t> largest economy</a:t>
            </a:r>
            <a:r>
              <a:rPr lang="en-GB" sz="1300" b="1" dirty="0">
                <a:latin typeface="Arial" panose="020B0604020202020204" pitchFamily="34" charset="0"/>
                <a:cs typeface="Arial" panose="020B0604020202020204" pitchFamily="34" charset="0"/>
              </a:rPr>
              <a:t> </a:t>
            </a:r>
            <a:r>
              <a:rPr lang="en-GB" sz="1300" dirty="0">
                <a:latin typeface="Arial" panose="020B0604020202020204" pitchFamily="34" charset="0"/>
                <a:cs typeface="Arial" panose="020B0604020202020204" pitchFamily="34" charset="0"/>
              </a:rPr>
              <a:t>in the world (behind USA and China). In 2025, it’s nominal GDP was </a:t>
            </a:r>
            <a:r>
              <a:rPr lang="de-DE" dirty="0"/>
              <a:t>$4.7 </a:t>
            </a:r>
            <a:r>
              <a:rPr lang="de-DE" dirty="0" err="1"/>
              <a:t>trillion</a:t>
            </a:r>
            <a:r>
              <a:rPr lang="de-DE" dirty="0"/>
              <a:t> (USA: 30,5 </a:t>
            </a:r>
            <a:r>
              <a:rPr lang="de-DE" dirty="0" err="1"/>
              <a:t>trillion</a:t>
            </a:r>
            <a:r>
              <a:rPr lang="de-DE" dirty="0"/>
              <a:t>; China: 19,2 </a:t>
            </a:r>
            <a:r>
              <a:rPr lang="de-DE" dirty="0" err="1"/>
              <a:t>trillion</a:t>
            </a:r>
            <a:r>
              <a:rPr lang="de-DE" dirty="0"/>
              <a:t>). </a:t>
            </a:r>
            <a:endParaRPr lang="en-GB" sz="1300" dirty="0">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With R&amp;D spending of approx. €135bn in 2024, Germany leads the field in Europe. It is also one of the countries worldwide that</a:t>
            </a:r>
            <a:r>
              <a:rPr lang="en-GB" sz="1300" b="1" dirty="0">
                <a:solidFill>
                  <a:srgbClr val="000000"/>
                </a:solidFill>
                <a:latin typeface="Arial" panose="020B0604020202020204" pitchFamily="34" charset="0"/>
                <a:cs typeface="Arial" panose="020B0604020202020204" pitchFamily="34" charset="0"/>
              </a:rPr>
              <a:t> invest the most in research and development</a:t>
            </a:r>
            <a:r>
              <a:rPr lang="en-GB" sz="1300" dirty="0">
                <a:solidFill>
                  <a:srgbClr val="000000"/>
                </a:solidFill>
                <a:latin typeface="Arial" panose="020B0604020202020204" pitchFamily="34" charset="0"/>
                <a:cs typeface="Arial" panose="020B0604020202020204" pitchFamily="34" charset="0"/>
              </a:rPr>
              <a:t> (4th place after the USA, China and Japan in 2023).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Germany is also one of the leading countries in terms of </a:t>
            </a:r>
            <a:r>
              <a:rPr lang="en-GB" sz="1300" b="1" dirty="0">
                <a:solidFill>
                  <a:srgbClr val="000000"/>
                </a:solidFill>
                <a:latin typeface="Arial" panose="020B0604020202020204" pitchFamily="34" charset="0"/>
                <a:cs typeface="Arial" panose="020B0604020202020204" pitchFamily="34" charset="0"/>
              </a:rPr>
              <a:t>international patent applications (PCT)</a:t>
            </a:r>
            <a:r>
              <a:rPr lang="en-GB" sz="1300" dirty="0">
                <a:solidFill>
                  <a:srgbClr val="000000"/>
                </a:solidFill>
                <a:latin typeface="Arial" panose="020B0604020202020204" pitchFamily="34" charset="0"/>
                <a:cs typeface="Arial" panose="020B0604020202020204" pitchFamily="34" charset="0"/>
              </a:rPr>
              <a:t>, ranking 5th in 2024 (after China, the USA, Japan, South Korea); in this category it occupies the top spot in Europe.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More than 2,500 German institutions are involved in over 4,500 </a:t>
            </a:r>
            <a:r>
              <a:rPr lang="en-GB" sz="1300" b="1" dirty="0">
                <a:solidFill>
                  <a:srgbClr val="000000"/>
                </a:solidFill>
                <a:latin typeface="Arial" panose="020B0604020202020204" pitchFamily="34" charset="0"/>
                <a:cs typeface="Arial" panose="020B0604020202020204" pitchFamily="34" charset="0"/>
              </a:rPr>
              <a:t>Horizon Europe</a:t>
            </a:r>
            <a:r>
              <a:rPr lang="en-GB" sz="1300" dirty="0">
                <a:solidFill>
                  <a:srgbClr val="000000"/>
                </a:solidFill>
                <a:latin typeface="Arial" panose="020B0604020202020204" pitchFamily="34" charset="0"/>
                <a:cs typeface="Arial" panose="020B0604020202020204" pitchFamily="34" charset="0"/>
              </a:rPr>
              <a:t> research projects, and as a result are internationally networked in all the thematic areas and tools of this framework programme. Germany has so far received €5.4bn from the programme (as of June 2024). </a:t>
            </a:r>
          </a:p>
          <a:p>
            <a:pPr algn="l" rtl="0" fontAlgn="base">
              <a:buFont typeface="Arial" panose="020B0604020202020204" pitchFamily="34" charset="0"/>
              <a:buChar char="•"/>
            </a:pPr>
            <a:endParaRPr lang="en-GB" sz="1300" dirty="0">
              <a:solidFill>
                <a:srgbClr val="000000"/>
              </a:solidFill>
              <a:latin typeface="Arial" panose="020B0604020202020204" pitchFamily="34" charset="0"/>
              <a:cs typeface="Arial" panose="020B0604020202020204" pitchFamily="34" charset="0"/>
            </a:endParaRPr>
          </a:p>
          <a:p>
            <a:pPr algn="l" rtl="0" fontAlgn="base"/>
            <a:r>
              <a:rPr lang="en-GB" sz="1300" b="1" dirty="0">
                <a:solidFill>
                  <a:srgbClr val="000000"/>
                </a:solidFill>
                <a:latin typeface="Arial" panose="020B0604020202020204" pitchFamily="34" charset="0"/>
                <a:cs typeface="Arial" panose="020B0604020202020204" pitchFamily="34" charset="0"/>
              </a:rPr>
              <a:t>Sources:</a:t>
            </a:r>
            <a:r>
              <a:rPr lang="en-GB" sz="1300" dirty="0">
                <a:solidFill>
                  <a:srgbClr val="000000"/>
                </a:solidFill>
                <a:latin typeface="Arial" panose="020B0604020202020204" pitchFamily="34" charset="0"/>
                <a:cs typeface="Arial" panose="020B0604020202020204" pitchFamily="34" charset="0"/>
              </a:rPr>
              <a:t> </a:t>
            </a:r>
          </a:p>
          <a:p>
            <a:pPr marL="185766" indent="-185766" defTabSz="990752">
              <a:buFont typeface="Symbol" panose="05050102010706020507" pitchFamily="18" charset="2"/>
              <a:buChar char="-"/>
            </a:pPr>
            <a:r>
              <a:rPr lang="en-US" sz="1300" dirty="0">
                <a:latin typeface="Arial" panose="020B0604020202020204" pitchFamily="34" charset="0"/>
                <a:cs typeface="Arial" panose="020B0604020202020204" pitchFamily="34" charset="0"/>
              </a:rPr>
              <a:t>Wikipedia; International Monetary Fund (IMF)</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Federal Statistical Office </a:t>
            </a:r>
          </a:p>
          <a:p>
            <a:pPr marL="185766" indent="-185766" defTabSz="990752" fontAlgn="base">
              <a:buFont typeface="Symbol" panose="05050102010706020507" pitchFamily="18" charset="2"/>
              <a:buChar char="-"/>
            </a:pPr>
            <a:r>
              <a:rPr lang="en-US" sz="1300" dirty="0">
                <a:latin typeface="Arial" panose="020B0604020202020204" pitchFamily="34" charset="0"/>
                <a:cs typeface="Arial" panose="020B0604020202020204" pitchFamily="34" charset="0"/>
              </a:rPr>
              <a:t>Eurostat</a:t>
            </a:r>
          </a:p>
          <a:p>
            <a:pPr marL="185766" indent="-185766" defTabSz="990752">
              <a:buFont typeface="Symbol" panose="05050102010706020507" pitchFamily="18" charset="2"/>
              <a:buChar char="-"/>
            </a:pPr>
            <a:r>
              <a:rPr lang="en-US" sz="1300" dirty="0">
                <a:latin typeface="Arial" panose="020B0604020202020204" pitchFamily="34" charset="0"/>
                <a:cs typeface="Arial" panose="020B0604020202020204" pitchFamily="34" charset="0"/>
              </a:rPr>
              <a:t>OECD: MSTI</a:t>
            </a:r>
          </a:p>
          <a:p>
            <a:pPr marL="185766" indent="-185766" defTabSz="990752">
              <a:buFont typeface="Symbol" panose="05050102010706020507" pitchFamily="18" charset="2"/>
              <a:buChar char="-"/>
            </a:pPr>
            <a:r>
              <a:rPr lang="en-US" sz="1300" dirty="0">
                <a:latin typeface="Arial" panose="020B0604020202020204" pitchFamily="34" charset="0"/>
                <a:cs typeface="Arial" panose="020B0604020202020204" pitchFamily="34" charset="0"/>
              </a:rPr>
              <a:t>WIPO: PCT Yearly Review 2025 </a:t>
            </a:r>
          </a:p>
          <a:p>
            <a:pPr marL="185766" indent="-185766" defTabSz="990752">
              <a:buFont typeface="Symbol" panose="05050102010706020507" pitchFamily="18" charset="2"/>
              <a:buChar char="-"/>
            </a:pPr>
            <a:r>
              <a:rPr lang="de-DE" sz="1300" dirty="0">
                <a:latin typeface="Arial" panose="020B0604020202020204" pitchFamily="34" charset="0"/>
                <a:cs typeface="Arial" panose="020B0604020202020204" pitchFamily="34" charset="0"/>
              </a:rPr>
              <a:t>Deutscher Bundestag DS 21/3350</a:t>
            </a:r>
          </a:p>
        </p:txBody>
      </p:sp>
      <p:sp>
        <p:nvSpPr>
          <p:cNvPr id="4" name="Foliennummernplatzhalter 3"/>
          <p:cNvSpPr>
            <a:spLocks noGrp="1"/>
          </p:cNvSpPr>
          <p:nvPr>
            <p:ph type="sldNum" sz="quarter" idx="5"/>
          </p:nvPr>
        </p:nvSpPr>
        <p:spPr/>
        <p:txBody>
          <a:bodyPr/>
          <a:lstStyle/>
          <a:p>
            <a:fld id="{96DC082B-09A5-4D2E-9B55-2ACCDC943179}" type="slidenum">
              <a:rPr lang="de-DE" smtClean="0"/>
              <a:t>3</a:t>
            </a:fld>
            <a:endParaRPr lang="de-DE"/>
          </a:p>
        </p:txBody>
      </p:sp>
    </p:spTree>
    <p:extLst>
      <p:ext uri="{BB962C8B-B14F-4D97-AF65-F5344CB8AC3E}">
        <p14:creationId xmlns:p14="http://schemas.microsoft.com/office/powerpoint/2010/main" val="34056550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rPr>
              <a:t>German innovation actors are represented around the world with offices or points of contact. </a:t>
            </a:r>
          </a:p>
          <a:p>
            <a:pPr algn="l" rtl="0" fontAlgn="base"/>
            <a:r>
              <a:rPr lang="en-GB" sz="1300" b="1" dirty="0">
                <a:solidFill>
                  <a:srgbClr val="000000"/>
                </a:solidFill>
                <a:latin typeface="Arial" panose="020B0604020202020204" pitchFamily="34" charset="0"/>
              </a:rPr>
              <a:t>Who does what?</a:t>
            </a:r>
            <a:endParaRPr lang="en-GB" sz="1300" dirty="0">
              <a:solidFill>
                <a:srgbClr val="000000"/>
              </a:solidFill>
              <a:latin typeface="Arial" panose="020B0604020202020204" pitchFamily="34" charset="0"/>
            </a:endParaRPr>
          </a:p>
          <a:p>
            <a:pPr marL="185766" indent="-185766" fontAlgn="base">
              <a:spcAft>
                <a:spcPts val="1300"/>
              </a:spcAft>
              <a:buFont typeface="Arial" panose="020B0604020202020204" pitchFamily="34" charset="0"/>
              <a:buChar char="•"/>
            </a:pPr>
            <a:r>
              <a:rPr lang="en-GB" sz="1300" b="1" dirty="0">
                <a:solidFill>
                  <a:srgbClr val="000000"/>
                </a:solidFill>
                <a:latin typeface="Arial" panose="020B0604020202020204" pitchFamily="34" charset="0"/>
              </a:rPr>
              <a:t>DWIH</a:t>
            </a:r>
            <a:r>
              <a:rPr lang="en-GB" sz="1300" dirty="0">
                <a:solidFill>
                  <a:srgbClr val="000000"/>
                </a:solidFill>
                <a:latin typeface="Arial" panose="020B0604020202020204" pitchFamily="34" charset="0"/>
              </a:rPr>
              <a:t>: The German Centres for Research and Innovation are a network of German research organisations, universities and research-based companies. They connect German research with local cooperation partners. </a:t>
            </a:r>
          </a:p>
          <a:p>
            <a:pPr marL="185766" indent="-185766" fontAlgn="base">
              <a:spcAft>
                <a:spcPts val="1300"/>
              </a:spcAft>
              <a:buFont typeface="Arial" panose="020B0604020202020204" pitchFamily="34" charset="0"/>
              <a:buChar char="•"/>
            </a:pPr>
            <a:r>
              <a:rPr lang="en-US" sz="1300" b="1" dirty="0">
                <a:solidFill>
                  <a:srgbClr val="000000"/>
                </a:solidFill>
                <a:latin typeface="Arial" panose="020B0604020202020204" pitchFamily="34" charset="0"/>
              </a:rPr>
              <a:t>German universities and research institutions </a:t>
            </a:r>
            <a:r>
              <a:rPr lang="en-US" sz="1300" dirty="0">
                <a:solidFill>
                  <a:srgbClr val="000000"/>
                </a:solidFill>
                <a:latin typeface="Arial" panose="020B0604020202020204" pitchFamily="34" charset="0"/>
              </a:rPr>
              <a:t>have almost 30 representations worldwide.</a:t>
            </a:r>
          </a:p>
          <a:p>
            <a:pPr marL="185766" indent="-185766" fontAlgn="base">
              <a:spcAft>
                <a:spcPts val="1300"/>
              </a:spcAft>
              <a:buFont typeface="Arial" panose="020B0604020202020204" pitchFamily="34" charset="0"/>
              <a:buChar char="•"/>
            </a:pPr>
            <a:r>
              <a:rPr lang="en-GB" sz="1300" b="1" dirty="0">
                <a:solidFill>
                  <a:srgbClr val="000000"/>
                </a:solidFill>
                <a:latin typeface="Arial" panose="020B0604020202020204" pitchFamily="34" charset="0"/>
              </a:rPr>
              <a:t>AHKs</a:t>
            </a:r>
            <a:r>
              <a:rPr lang="en-GB" sz="1300" dirty="0">
                <a:solidFill>
                  <a:srgbClr val="000000"/>
                </a:solidFill>
                <a:latin typeface="Arial" panose="020B0604020202020204" pitchFamily="34" charset="0"/>
              </a:rPr>
              <a:t>: The German Chambers of Commerce Abroad are institutions that promote German foreign trade. Their global network – consisting of bilateral Chambers of Commerce Abroad, delegations and representative offices of German business – advises, supports and represents German companies worldwide that want to establish or expand their foreign business.</a:t>
            </a:r>
          </a:p>
          <a:p>
            <a:pPr marL="185766" indent="-185766" fontAlgn="base">
              <a:spcAft>
                <a:spcPts val="1300"/>
              </a:spcAft>
              <a:buFont typeface="Arial" panose="020B0604020202020204" pitchFamily="34" charset="0"/>
              <a:buChar char="•"/>
            </a:pPr>
            <a:r>
              <a:rPr lang="en-GB" sz="1300" b="1" dirty="0">
                <a:solidFill>
                  <a:srgbClr val="000000"/>
                </a:solidFill>
                <a:latin typeface="Arial" panose="020B0604020202020204" pitchFamily="34" charset="0"/>
              </a:rPr>
              <a:t>GTAI</a:t>
            </a:r>
            <a:r>
              <a:rPr lang="en-GB" sz="1300" dirty="0">
                <a:solidFill>
                  <a:srgbClr val="000000"/>
                </a:solidFill>
                <a:latin typeface="Arial" panose="020B0604020202020204" pitchFamily="34" charset="0"/>
              </a:rPr>
              <a:t>: Germany Trade &amp; Invest is Germany’s foreign trade agency. It also supports foreign companies wishing to locate to Germany.</a:t>
            </a:r>
          </a:p>
          <a:p>
            <a:pPr marL="185766" indent="-185766" fontAlgn="base">
              <a:spcAft>
                <a:spcPts val="1300"/>
              </a:spcAft>
              <a:buFont typeface="Arial" panose="020B0604020202020204" pitchFamily="34" charset="0"/>
              <a:buChar char="•"/>
            </a:pPr>
            <a:r>
              <a:rPr lang="en-GB" sz="1300" b="1" dirty="0">
                <a:solidFill>
                  <a:srgbClr val="000000"/>
                </a:solidFill>
                <a:latin typeface="Arial" panose="020B0604020202020204" pitchFamily="34" charset="0"/>
              </a:rPr>
              <a:t>German Accelerator:</a:t>
            </a:r>
            <a:r>
              <a:rPr lang="en-GB" sz="1300" dirty="0">
                <a:solidFill>
                  <a:srgbClr val="000000"/>
                </a:solidFill>
                <a:latin typeface="Arial" panose="020B0604020202020204" pitchFamily="34" charset="0"/>
              </a:rPr>
              <a:t> German Accelerator supports the most promising German start-ups with their international expansion, providing them with direct access to the global network of partners and investors.</a:t>
            </a: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Sources:</a:t>
            </a:r>
            <a:r>
              <a:rPr lang="en-GB" sz="1300" dirty="0">
                <a:solidFill>
                  <a:srgbClr val="000000"/>
                </a:solidFill>
                <a:latin typeface="Arial" panose="020B0604020202020204" pitchFamily="34" charset="0"/>
              </a:rPr>
              <a:t>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www.dwih-netzwerk.de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www.hrk.de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www.ahk.de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www.gtai.de</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www.germanaccelerator.com</a:t>
            </a:r>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30</a:t>
            </a:fld>
            <a:endParaRPr lang="de-DE"/>
          </a:p>
        </p:txBody>
      </p:sp>
    </p:spTree>
    <p:extLst>
      <p:ext uri="{BB962C8B-B14F-4D97-AF65-F5344CB8AC3E}">
        <p14:creationId xmlns:p14="http://schemas.microsoft.com/office/powerpoint/2010/main" val="1926128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US" sz="1300" dirty="0">
                <a:solidFill>
                  <a:srgbClr val="000000"/>
                </a:solidFill>
                <a:latin typeface="Arial" panose="020B0604020202020204" pitchFamily="34" charset="0"/>
              </a:rPr>
              <a:t>German innovation players are represented worldwide with representative offices, offices, or contact persons. The map shows the locations of the German </a:t>
            </a:r>
            <a:r>
              <a:rPr lang="en-US" sz="1300" dirty="0" err="1">
                <a:solidFill>
                  <a:srgbClr val="000000"/>
                </a:solidFill>
                <a:latin typeface="Arial" panose="020B0604020202020204" pitchFamily="34" charset="0"/>
              </a:rPr>
              <a:t>Centres</a:t>
            </a:r>
            <a:r>
              <a:rPr lang="en-US" sz="1300" dirty="0">
                <a:solidFill>
                  <a:srgbClr val="000000"/>
                </a:solidFill>
                <a:latin typeface="Arial" panose="020B0604020202020204" pitchFamily="34" charset="0"/>
              </a:rPr>
              <a:t> for Research and Innovation (DWIH).</a:t>
            </a:r>
          </a:p>
          <a:p>
            <a:pPr algn="l" rtl="0" fontAlgn="base"/>
            <a:endParaRPr lang="en-GB" sz="1300" dirty="0">
              <a:solidFill>
                <a:srgbClr val="000000"/>
              </a:solidFill>
              <a:latin typeface="Arial" panose="020B0604020202020204" pitchFamily="34" charset="0"/>
            </a:endParaRPr>
          </a:p>
          <a:p>
            <a:pPr algn="l" rtl="0" fontAlgn="base"/>
            <a:r>
              <a:rPr lang="en-GB" sz="1300" b="1" dirty="0">
                <a:solidFill>
                  <a:srgbClr val="000000"/>
                </a:solidFill>
                <a:latin typeface="Arial" panose="020B0604020202020204" pitchFamily="34" charset="0"/>
              </a:rPr>
              <a:t>Source: </a:t>
            </a:r>
            <a:r>
              <a:rPr lang="en-GB" sz="1300" dirty="0">
                <a:latin typeface="Arial" panose="020B0604020202020204" pitchFamily="34" charset="0"/>
                <a:cs typeface="Arial" panose="020B0604020202020204" pitchFamily="34" charset="0"/>
              </a:rPr>
              <a:t>www.dwih-netzwerk.de</a:t>
            </a:r>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31</a:t>
            </a:fld>
            <a:endParaRPr lang="de-DE"/>
          </a:p>
        </p:txBody>
      </p:sp>
    </p:spTree>
    <p:extLst>
      <p:ext uri="{BB962C8B-B14F-4D97-AF65-F5344CB8AC3E}">
        <p14:creationId xmlns:p14="http://schemas.microsoft.com/office/powerpoint/2010/main" val="11513188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rPr>
              <a:t>Thanks for listening! </a:t>
            </a:r>
            <a:endParaRPr lang="en-GB" sz="1300" dirty="0">
              <a:solidFill>
                <a:srgbClr val="000000"/>
              </a:solidFill>
              <a:latin typeface="Segoe UI" panose="020B0502040204020203"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32</a:t>
            </a:fld>
            <a:endParaRPr lang="de-DE"/>
          </a:p>
        </p:txBody>
      </p:sp>
    </p:spTree>
    <p:extLst>
      <p:ext uri="{BB962C8B-B14F-4D97-AF65-F5344CB8AC3E}">
        <p14:creationId xmlns:p14="http://schemas.microsoft.com/office/powerpoint/2010/main" val="1506169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solidFill>
                  <a:srgbClr val="000000"/>
                </a:solidFill>
                <a:latin typeface="Arial" panose="020B0604020202020204" pitchFamily="34" charset="0"/>
                <a:cs typeface="Arial" panose="020B0604020202020204" pitchFamily="34" charset="0"/>
              </a:rPr>
              <a:t>Germany is one of the world’s most research-oriented and innovative economies. The basis for this is an efficient system of research and innovation in which actors and funding frameworks are perfectly matched to one another: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Research and development (R&amp;D) is conducted for the most part</a:t>
            </a:r>
            <a:r>
              <a:rPr lang="en-GB" sz="1300" b="1" dirty="0">
                <a:solidFill>
                  <a:srgbClr val="000000"/>
                </a:solidFill>
                <a:latin typeface="Arial" panose="020B0604020202020204" pitchFamily="34" charset="0"/>
                <a:cs typeface="Arial" panose="020B0604020202020204" pitchFamily="34" charset="0"/>
              </a:rPr>
              <a:t> </a:t>
            </a:r>
            <a:r>
              <a:rPr lang="en-GB" sz="1300" dirty="0">
                <a:solidFill>
                  <a:srgbClr val="000000"/>
                </a:solidFill>
                <a:latin typeface="Arial" panose="020B0604020202020204" pitchFamily="34" charset="0"/>
                <a:cs typeface="Arial" panose="020B0604020202020204" pitchFamily="34" charset="0"/>
              </a:rPr>
              <a:t>in</a:t>
            </a:r>
            <a:r>
              <a:rPr lang="en-GB" sz="1300" b="1" dirty="0">
                <a:solidFill>
                  <a:srgbClr val="000000"/>
                </a:solidFill>
                <a:latin typeface="Arial" panose="020B0604020202020204" pitchFamily="34" charset="0"/>
                <a:cs typeface="Arial" panose="020B0604020202020204" pitchFamily="34" charset="0"/>
              </a:rPr>
              <a:t> private companies.</a:t>
            </a:r>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dirty="0">
                <a:solidFill>
                  <a:srgbClr val="000000"/>
                </a:solidFill>
                <a:latin typeface="Arial" panose="020B0604020202020204" pitchFamily="34" charset="0"/>
                <a:cs typeface="Arial" panose="020B0604020202020204" pitchFamily="34" charset="0"/>
              </a:rPr>
              <a:t>R&amp;D is also pursued at a large number of </a:t>
            </a:r>
            <a:r>
              <a:rPr lang="en-GB" sz="1300" b="1" dirty="0">
                <a:solidFill>
                  <a:srgbClr val="000000"/>
                </a:solidFill>
                <a:latin typeface="Arial" panose="020B0604020202020204" pitchFamily="34" charset="0"/>
                <a:cs typeface="Arial" panose="020B0604020202020204" pitchFamily="34" charset="0"/>
              </a:rPr>
              <a:t>public and private institutions</a:t>
            </a:r>
            <a:r>
              <a:rPr lang="en-GB" sz="1300" dirty="0">
                <a:solidFill>
                  <a:srgbClr val="000000"/>
                </a:solidFill>
                <a:latin typeface="Arial" panose="020B0604020202020204" pitchFamily="34" charset="0"/>
                <a:cs typeface="Arial" panose="020B0604020202020204" pitchFamily="34" charset="0"/>
              </a:rPr>
              <a:t>, however: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universities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non-university research institutions and academies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federal and state-level research departments  </a:t>
            </a:r>
          </a:p>
          <a:p>
            <a:pPr algn="l" rtl="0" fontAlgn="base"/>
            <a:r>
              <a:rPr lang="en-GB" sz="1300" dirty="0">
                <a:solidFill>
                  <a:srgbClr val="000000"/>
                </a:solidFill>
                <a:latin typeface="Arial" panose="020B0604020202020204" pitchFamily="34" charset="0"/>
                <a:cs typeface="Arial" panose="020B0604020202020204" pitchFamily="34" charset="0"/>
              </a:rPr>
              <a:t>are the main pillars of public research in Germany.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dirty="0">
                <a:solidFill>
                  <a:srgbClr val="000000"/>
                </a:solidFill>
                <a:latin typeface="Arial" panose="020B0604020202020204" pitchFamily="34" charset="0"/>
                <a:cs typeface="Arial" panose="020B0604020202020204" pitchFamily="34" charset="0"/>
              </a:rPr>
              <a:t>Other important actors: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clusters and research alliances between companies, universities, research institutions and other public institutions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research organised by the private sector (e.g. </a:t>
            </a:r>
            <a:r>
              <a:rPr lang="en-GB" sz="1300" dirty="0" err="1">
                <a:solidFill>
                  <a:srgbClr val="000000"/>
                </a:solidFill>
                <a:latin typeface="Arial" panose="020B0604020202020204" pitchFamily="34" charset="0"/>
                <a:cs typeface="Arial" panose="020B0604020202020204" pitchFamily="34" charset="0"/>
              </a:rPr>
              <a:t>Zuse</a:t>
            </a:r>
            <a:r>
              <a:rPr lang="en-GB" sz="1300" dirty="0">
                <a:solidFill>
                  <a:srgbClr val="000000"/>
                </a:solidFill>
                <a:latin typeface="Arial" panose="020B0604020202020204" pitchFamily="34" charset="0"/>
                <a:cs typeface="Arial" panose="020B0604020202020204" pitchFamily="34" charset="0"/>
              </a:rPr>
              <a:t>-Gemeinschaft)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b="1" dirty="0">
                <a:solidFill>
                  <a:srgbClr val="000000"/>
                </a:solidFill>
                <a:latin typeface="Arial" panose="020B0604020202020204" pitchFamily="34" charset="0"/>
                <a:cs typeface="Arial" panose="020B0604020202020204" pitchFamily="34" charset="0"/>
              </a:rPr>
              <a:t>Funding</a:t>
            </a:r>
            <a:r>
              <a:rPr lang="en-GB" sz="1300" dirty="0">
                <a:solidFill>
                  <a:srgbClr val="000000"/>
                </a:solidFill>
                <a:latin typeface="Arial" panose="020B0604020202020204" pitchFamily="34" charset="0"/>
                <a:cs typeface="Arial" panose="020B0604020202020204" pitchFamily="34" charset="0"/>
              </a:rPr>
              <a:t> comes primarily from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business and industry,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Germany’s Federal government,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the 16 state-level governments and </a:t>
            </a:r>
          </a:p>
          <a:p>
            <a:pPr algn="l" rtl="0" fontAlgn="base">
              <a:buFont typeface="Arial" panose="020B0604020202020204" pitchFamily="34" charset="0"/>
              <a:buChar char="•"/>
            </a:pPr>
            <a:r>
              <a:rPr lang="en-GB" sz="1300" dirty="0">
                <a:solidFill>
                  <a:srgbClr val="000000"/>
                </a:solidFill>
                <a:latin typeface="Arial" panose="020B0604020202020204" pitchFamily="34" charset="0"/>
                <a:cs typeface="Arial" panose="020B0604020202020204" pitchFamily="34" charset="0"/>
              </a:rPr>
              <a:t> the European Commission. </a:t>
            </a:r>
          </a:p>
          <a:p>
            <a:pPr algn="l" rtl="0" fontAlgn="base"/>
            <a:r>
              <a:rPr lang="en-GB" sz="1300" dirty="0">
                <a:solidFill>
                  <a:srgbClr val="000000"/>
                </a:solidFill>
                <a:latin typeface="Arial" panose="020B0604020202020204" pitchFamily="34" charset="0"/>
                <a:cs typeface="Arial" panose="020B0604020202020204" pitchFamily="34" charset="0"/>
              </a:rPr>
              <a:t>In addition, R&amp;D is also funded by public and private foundations.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dirty="0">
                <a:solidFill>
                  <a:srgbClr val="000000"/>
                </a:solidFill>
                <a:latin typeface="Arial" panose="020B0604020202020204" pitchFamily="34" charset="0"/>
                <a:cs typeface="Arial" panose="020B0604020202020204" pitchFamily="34" charset="0"/>
              </a:rPr>
              <a:t>The </a:t>
            </a:r>
            <a:r>
              <a:rPr lang="en-GB" sz="1300" b="1" dirty="0">
                <a:solidFill>
                  <a:srgbClr val="000000"/>
                </a:solidFill>
                <a:latin typeface="Arial" panose="020B0604020202020204" pitchFamily="34" charset="0"/>
                <a:cs typeface="Arial" panose="020B0604020202020204" pitchFamily="34" charset="0"/>
              </a:rPr>
              <a:t>most important</a:t>
            </a:r>
            <a:r>
              <a:rPr lang="en-GB" sz="1300" dirty="0">
                <a:solidFill>
                  <a:srgbClr val="000000"/>
                </a:solidFill>
                <a:latin typeface="Arial" panose="020B0604020202020204" pitchFamily="34" charset="0"/>
                <a:cs typeface="Arial" panose="020B0604020202020204" pitchFamily="34" charset="0"/>
              </a:rPr>
              <a:t> of these actors are presented on the following slides.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b="1" dirty="0">
                <a:solidFill>
                  <a:srgbClr val="000000"/>
                </a:solidFill>
                <a:latin typeface="Arial" panose="020B0604020202020204" pitchFamily="34" charset="0"/>
                <a:cs typeface="Arial" panose="020B0604020202020204" pitchFamily="34" charset="0"/>
              </a:rPr>
              <a:t>Source: </a:t>
            </a:r>
            <a:r>
              <a:rPr lang="en-GB" sz="1300" dirty="0">
                <a:solidFill>
                  <a:srgbClr val="000000"/>
                </a:solidFill>
                <a:latin typeface="Arial" panose="020B0604020202020204" pitchFamily="34" charset="0"/>
                <a:cs typeface="Arial" panose="020B0604020202020204" pitchFamily="34" charset="0"/>
              </a:rPr>
              <a:t>BMFTR: </a:t>
            </a:r>
            <a:r>
              <a:rPr lang="en-US" dirty="0">
                <a:latin typeface="Arial" panose="020B0604020202020204" pitchFamily="34" charset="0"/>
                <a:cs typeface="Arial" panose="020B0604020202020204" pitchFamily="34" charset="0"/>
              </a:rPr>
              <a:t>Federal Report on Research and Innovation (BuFI)</a:t>
            </a:r>
            <a:endParaRPr lang="en-US" b="0" dirty="0">
              <a:latin typeface="Arial" panose="020B0604020202020204" pitchFamily="34" charset="0"/>
              <a:cs typeface="Arial" panose="020B0604020202020204" pitchFamily="34" charset="0"/>
            </a:endParaRPr>
          </a:p>
          <a:p>
            <a:pPr algn="l" rtl="0" fontAlgn="base"/>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4</a:t>
            </a:fld>
            <a:endParaRPr lang="de-DE"/>
          </a:p>
        </p:txBody>
      </p:sp>
    </p:spTree>
    <p:extLst>
      <p:ext uri="{BB962C8B-B14F-4D97-AF65-F5344CB8AC3E}">
        <p14:creationId xmlns:p14="http://schemas.microsoft.com/office/powerpoint/2010/main" val="2512288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fontAlgn="base">
              <a:defRPr/>
            </a:pPr>
            <a:r>
              <a:rPr lang="en-GB" sz="1300" dirty="0">
                <a:solidFill>
                  <a:srgbClr val="000000"/>
                </a:solidFill>
                <a:latin typeface="Arial" panose="020B0604020202020204" pitchFamily="34" charset="0"/>
                <a:cs typeface="Arial" panose="020B0604020202020204" pitchFamily="34" charset="0"/>
              </a:rPr>
              <a:t>Research and development activities are </a:t>
            </a:r>
            <a:r>
              <a:rPr lang="en-GB" sz="1300" b="1" dirty="0">
                <a:solidFill>
                  <a:srgbClr val="000000"/>
                </a:solidFill>
                <a:latin typeface="Arial" panose="020B0604020202020204" pitchFamily="34" charset="0"/>
                <a:cs typeface="Arial" panose="020B0604020202020204" pitchFamily="34" charset="0"/>
              </a:rPr>
              <a:t>pursued for the most part in companies </a:t>
            </a:r>
            <a:r>
              <a:rPr lang="en-GB" sz="1300" dirty="0">
                <a:solidFill>
                  <a:srgbClr val="000000"/>
                </a:solidFill>
                <a:latin typeface="Arial" panose="020B0604020202020204" pitchFamily="34" charset="0"/>
                <a:cs typeface="Arial" panose="020B0604020202020204" pitchFamily="34" charset="0"/>
              </a:rPr>
              <a:t>and largely funded by business and industry itself (</a:t>
            </a:r>
            <a:r>
              <a:rPr lang="en-GB" sz="1300" dirty="0">
                <a:latin typeface="Arial" panose="020B0604020202020204" pitchFamily="34" charset="0"/>
              </a:rPr>
              <a:t>69 per cent of R&amp;D investments in </a:t>
            </a:r>
            <a:r>
              <a:rPr lang="en-GB" sz="1300" dirty="0">
                <a:latin typeface="Arial" panose="020B0604020202020204" pitchFamily="34" charset="0"/>
                <a:cs typeface="Arial" panose="020B0604020202020204" pitchFamily="34" charset="0"/>
              </a:rPr>
              <a:t>Germany </a:t>
            </a:r>
            <a:r>
              <a:rPr lang="de-DE" sz="1300" dirty="0">
                <a:latin typeface="Arial" panose="020B0604020202020204" pitchFamily="34" charset="0"/>
                <a:cs typeface="Arial" panose="020B0604020202020204" pitchFamily="34" charset="0"/>
              </a:rPr>
              <a:t>in 2023)</a:t>
            </a:r>
            <a:r>
              <a:rPr lang="en-GB" sz="1300" dirty="0">
                <a:solidFill>
                  <a:srgbClr val="000000"/>
                </a:solidFill>
                <a:latin typeface="Arial" panose="020B0604020202020204" pitchFamily="34" charset="0"/>
                <a:cs typeface="Arial" panose="020B0604020202020204" pitchFamily="34" charset="0"/>
              </a:rPr>
              <a:t>. A significant part of this R&amp;D is done by </a:t>
            </a:r>
            <a:r>
              <a:rPr lang="en-GB" sz="1300" b="1" dirty="0">
                <a:solidFill>
                  <a:srgbClr val="000000"/>
                </a:solidFill>
                <a:latin typeface="Arial" panose="020B0604020202020204" pitchFamily="34" charset="0"/>
                <a:cs typeface="Arial" panose="020B0604020202020204" pitchFamily="34" charset="0"/>
              </a:rPr>
              <a:t>large companies that operate internationally.</a:t>
            </a:r>
            <a:r>
              <a:rPr lang="en-GB" sz="1300" dirty="0">
                <a:solidFill>
                  <a:srgbClr val="000000"/>
                </a:solidFill>
                <a:latin typeface="Arial" panose="020B0604020202020204" pitchFamily="34" charset="0"/>
                <a:cs typeface="Arial" panose="020B0604020202020204" pitchFamily="34" charset="0"/>
              </a:rPr>
              <a:t> Nonetheless, </a:t>
            </a:r>
            <a:r>
              <a:rPr lang="en-GB" sz="1300" b="1" dirty="0">
                <a:solidFill>
                  <a:srgbClr val="000000"/>
                </a:solidFill>
                <a:latin typeface="Arial" panose="020B0604020202020204" pitchFamily="34" charset="0"/>
                <a:cs typeface="Arial" panose="020B0604020202020204" pitchFamily="34" charset="0"/>
              </a:rPr>
              <a:t>SMEs</a:t>
            </a:r>
            <a:r>
              <a:rPr lang="en-GB" sz="1300" dirty="0">
                <a:solidFill>
                  <a:srgbClr val="000000"/>
                </a:solidFill>
                <a:latin typeface="Arial" panose="020B0604020202020204" pitchFamily="34" charset="0"/>
                <a:cs typeface="Arial" panose="020B0604020202020204" pitchFamily="34" charset="0"/>
              </a:rPr>
              <a:t> and </a:t>
            </a:r>
            <a:r>
              <a:rPr lang="en-GB" sz="1300" b="1" dirty="0">
                <a:solidFill>
                  <a:srgbClr val="000000"/>
                </a:solidFill>
                <a:latin typeface="Arial" panose="020B0604020202020204" pitchFamily="34" charset="0"/>
                <a:cs typeface="Arial" panose="020B0604020202020204" pitchFamily="34" charset="0"/>
              </a:rPr>
              <a:t>start-ups</a:t>
            </a:r>
            <a:r>
              <a:rPr lang="en-GB" sz="1300" dirty="0">
                <a:solidFill>
                  <a:srgbClr val="000000"/>
                </a:solidFill>
                <a:latin typeface="Arial" panose="020B0604020202020204" pitchFamily="34" charset="0"/>
                <a:cs typeface="Arial" panose="020B0604020202020204" pitchFamily="34" charset="0"/>
              </a:rPr>
              <a:t> likewise play an important role because in many cases they are the ones that produce ground-breaking innovations.  </a:t>
            </a:r>
          </a:p>
          <a:p>
            <a:pPr algn="l" rtl="0" fontAlgn="base">
              <a:buFont typeface="Arial" panose="020B0604020202020204" pitchFamily="34" charset="0"/>
              <a:buNone/>
            </a:pPr>
            <a:r>
              <a:rPr lang="en-GB" sz="1300" dirty="0">
                <a:solidFill>
                  <a:srgbClr val="000000"/>
                </a:solidFill>
                <a:latin typeface="Arial" panose="020B0604020202020204" pitchFamily="34" charset="0"/>
                <a:cs typeface="Arial" panose="020B0604020202020204" pitchFamily="34" charset="0"/>
              </a:rPr>
              <a:t>According to the </a:t>
            </a:r>
            <a:r>
              <a:rPr lang="en-GB" sz="1300" dirty="0" err="1">
                <a:solidFill>
                  <a:srgbClr val="000000"/>
                </a:solidFill>
                <a:latin typeface="Arial" panose="020B0604020202020204" pitchFamily="34" charset="0"/>
                <a:cs typeface="Arial" panose="020B0604020202020204" pitchFamily="34" charset="0"/>
              </a:rPr>
              <a:t>Stifterverband</a:t>
            </a:r>
            <a:r>
              <a:rPr lang="en-GB" sz="1300" dirty="0">
                <a:solidFill>
                  <a:srgbClr val="000000"/>
                </a:solidFill>
                <a:latin typeface="Arial" panose="020B0604020202020204" pitchFamily="34" charset="0"/>
                <a:cs typeface="Arial" panose="020B0604020202020204" pitchFamily="34" charset="0"/>
              </a:rPr>
              <a:t>, there are around </a:t>
            </a:r>
            <a:r>
              <a:rPr lang="en-GB" sz="1300" b="1" dirty="0">
                <a:solidFill>
                  <a:srgbClr val="000000"/>
                </a:solidFill>
                <a:latin typeface="Arial" panose="020B0604020202020204" pitchFamily="34" charset="0"/>
                <a:cs typeface="Arial" panose="020B0604020202020204" pitchFamily="34" charset="0"/>
              </a:rPr>
              <a:t>32,500 research companies</a:t>
            </a:r>
            <a:r>
              <a:rPr lang="en-GB" sz="1300" dirty="0">
                <a:solidFill>
                  <a:srgbClr val="000000"/>
                </a:solidFill>
                <a:latin typeface="Arial" panose="020B0604020202020204" pitchFamily="34" charset="0"/>
                <a:cs typeface="Arial" panose="020B0604020202020204" pitchFamily="34" charset="0"/>
              </a:rPr>
              <a:t>, employing almost </a:t>
            </a:r>
            <a:r>
              <a:rPr lang="en-GB" sz="1300" b="1" dirty="0">
                <a:solidFill>
                  <a:srgbClr val="000000"/>
                </a:solidFill>
                <a:latin typeface="Arial" panose="020B0604020202020204" pitchFamily="34" charset="0"/>
                <a:cs typeface="Arial" panose="020B0604020202020204" pitchFamily="34" charset="0"/>
              </a:rPr>
              <a:t>313,000 researchers </a:t>
            </a:r>
            <a:r>
              <a:rPr lang="en-GB" sz="1300" dirty="0">
                <a:solidFill>
                  <a:srgbClr val="000000"/>
                </a:solidFill>
                <a:latin typeface="Arial" panose="020B0604020202020204" pitchFamily="34" charset="0"/>
                <a:cs typeface="Arial" panose="020B0604020202020204" pitchFamily="34" charset="0"/>
              </a:rPr>
              <a:t>(2023, FTE).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b="1" dirty="0">
                <a:solidFill>
                  <a:srgbClr val="000000"/>
                </a:solidFill>
                <a:latin typeface="Arial" panose="020B0604020202020204" pitchFamily="34" charset="0"/>
                <a:cs typeface="Arial" panose="020B0604020202020204" pitchFamily="34" charset="0"/>
              </a:rPr>
              <a:t>Innovative start-ups</a:t>
            </a:r>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b="1" dirty="0">
                <a:solidFill>
                  <a:srgbClr val="000000"/>
                </a:solidFill>
                <a:latin typeface="Arial" panose="020B0604020202020204" pitchFamily="34" charset="0"/>
                <a:cs typeface="Arial" panose="020B0604020202020204" pitchFamily="34" charset="0"/>
              </a:rPr>
              <a:t>Start-ups </a:t>
            </a:r>
            <a:r>
              <a:rPr lang="en-GB" sz="1300" dirty="0">
                <a:solidFill>
                  <a:srgbClr val="000000"/>
                </a:solidFill>
                <a:latin typeface="Arial" panose="020B0604020202020204" pitchFamily="34" charset="0"/>
                <a:cs typeface="Arial" panose="020B0604020202020204" pitchFamily="34" charset="0"/>
              </a:rPr>
              <a:t>are commercial enterprises no more than 5 years old that conduct </a:t>
            </a:r>
            <a:r>
              <a:rPr lang="en-GB" sz="1300" b="1" dirty="0">
                <a:solidFill>
                  <a:srgbClr val="000000"/>
                </a:solidFill>
                <a:latin typeface="Arial" panose="020B0604020202020204" pitchFamily="34" charset="0"/>
                <a:cs typeface="Arial" panose="020B0604020202020204" pitchFamily="34" charset="0"/>
              </a:rPr>
              <a:t>R&amp;D </a:t>
            </a:r>
            <a:r>
              <a:rPr lang="en-GB" sz="1300" dirty="0">
                <a:solidFill>
                  <a:srgbClr val="000000"/>
                </a:solidFill>
                <a:latin typeface="Arial" panose="020B0604020202020204" pitchFamily="34" charset="0"/>
                <a:cs typeface="Arial" panose="020B0604020202020204" pitchFamily="34" charset="0"/>
              </a:rPr>
              <a:t>to prepare a </a:t>
            </a:r>
            <a:r>
              <a:rPr lang="en-GB" sz="1300" b="1" dirty="0">
                <a:solidFill>
                  <a:srgbClr val="000000"/>
                </a:solidFill>
                <a:latin typeface="Arial" panose="020B0604020202020204" pitchFamily="34" charset="0"/>
                <a:cs typeface="Arial" panose="020B0604020202020204" pitchFamily="34" charset="0"/>
              </a:rPr>
              <a:t>technological innovation</a:t>
            </a:r>
            <a:r>
              <a:rPr lang="en-GB" sz="1300" dirty="0">
                <a:solidFill>
                  <a:srgbClr val="000000"/>
                </a:solidFill>
                <a:latin typeface="Arial" panose="020B0604020202020204" pitchFamily="34" charset="0"/>
                <a:cs typeface="Arial" panose="020B0604020202020204" pitchFamily="34" charset="0"/>
              </a:rPr>
              <a:t> for the market, or at least that offer a product or service that is new to the German market.  </a:t>
            </a:r>
          </a:p>
          <a:p>
            <a:pPr algn="l" rtl="0" fontAlgn="base">
              <a:buFont typeface="Arial" panose="020B0604020202020204" pitchFamily="34" charset="0"/>
              <a:buNone/>
            </a:pPr>
            <a:r>
              <a:rPr lang="en-GB" sz="1300" dirty="0">
                <a:solidFill>
                  <a:srgbClr val="000000"/>
                </a:solidFill>
                <a:latin typeface="Arial" panose="020B0604020202020204" pitchFamily="34" charset="0"/>
                <a:cs typeface="Arial" panose="020B0604020202020204" pitchFamily="34" charset="0"/>
              </a:rPr>
              <a:t>According to KfW, there were around </a:t>
            </a:r>
            <a:r>
              <a:rPr lang="en-GB" sz="1300" b="1" dirty="0">
                <a:solidFill>
                  <a:srgbClr val="000000"/>
                </a:solidFill>
                <a:latin typeface="Arial" panose="020B0604020202020204" pitchFamily="34" charset="0"/>
                <a:cs typeface="Arial" panose="020B0604020202020204" pitchFamily="34" charset="0"/>
              </a:rPr>
              <a:t>64,500 such new innovation-oriented start-ups </a:t>
            </a:r>
            <a:r>
              <a:rPr lang="en-GB" sz="1300" dirty="0">
                <a:solidFill>
                  <a:srgbClr val="000000"/>
                </a:solidFill>
                <a:latin typeface="Arial" panose="020B0604020202020204" pitchFamily="34" charset="0"/>
                <a:cs typeface="Arial" panose="020B0604020202020204" pitchFamily="34" charset="0"/>
              </a:rPr>
              <a:t>in 2024. </a:t>
            </a:r>
          </a:p>
          <a:p>
            <a:pPr algn="l" rtl="0" fontAlgn="base"/>
            <a:r>
              <a:rPr lang="en-GB" sz="1300" dirty="0">
                <a:solidFill>
                  <a:srgbClr val="000000"/>
                </a:solidFill>
                <a:latin typeface="Arial" panose="020B0604020202020204" pitchFamily="34" charset="0"/>
                <a:cs typeface="Arial" panose="020B0604020202020204" pitchFamily="34" charset="0"/>
              </a:rPr>
              <a:t> </a:t>
            </a:r>
          </a:p>
          <a:p>
            <a:pPr algn="l" rtl="0" fontAlgn="base"/>
            <a:r>
              <a:rPr lang="en-GB" sz="1300" b="1" dirty="0">
                <a:solidFill>
                  <a:srgbClr val="000000"/>
                </a:solidFill>
                <a:latin typeface="Arial" panose="020B0604020202020204" pitchFamily="34" charset="0"/>
                <a:cs typeface="Arial" panose="020B0604020202020204" pitchFamily="34" charset="0"/>
              </a:rPr>
              <a:t>Sources:</a:t>
            </a:r>
            <a:r>
              <a:rPr lang="en-GB" sz="1300" dirty="0">
                <a:solidFill>
                  <a:srgbClr val="000000"/>
                </a:solidFill>
                <a:latin typeface="Arial" panose="020B0604020202020204" pitchFamily="34" charset="0"/>
                <a:cs typeface="Arial" panose="020B0604020202020204" pitchFamily="34" charset="0"/>
              </a:rPr>
              <a:t> </a:t>
            </a:r>
          </a:p>
          <a:p>
            <a:pPr marL="185766" indent="-185766">
              <a:buFont typeface="Symbol" panose="05050102010706020507" pitchFamily="18" charset="2"/>
              <a:buChar char="-"/>
            </a:pPr>
            <a:r>
              <a:rPr lang="de-DE" sz="1300" dirty="0">
                <a:latin typeface="Arial" panose="020B0604020202020204" pitchFamily="34" charset="0"/>
                <a:cs typeface="Arial" panose="020B0604020202020204" pitchFamily="34" charset="0"/>
              </a:rPr>
              <a:t> </a:t>
            </a:r>
            <a:r>
              <a:rPr lang="en-GB" sz="1300" dirty="0">
                <a:solidFill>
                  <a:srgbClr val="000000"/>
                </a:solidFill>
                <a:latin typeface="Arial" panose="020B0604020202020204" pitchFamily="34" charset="0"/>
                <a:cs typeface="Arial" panose="020B0604020202020204" pitchFamily="34" charset="0"/>
              </a:rPr>
              <a:t>BMFTR: </a:t>
            </a:r>
            <a:r>
              <a:rPr lang="en-US" dirty="0">
                <a:latin typeface="Arial" panose="020B0604020202020204" pitchFamily="34" charset="0"/>
                <a:cs typeface="Arial" panose="020B0604020202020204" pitchFamily="34" charset="0"/>
              </a:rPr>
              <a:t>Federal Report on Research and Innovation (BuFI) </a:t>
            </a:r>
            <a:endParaRPr lang="de-DE" sz="1300" dirty="0">
              <a:latin typeface="Arial" panose="020B0604020202020204" pitchFamily="34" charset="0"/>
              <a:cs typeface="Arial" panose="020B0604020202020204" pitchFamily="34" charset="0"/>
            </a:endParaRPr>
          </a:p>
          <a:p>
            <a:pPr marL="185766" indent="-185766">
              <a:buFont typeface="Symbol" panose="05050102010706020507" pitchFamily="18" charset="2"/>
              <a:buChar char="-"/>
            </a:pPr>
            <a:r>
              <a:rPr lang="de-DE" sz="1300" dirty="0">
                <a:latin typeface="Arial" panose="020B0604020202020204" pitchFamily="34" charset="0"/>
                <a:cs typeface="Arial" panose="020B0604020202020204" pitchFamily="34" charset="0"/>
              </a:rPr>
              <a:t> Research </a:t>
            </a:r>
            <a:r>
              <a:rPr lang="de-DE" sz="1300" dirty="0" err="1">
                <a:latin typeface="Arial" panose="020B0604020202020204" pitchFamily="34" charset="0"/>
                <a:cs typeface="Arial" panose="020B0604020202020204" pitchFamily="34" charset="0"/>
              </a:rPr>
              <a:t>companies</a:t>
            </a:r>
            <a:r>
              <a:rPr lang="de-DE" sz="1300" dirty="0">
                <a:latin typeface="Arial" panose="020B0604020202020204" pitchFamily="34" charset="0"/>
                <a:cs typeface="Arial" panose="020B0604020202020204" pitchFamily="34" charset="0"/>
              </a:rPr>
              <a:t>: Stifterverband: Methodenbericht (2025) </a:t>
            </a:r>
          </a:p>
          <a:p>
            <a:pPr marL="185766" indent="-185766">
              <a:buFont typeface="Symbol" panose="05050102010706020507" pitchFamily="18" charset="2"/>
              <a:buChar char="-"/>
            </a:pPr>
            <a:r>
              <a:rPr lang="de-DE" sz="1300" dirty="0">
                <a:latin typeface="Arial" panose="020B0604020202020204" pitchFamily="34" charset="0"/>
                <a:cs typeface="Arial" panose="020B0604020202020204" pitchFamily="34" charset="0"/>
              </a:rPr>
              <a:t> R&amp;D (</a:t>
            </a:r>
            <a:r>
              <a:rPr lang="de-DE" sz="1300" dirty="0" err="1">
                <a:latin typeface="Arial" panose="020B0604020202020204" pitchFamily="34" charset="0"/>
                <a:cs typeface="Arial" panose="020B0604020202020204" pitchFamily="34" charset="0"/>
              </a:rPr>
              <a:t>personnel</a:t>
            </a:r>
            <a:r>
              <a:rPr lang="de-DE" sz="1300" dirty="0">
                <a:latin typeface="Arial" panose="020B0604020202020204" pitchFamily="34" charset="0"/>
                <a:cs typeface="Arial" panose="020B0604020202020204" pitchFamily="34" charset="0"/>
              </a:rPr>
              <a:t>): Stifterverband: Zahlenwerk 2025</a:t>
            </a:r>
          </a:p>
          <a:p>
            <a:pPr marL="185766" indent="-185766" defTabSz="990752">
              <a:buFont typeface="Symbol" panose="05050102010706020507" pitchFamily="18" charset="2"/>
              <a:buChar char="-"/>
              <a:defRPr/>
            </a:pPr>
            <a:r>
              <a:rPr lang="de-DE" sz="1300" dirty="0">
                <a:latin typeface="Arial" panose="020B0604020202020204" pitchFamily="34" charset="0"/>
                <a:cs typeface="Arial" panose="020B0604020202020204" pitchFamily="34" charset="0"/>
              </a:rPr>
              <a:t> </a:t>
            </a:r>
            <a:r>
              <a:rPr lang="de-DE" b="0" dirty="0">
                <a:latin typeface="Arial" panose="020B0604020202020204" pitchFamily="34" charset="0"/>
                <a:cs typeface="Arial" panose="020B0604020202020204" pitchFamily="34" charset="0"/>
              </a:rPr>
              <a:t>R&amp;D </a:t>
            </a:r>
            <a:r>
              <a:rPr lang="de-DE" b="0" dirty="0" err="1">
                <a:latin typeface="Arial" panose="020B0604020202020204" pitchFamily="34" charset="0"/>
                <a:cs typeface="Arial" panose="020B0604020202020204" pitchFamily="34" charset="0"/>
              </a:rPr>
              <a:t>personnel</a:t>
            </a:r>
            <a:r>
              <a:rPr lang="de-DE" b="0" dirty="0">
                <a:latin typeface="Arial" panose="020B0604020202020204" pitchFamily="34" charset="0"/>
                <a:cs typeface="Arial" panose="020B0604020202020204" pitchFamily="34" charset="0"/>
              </a:rPr>
              <a:t>: </a:t>
            </a:r>
            <a:r>
              <a:rPr lang="de-DE" sz="1300" dirty="0" err="1">
                <a:latin typeface="Arial" panose="020B0604020202020204" pitchFamily="34" charset="0"/>
                <a:cs typeface="Arial" panose="020B0604020202020204" pitchFamily="34" charset="0"/>
              </a:rPr>
              <a:t>BMFTR's</a:t>
            </a:r>
            <a:r>
              <a:rPr lang="de-DE" sz="1300" dirty="0">
                <a:latin typeface="Arial" panose="020B0604020202020204" pitchFamily="34" charset="0"/>
                <a:cs typeface="Arial" panose="020B0604020202020204" pitchFamily="34" charset="0"/>
              </a:rPr>
              <a:t> Data </a:t>
            </a:r>
            <a:r>
              <a:rPr lang="de-DE" sz="1300" dirty="0" err="1">
                <a:latin typeface="Arial" panose="020B0604020202020204" pitchFamily="34" charset="0"/>
                <a:cs typeface="Arial" panose="020B0604020202020204" pitchFamily="34" charset="0"/>
              </a:rPr>
              <a:t>portal</a:t>
            </a:r>
            <a:endParaRPr lang="de-DE" sz="1300" dirty="0">
              <a:latin typeface="Arial" panose="020B0604020202020204" pitchFamily="34" charset="0"/>
              <a:cs typeface="Arial" panose="020B0604020202020204" pitchFamily="34" charset="0"/>
            </a:endParaRPr>
          </a:p>
          <a:p>
            <a:pPr marL="185766" indent="-185766" defTabSz="990752">
              <a:buFont typeface="Symbol" panose="05050102010706020507" pitchFamily="18" charset="2"/>
              <a:buChar char="-"/>
              <a:defRPr/>
            </a:pPr>
            <a:r>
              <a:rPr lang="de-DE" sz="1300" dirty="0">
                <a:latin typeface="Arial" panose="020B0604020202020204" pitchFamily="34" charset="0"/>
                <a:cs typeface="Arial" panose="020B0604020202020204" pitchFamily="34" charset="0"/>
              </a:rPr>
              <a:t> Start-ups: KfW </a:t>
            </a:r>
            <a:r>
              <a:rPr lang="de-DE" b="0" dirty="0">
                <a:latin typeface="Arial" panose="020B0604020202020204" pitchFamily="34" charset="0"/>
                <a:cs typeface="Arial" panose="020B0604020202020204" pitchFamily="34" charset="0"/>
              </a:rPr>
              <a:t>Entrepreneurship Monitor 2025</a:t>
            </a:r>
          </a:p>
          <a:p>
            <a:pPr marL="185766" indent="-185766">
              <a:buFont typeface="Symbol" panose="05050102010706020507" pitchFamily="18" charset="2"/>
              <a:buChar char="-"/>
            </a:pPr>
            <a:endParaRPr lang="de-DE" sz="1300" dirty="0">
              <a:latin typeface="Arial" panose="020B0604020202020204" pitchFamily="34" charset="0"/>
              <a:cs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96DC082B-09A5-4D2E-9B55-2ACCDC943179}" type="slidenum">
              <a:rPr lang="de-DE" smtClean="0"/>
              <a:t>5</a:t>
            </a:fld>
            <a:endParaRPr lang="de-DE"/>
          </a:p>
        </p:txBody>
      </p:sp>
    </p:spTree>
    <p:extLst>
      <p:ext uri="{BB962C8B-B14F-4D97-AF65-F5344CB8AC3E}">
        <p14:creationId xmlns:p14="http://schemas.microsoft.com/office/powerpoint/2010/main" val="680280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b="1" dirty="0">
                <a:solidFill>
                  <a:srgbClr val="000000"/>
                </a:solidFill>
                <a:latin typeface="Arial" panose="020B0604020202020204" pitchFamily="34" charset="0"/>
              </a:rPr>
              <a:t>Higher education institutions/universities</a:t>
            </a:r>
            <a:r>
              <a:rPr lang="en-GB" sz="1300" dirty="0">
                <a:solidFill>
                  <a:srgbClr val="000000"/>
                </a:solidFill>
                <a:latin typeface="Arial" panose="020B0604020202020204" pitchFamily="34" charset="0"/>
              </a:rPr>
              <a:t> </a:t>
            </a:r>
          </a:p>
          <a:p>
            <a:pPr algn="l" rtl="0" fontAlgn="base"/>
            <a:r>
              <a:rPr lang="en-GB" sz="1300" dirty="0">
                <a:solidFill>
                  <a:srgbClr val="000000"/>
                </a:solidFill>
                <a:latin typeface="Arial" panose="020B0604020202020204" pitchFamily="34" charset="0"/>
              </a:rPr>
              <a:t>The wide-ranging higher education landscape is a central element of the German research and innovation system. The spectrum extends from </a:t>
            </a:r>
            <a:r>
              <a:rPr lang="en-GB" sz="1300" b="1" dirty="0">
                <a:solidFill>
                  <a:srgbClr val="000000"/>
                </a:solidFill>
                <a:latin typeface="Arial" panose="020B0604020202020204" pitchFamily="34" charset="0"/>
              </a:rPr>
              <a:t>basic research</a:t>
            </a:r>
            <a:r>
              <a:rPr lang="en-GB" sz="1300" dirty="0">
                <a:solidFill>
                  <a:srgbClr val="000000"/>
                </a:solidFill>
                <a:latin typeface="Arial" panose="020B0604020202020204" pitchFamily="34" charset="0"/>
              </a:rPr>
              <a:t> to </a:t>
            </a:r>
            <a:r>
              <a:rPr lang="en-GB" sz="1300" b="1" dirty="0">
                <a:solidFill>
                  <a:srgbClr val="000000"/>
                </a:solidFill>
                <a:latin typeface="Arial" panose="020B0604020202020204" pitchFamily="34" charset="0"/>
              </a:rPr>
              <a:t>applied research and development </a:t>
            </a:r>
            <a:r>
              <a:rPr lang="en-GB" sz="1300" dirty="0">
                <a:solidFill>
                  <a:srgbClr val="000000"/>
                </a:solidFill>
                <a:latin typeface="Arial" panose="020B0604020202020204" pitchFamily="34" charset="0"/>
              </a:rPr>
              <a:t>for business and industry. Universities spent approx. 23 billion euros on R&amp;D in 2023. </a:t>
            </a:r>
          </a:p>
          <a:p>
            <a:pPr algn="l" rtl="0" fontAlgn="base"/>
            <a:endParaRPr lang="en-GB" sz="1300" dirty="0">
              <a:solidFill>
                <a:srgbClr val="000000"/>
              </a:solidFill>
              <a:latin typeface="Arial" panose="020B0604020202020204" pitchFamily="34" charset="0"/>
            </a:endParaRPr>
          </a:p>
          <a:p>
            <a:pPr algn="l" rtl="0" fontAlgn="base"/>
            <a:r>
              <a:rPr lang="en-GB" sz="1300" dirty="0">
                <a:solidFill>
                  <a:srgbClr val="000000"/>
                </a:solidFill>
                <a:latin typeface="Arial" panose="020B0604020202020204" pitchFamily="34" charset="0"/>
              </a:rPr>
              <a:t>Universities also account for a large proportion of the people and </a:t>
            </a:r>
            <a:r>
              <a:rPr lang="en-GB" sz="1300" b="1" dirty="0">
                <a:solidFill>
                  <a:srgbClr val="000000"/>
                </a:solidFill>
                <a:latin typeface="Arial" panose="020B0604020202020204" pitchFamily="34" charset="0"/>
              </a:rPr>
              <a:t>researchers working in R&amp;D</a:t>
            </a:r>
            <a:r>
              <a:rPr lang="en-GB" sz="1300" dirty="0">
                <a:solidFill>
                  <a:srgbClr val="000000"/>
                </a:solidFill>
                <a:latin typeface="Arial" panose="020B0604020202020204" pitchFamily="34" charset="0"/>
              </a:rPr>
              <a:t>. Of the 486,000 or so </a:t>
            </a:r>
            <a:r>
              <a:rPr lang="en-GB" sz="1300" b="1" dirty="0">
                <a:solidFill>
                  <a:srgbClr val="000000"/>
                </a:solidFill>
                <a:latin typeface="Arial" panose="020B0604020202020204" pitchFamily="34" charset="0"/>
              </a:rPr>
              <a:t>researchers in R&amp;D</a:t>
            </a:r>
            <a:r>
              <a:rPr lang="en-GB" sz="1300" dirty="0">
                <a:solidFill>
                  <a:srgbClr val="000000"/>
                </a:solidFill>
                <a:latin typeface="Arial" panose="020B0604020202020204" pitchFamily="34" charset="0"/>
              </a:rPr>
              <a:t> nationwide, </a:t>
            </a:r>
            <a:r>
              <a:rPr lang="en-GB" sz="1300" b="1" dirty="0">
                <a:solidFill>
                  <a:srgbClr val="000000"/>
                </a:solidFill>
                <a:latin typeface="Arial" panose="020B0604020202020204" pitchFamily="34" charset="0"/>
              </a:rPr>
              <a:t>more than 1 in 4 </a:t>
            </a:r>
            <a:r>
              <a:rPr lang="en-GB" sz="1300" dirty="0">
                <a:solidFill>
                  <a:srgbClr val="000000"/>
                </a:solidFill>
                <a:latin typeface="Arial" panose="020B0604020202020204" pitchFamily="34" charset="0"/>
              </a:rPr>
              <a:t>(123,000) work at universities (2022).</a:t>
            </a:r>
          </a:p>
          <a:p>
            <a:pPr defTabSz="990752" fontAlgn="base">
              <a:defRPr/>
            </a:pPr>
            <a:r>
              <a:rPr lang="en-GB" sz="1300" dirty="0">
                <a:solidFill>
                  <a:srgbClr val="000000"/>
                </a:solidFill>
                <a:latin typeface="Arial" panose="020B0604020202020204" pitchFamily="34" charset="0"/>
              </a:rPr>
              <a:t>According to the European Patent Office, </a:t>
            </a:r>
            <a:r>
              <a:rPr lang="en-US" sz="1300" dirty="0">
                <a:latin typeface="Arial" panose="020B0604020202020204" pitchFamily="34" charset="0"/>
                <a:cs typeface="Arial" panose="020B0604020202020204" pitchFamily="34" charset="0"/>
              </a:rPr>
              <a:t>Germany is the </a:t>
            </a:r>
            <a:r>
              <a:rPr lang="en-US" sz="1300" b="1" dirty="0">
                <a:latin typeface="Arial" panose="020B0604020202020204" pitchFamily="34" charset="0"/>
                <a:cs typeface="Arial" panose="020B0604020202020204" pitchFamily="34" charset="0"/>
              </a:rPr>
              <a:t>leader by number of academic patents </a:t>
            </a:r>
            <a:r>
              <a:rPr lang="en-US" sz="1300" dirty="0">
                <a:latin typeface="Arial" panose="020B0604020202020204" pitchFamily="34" charset="0"/>
                <a:cs typeface="Arial" panose="020B0604020202020204" pitchFamily="34" charset="0"/>
              </a:rPr>
              <a:t>generated by domestic universities (2000</a:t>
            </a:r>
            <a:r>
              <a:rPr lang="de-DE" sz="1300" dirty="0"/>
              <a:t>–</a:t>
            </a:r>
            <a:r>
              <a:rPr lang="en-US" sz="1300" dirty="0">
                <a:latin typeface="Arial" panose="020B0604020202020204" pitchFamily="34" charset="0"/>
                <a:cs typeface="Arial" panose="020B0604020202020204" pitchFamily="34" charset="0"/>
              </a:rPr>
              <a:t>2020). </a:t>
            </a:r>
            <a:endParaRPr lang="en-GB" sz="1300" dirty="0">
              <a:solidFill>
                <a:srgbClr val="000000"/>
              </a:solidFill>
              <a:latin typeface="Arial" panose="020B0604020202020204" pitchFamily="34" charset="0"/>
              <a:cs typeface="Arial" panose="020B0604020202020204" pitchFamily="34" charset="0"/>
            </a:endParaRP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Spin-offs</a:t>
            </a:r>
            <a:r>
              <a:rPr lang="en-GB" sz="1300" dirty="0">
                <a:solidFill>
                  <a:srgbClr val="000000"/>
                </a:solidFill>
                <a:latin typeface="Arial" panose="020B0604020202020204" pitchFamily="34" charset="0"/>
              </a:rPr>
              <a:t> </a:t>
            </a:r>
          </a:p>
          <a:p>
            <a:pPr defTabSz="990752" fontAlgn="base">
              <a:defRPr/>
            </a:pPr>
            <a:r>
              <a:rPr lang="en-GB" sz="1300" dirty="0">
                <a:solidFill>
                  <a:srgbClr val="000000"/>
                </a:solidFill>
                <a:latin typeface="Arial" panose="020B0604020202020204" pitchFamily="34" charset="0"/>
              </a:rPr>
              <a:t>Besides teaching and research, </a:t>
            </a:r>
            <a:r>
              <a:rPr lang="en-GB" sz="1300" b="1" dirty="0">
                <a:solidFill>
                  <a:srgbClr val="000000"/>
                </a:solidFill>
                <a:latin typeface="Arial" panose="020B0604020202020204" pitchFamily="34" charset="0"/>
              </a:rPr>
              <a:t>knowledge transfer</a:t>
            </a:r>
            <a:r>
              <a:rPr lang="en-GB" sz="1300" dirty="0">
                <a:solidFill>
                  <a:srgbClr val="000000"/>
                </a:solidFill>
                <a:latin typeface="Arial" panose="020B0604020202020204" pitchFamily="34" charset="0"/>
              </a:rPr>
              <a:t> is another important job for the science and higher education system. </a:t>
            </a:r>
            <a:r>
              <a:rPr lang="en-GB" sz="1300" b="1" dirty="0">
                <a:solidFill>
                  <a:srgbClr val="000000"/>
                </a:solidFill>
                <a:latin typeface="Arial" panose="020B0604020202020204" pitchFamily="34" charset="0"/>
              </a:rPr>
              <a:t>Technology-oriented and knowledge-based spin-offs</a:t>
            </a:r>
            <a:r>
              <a:rPr lang="en-GB" sz="1300" dirty="0">
                <a:solidFill>
                  <a:srgbClr val="000000"/>
                </a:solidFill>
                <a:latin typeface="Arial" panose="020B0604020202020204" pitchFamily="34" charset="0"/>
              </a:rPr>
              <a:t> play a key role in the transfer of technologies and research findings from science to industry. A</a:t>
            </a:r>
            <a:r>
              <a:rPr lang="en-GB" sz="1300" dirty="0">
                <a:latin typeface="Arial" panose="020B0604020202020204" pitchFamily="34" charset="0"/>
              </a:rPr>
              <a:t>round </a:t>
            </a:r>
            <a:r>
              <a:rPr lang="en-GB" sz="1300" b="1" dirty="0">
                <a:latin typeface="Arial" panose="020B0604020202020204" pitchFamily="34" charset="0"/>
              </a:rPr>
              <a:t>3,000 academic spin-offs</a:t>
            </a:r>
            <a:r>
              <a:rPr lang="en-GB" sz="1300" dirty="0">
                <a:latin typeface="Arial" panose="020B0604020202020204" pitchFamily="34" charset="0"/>
              </a:rPr>
              <a:t> are founded in 2023. </a:t>
            </a:r>
            <a:r>
              <a:rPr lang="en-GB" sz="1300" dirty="0">
                <a:solidFill>
                  <a:srgbClr val="000000"/>
                </a:solidFill>
                <a:latin typeface="Arial" panose="020B0604020202020204" pitchFamily="34" charset="0"/>
              </a:rPr>
              <a:t>(See also slide further below). </a:t>
            </a: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Sources:</a:t>
            </a:r>
            <a:r>
              <a:rPr lang="en-GB" sz="1300" dirty="0">
                <a:solidFill>
                  <a:srgbClr val="000000"/>
                </a:solidFill>
                <a:latin typeface="Arial" panose="020B0604020202020204" pitchFamily="34" charset="0"/>
              </a:rPr>
              <a:t>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Federal Statistical Office </a:t>
            </a:r>
          </a:p>
          <a:p>
            <a:pPr marL="185766" indent="-185766" defTabSz="990752">
              <a:buFont typeface="Symbol" panose="05050102010706020507" pitchFamily="18" charset="2"/>
              <a:buChar char="-"/>
              <a:defRPr/>
            </a:pPr>
            <a:r>
              <a:rPr lang="de-DE" b="0" dirty="0">
                <a:latin typeface="Arial" panose="020B0604020202020204" pitchFamily="34" charset="0"/>
                <a:cs typeface="Arial" panose="020B0604020202020204" pitchFamily="34" charset="0"/>
              </a:rPr>
              <a:t>R&amp;D </a:t>
            </a:r>
            <a:r>
              <a:rPr lang="de-DE" b="0" dirty="0" err="1">
                <a:latin typeface="Arial" panose="020B0604020202020204" pitchFamily="34" charset="0"/>
                <a:cs typeface="Arial" panose="020B0604020202020204" pitchFamily="34" charset="0"/>
              </a:rPr>
              <a:t>personnel</a:t>
            </a:r>
            <a:r>
              <a:rPr lang="de-DE" b="0" dirty="0">
                <a:latin typeface="Arial" panose="020B0604020202020204" pitchFamily="34" charset="0"/>
                <a:cs typeface="Arial" panose="020B0604020202020204" pitchFamily="34" charset="0"/>
              </a:rPr>
              <a:t>: </a:t>
            </a:r>
            <a:r>
              <a:rPr lang="de-DE" sz="1300" dirty="0" err="1">
                <a:latin typeface="Arial" panose="020B0604020202020204" pitchFamily="34" charset="0"/>
                <a:cs typeface="Arial" panose="020B0604020202020204" pitchFamily="34" charset="0"/>
              </a:rPr>
              <a:t>BMFTR's</a:t>
            </a:r>
            <a:r>
              <a:rPr lang="de-DE" sz="1300" dirty="0">
                <a:latin typeface="Arial" panose="020B0604020202020204" pitchFamily="34" charset="0"/>
                <a:cs typeface="Arial" panose="020B0604020202020204" pitchFamily="34" charset="0"/>
              </a:rPr>
              <a:t> Data </a:t>
            </a:r>
            <a:r>
              <a:rPr lang="de-DE" sz="1300" dirty="0" err="1">
                <a:latin typeface="Arial" panose="020B0604020202020204" pitchFamily="34" charset="0"/>
                <a:cs typeface="Arial" panose="020B0604020202020204" pitchFamily="34" charset="0"/>
              </a:rPr>
              <a:t>portal</a:t>
            </a:r>
            <a:endParaRPr lang="de-DE" sz="1300" dirty="0">
              <a:latin typeface="Arial" panose="020B0604020202020204" pitchFamily="34" charset="0"/>
              <a:cs typeface="Arial" panose="020B0604020202020204" pitchFamily="34" charset="0"/>
            </a:endParaRP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Spin-offs: </a:t>
            </a:r>
            <a:r>
              <a:rPr lang="en-GB" sz="1300" dirty="0" err="1">
                <a:latin typeface="Arial" panose="020B0604020202020204" pitchFamily="34" charset="0"/>
                <a:cs typeface="Arial" panose="020B0604020202020204" pitchFamily="34" charset="0"/>
              </a:rPr>
              <a:t>Stifterverband</a:t>
            </a:r>
            <a:r>
              <a:rPr lang="en-GB" sz="1300" dirty="0">
                <a:latin typeface="Arial" panose="020B0604020202020204" pitchFamily="34" charset="0"/>
                <a:cs typeface="Arial" panose="020B0604020202020204" pitchFamily="34" charset="0"/>
              </a:rPr>
              <a:t>: </a:t>
            </a:r>
            <a:r>
              <a:rPr lang="en-GB" sz="1300" dirty="0" err="1">
                <a:latin typeface="Arial" panose="020B0604020202020204" pitchFamily="34" charset="0"/>
                <a:cs typeface="Arial" panose="020B0604020202020204" pitchFamily="34" charset="0"/>
              </a:rPr>
              <a:t>Gründungsradar</a:t>
            </a:r>
            <a:r>
              <a:rPr lang="en-GB" sz="1300" dirty="0">
                <a:latin typeface="Arial" panose="020B0604020202020204" pitchFamily="34" charset="0"/>
                <a:cs typeface="Arial" panose="020B0604020202020204" pitchFamily="34" charset="0"/>
              </a:rPr>
              <a:t> 2025</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Patents: </a:t>
            </a:r>
            <a:r>
              <a:rPr lang="en-GB" sz="1300" dirty="0">
                <a:solidFill>
                  <a:srgbClr val="000000"/>
                </a:solidFill>
                <a:latin typeface="Arial" panose="020B0604020202020204" pitchFamily="34" charset="0"/>
              </a:rPr>
              <a:t>European Patent Office</a:t>
            </a:r>
            <a:endParaRPr lang="en-GB" sz="1300" dirty="0">
              <a:latin typeface="Arial" panose="020B0604020202020204" pitchFamily="34" charset="0"/>
              <a:cs typeface="Arial" panose="020B0604020202020204" pitchFamily="34" charset="0"/>
            </a:endParaRPr>
          </a:p>
          <a:p>
            <a:pPr algn="l" rtl="0" fontAlgn="base"/>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6</a:t>
            </a:fld>
            <a:endParaRPr lang="de-DE"/>
          </a:p>
        </p:txBody>
      </p:sp>
    </p:spTree>
    <p:extLst>
      <p:ext uri="{BB962C8B-B14F-4D97-AF65-F5344CB8AC3E}">
        <p14:creationId xmlns:p14="http://schemas.microsoft.com/office/powerpoint/2010/main" val="1178572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dirty="0">
                <a:latin typeface="Arial" panose="020B0604020202020204" pitchFamily="34" charset="0"/>
                <a:cs typeface="Arial" panose="020B0604020202020204" pitchFamily="34" charset="0"/>
              </a:rPr>
              <a:t>Approx. </a:t>
            </a:r>
            <a:r>
              <a:rPr lang="en-GB" sz="1300" b="1" dirty="0">
                <a:latin typeface="Arial" panose="020B0604020202020204" pitchFamily="34" charset="0"/>
                <a:cs typeface="Arial" panose="020B0604020202020204" pitchFamily="34" charset="0"/>
              </a:rPr>
              <a:t>1,000 public and publicly funded institutions</a:t>
            </a:r>
            <a:r>
              <a:rPr lang="en-GB" sz="1300" dirty="0">
                <a:latin typeface="Arial" panose="020B0604020202020204" pitchFamily="34" charset="0"/>
                <a:cs typeface="Arial" panose="020B0604020202020204" pitchFamily="34" charset="0"/>
              </a:rPr>
              <a:t> for science, research and development (2023), including   </a:t>
            </a:r>
          </a:p>
          <a:p>
            <a:pPr algn="l" rtl="0" fontAlgn="base">
              <a:buFont typeface="Arial" panose="020B0604020202020204" pitchFamily="34" charset="0"/>
              <a:buChar char="•"/>
            </a:pPr>
            <a:r>
              <a:rPr lang="en-GB" sz="1300" dirty="0">
                <a:latin typeface="Arial" panose="020B0604020202020204" pitchFamily="34" charset="0"/>
                <a:cs typeface="Arial" panose="020B0604020202020204" pitchFamily="34" charset="0"/>
              </a:rPr>
              <a:t> federal, state-level and municipal research institutions,  </a:t>
            </a:r>
          </a:p>
          <a:p>
            <a:pPr algn="l" rtl="0" fontAlgn="base">
              <a:buFont typeface="Arial" panose="020B0604020202020204" pitchFamily="34" charset="0"/>
              <a:buChar char="•"/>
            </a:pPr>
            <a:r>
              <a:rPr lang="en-GB" sz="1300" dirty="0">
                <a:latin typeface="Arial" panose="020B0604020202020204" pitchFamily="34" charset="0"/>
                <a:cs typeface="Arial" panose="020B0604020202020204" pitchFamily="34" charset="0"/>
              </a:rPr>
              <a:t> the leading non-university research institutions: Helmholtz Centres, Max Planck and Fraunhofer institutes, and institutions of the Leibniz Association  </a:t>
            </a:r>
          </a:p>
          <a:p>
            <a:pPr algn="l" rtl="0" fontAlgn="base">
              <a:buFont typeface="Arial" panose="020B0604020202020204" pitchFamily="34" charset="0"/>
              <a:buChar char="•"/>
            </a:pPr>
            <a:r>
              <a:rPr lang="en-GB" sz="1300" dirty="0">
                <a:latin typeface="Arial" panose="020B0604020202020204" pitchFamily="34" charset="0"/>
                <a:cs typeface="Arial" panose="020B0604020202020204" pitchFamily="34" charset="0"/>
              </a:rPr>
              <a:t> academies </a:t>
            </a:r>
          </a:p>
          <a:p>
            <a:pPr algn="l" rtl="0" fontAlgn="base">
              <a:buFont typeface="Arial" panose="020B0604020202020204" pitchFamily="34" charset="0"/>
              <a:buChar char="•"/>
            </a:pPr>
            <a:r>
              <a:rPr lang="en-GB" sz="1300" dirty="0">
                <a:latin typeface="Arial" panose="020B0604020202020204" pitchFamily="34" charset="0"/>
                <a:cs typeface="Arial" panose="020B0604020202020204" pitchFamily="34" charset="0"/>
              </a:rPr>
              <a:t> scientific libraries and museums </a:t>
            </a:r>
          </a:p>
          <a:p>
            <a:pPr algn="l" rtl="0" fontAlgn="base">
              <a:buFont typeface="Arial" panose="020B0604020202020204" pitchFamily="34" charset="0"/>
              <a:buChar char="•"/>
            </a:pPr>
            <a:r>
              <a:rPr lang="en-GB" sz="1300" dirty="0">
                <a:latin typeface="Arial" panose="020B0604020202020204" pitchFamily="34" charset="0"/>
                <a:cs typeface="Arial" panose="020B0604020202020204" pitchFamily="34" charset="0"/>
              </a:rPr>
              <a:t> legally independent institutes at universities </a:t>
            </a:r>
          </a:p>
          <a:p>
            <a:pPr algn="l" rtl="0" fontAlgn="base">
              <a:buFont typeface="Arial" panose="020B0604020202020204" pitchFamily="34" charset="0"/>
              <a:buNone/>
            </a:pPr>
            <a:endParaRPr lang="en-GB" sz="1300" dirty="0">
              <a:latin typeface="Arial" panose="020B0604020202020204" pitchFamily="34" charset="0"/>
              <a:cs typeface="Arial" panose="020B0604020202020204" pitchFamily="34" charset="0"/>
            </a:endParaRPr>
          </a:p>
          <a:p>
            <a:pPr algn="l" rtl="0" fontAlgn="base">
              <a:buFont typeface="Arial" panose="020B0604020202020204" pitchFamily="34" charset="0"/>
              <a:buNone/>
            </a:pPr>
            <a:r>
              <a:rPr lang="en-GB" sz="1300" dirty="0">
                <a:solidFill>
                  <a:schemeClr val="bg1"/>
                </a:solidFill>
                <a:latin typeface="Arial" panose="020B0604020202020204" pitchFamily="34" charset="0"/>
              </a:rPr>
              <a:t>Non-university and government research institutions spend </a:t>
            </a:r>
            <a:r>
              <a:rPr lang="en-GB" sz="1300" b="1" dirty="0">
                <a:solidFill>
                  <a:schemeClr val="bg1"/>
                </a:solidFill>
                <a:latin typeface="Arial" panose="020B0604020202020204" pitchFamily="34" charset="0"/>
              </a:rPr>
              <a:t>18.6 billion euros on R&amp;D </a:t>
            </a:r>
            <a:r>
              <a:rPr lang="en-GB" sz="1300" dirty="0">
                <a:solidFill>
                  <a:schemeClr val="bg1"/>
                </a:solidFill>
                <a:latin typeface="Arial" panose="020B0604020202020204" pitchFamily="34" charset="0"/>
              </a:rPr>
              <a:t>in 2023, </a:t>
            </a:r>
            <a:r>
              <a:rPr lang="en-GB" sz="1300" dirty="0">
                <a:solidFill>
                  <a:srgbClr val="000000"/>
                </a:solidFill>
                <a:latin typeface="Arial" panose="020B0604020202020204" pitchFamily="34" charset="0"/>
                <a:cs typeface="Arial" panose="020B0604020202020204" pitchFamily="34" charset="0"/>
              </a:rPr>
              <a:t>employing almost </a:t>
            </a:r>
            <a:r>
              <a:rPr lang="en-GB" sz="1300" b="1" dirty="0">
                <a:solidFill>
                  <a:srgbClr val="000000"/>
                </a:solidFill>
                <a:latin typeface="Arial" panose="020B0604020202020204" pitchFamily="34" charset="0"/>
                <a:cs typeface="Arial" panose="020B0604020202020204" pitchFamily="34" charset="0"/>
              </a:rPr>
              <a:t>121,000 staff in R&amp;D </a:t>
            </a:r>
            <a:r>
              <a:rPr lang="en-GB" sz="1300" dirty="0">
                <a:solidFill>
                  <a:srgbClr val="000000"/>
                </a:solidFill>
                <a:latin typeface="Arial" panose="020B0604020202020204" pitchFamily="34" charset="0"/>
                <a:cs typeface="Arial" panose="020B0604020202020204" pitchFamily="34" charset="0"/>
              </a:rPr>
              <a:t>(2022, FTE). </a:t>
            </a:r>
            <a:endParaRPr lang="en-GB" sz="1300" dirty="0">
              <a:latin typeface="Arial" panose="020B0604020202020204" pitchFamily="34" charset="0"/>
              <a:cs typeface="Arial" panose="020B0604020202020204" pitchFamily="34" charset="0"/>
            </a:endParaRPr>
          </a:p>
          <a:p>
            <a:pPr algn="l" rtl="0" fontAlgn="base"/>
            <a:r>
              <a:rPr lang="en-GB" sz="1300" dirty="0">
                <a:latin typeface="Arial" panose="020B0604020202020204" pitchFamily="34" charset="0"/>
                <a:cs typeface="Arial" panose="020B0604020202020204" pitchFamily="34" charset="0"/>
              </a:rPr>
              <a:t> </a:t>
            </a:r>
          </a:p>
          <a:p>
            <a:pPr algn="l" rtl="0" fontAlgn="base"/>
            <a:r>
              <a:rPr lang="en-GB" sz="1300" dirty="0">
                <a:latin typeface="Arial" panose="020B0604020202020204" pitchFamily="34" charset="0"/>
                <a:cs typeface="Arial" panose="020B0604020202020204" pitchFamily="34" charset="0"/>
              </a:rPr>
              <a:t>The </a:t>
            </a:r>
            <a:r>
              <a:rPr lang="en-GB" sz="1300" b="1" dirty="0">
                <a:latin typeface="Arial" panose="020B0604020202020204" pitchFamily="34" charset="0"/>
                <a:cs typeface="Arial" panose="020B0604020202020204" pitchFamily="34" charset="0"/>
              </a:rPr>
              <a:t>federal and state-level research institutions </a:t>
            </a:r>
            <a:r>
              <a:rPr lang="en-GB" sz="1300" dirty="0">
                <a:latin typeface="Arial" panose="020B0604020202020204" pitchFamily="34" charset="0"/>
                <a:cs typeface="Arial" panose="020B0604020202020204" pitchFamily="34" charset="0"/>
              </a:rPr>
              <a:t>are important components of the German research and innovation system. They explore topical social and policy-specific issues in order to support political action. On the basis of scientific facts, they serve as bridge builders between science and policy, innovation and application. </a:t>
            </a:r>
          </a:p>
          <a:p>
            <a:pPr algn="l" rtl="0" fontAlgn="base"/>
            <a:endParaRPr lang="en-GB" sz="1300" dirty="0">
              <a:latin typeface="Arial" panose="020B0604020202020204" pitchFamily="34" charset="0"/>
              <a:cs typeface="Arial" panose="020B0604020202020204" pitchFamily="34" charset="0"/>
            </a:endParaRPr>
          </a:p>
          <a:p>
            <a:pPr algn="l" rtl="0" fontAlgn="base"/>
            <a:r>
              <a:rPr lang="en-GB" sz="1300" dirty="0">
                <a:latin typeface="Arial" panose="020B0604020202020204" pitchFamily="34" charset="0"/>
                <a:cs typeface="Arial" panose="020B0604020202020204" pitchFamily="34" charset="0"/>
              </a:rPr>
              <a:t>The </a:t>
            </a:r>
            <a:r>
              <a:rPr lang="en-GB" sz="1300" b="1" dirty="0">
                <a:latin typeface="Arial" panose="020B0604020202020204" pitchFamily="34" charset="0"/>
                <a:cs typeface="Arial" panose="020B0604020202020204" pitchFamily="34" charset="0"/>
              </a:rPr>
              <a:t>non-university research institutions</a:t>
            </a:r>
            <a:r>
              <a:rPr lang="en-GB" sz="1300" dirty="0">
                <a:latin typeface="Arial" panose="020B0604020202020204" pitchFamily="34" charset="0"/>
                <a:cs typeface="Arial" panose="020B0604020202020204" pitchFamily="34" charset="0"/>
              </a:rPr>
              <a:t> are a special feature of the German research and innovation system. They are jointly funded by the federal and state governments and in some cases boast internationally unique research infrastructures and large-scale equipment. As the cornerstone of public research, they cover the entire spectrum from excellent basic research to socially relevant and application-oriented research. </a:t>
            </a:r>
          </a:p>
          <a:p>
            <a:pPr algn="l" rtl="0" fontAlgn="base"/>
            <a:endParaRPr lang="en-GB" sz="1300" dirty="0">
              <a:latin typeface="Arial" panose="020B0604020202020204" pitchFamily="34" charset="0"/>
              <a:cs typeface="Arial" panose="020B0604020202020204" pitchFamily="34" charset="0"/>
            </a:endParaRPr>
          </a:p>
          <a:p>
            <a:pPr defTabSz="990752">
              <a:defRPr/>
            </a:pPr>
            <a:r>
              <a:rPr lang="en-GB" sz="1300" dirty="0">
                <a:solidFill>
                  <a:srgbClr val="000000"/>
                </a:solidFill>
                <a:latin typeface="Arial" panose="020B0604020202020204" pitchFamily="34" charset="0"/>
              </a:rPr>
              <a:t>According to the European Patent Office (EPO), </a:t>
            </a:r>
            <a:r>
              <a:rPr lang="en-US" sz="1300" dirty="0">
                <a:latin typeface="Arial" panose="020B0604020202020204" pitchFamily="34" charset="0"/>
                <a:cs typeface="Arial" panose="020B0604020202020204" pitchFamily="34" charset="0"/>
              </a:rPr>
              <a:t>Germany </a:t>
            </a:r>
            <a:r>
              <a:rPr lang="en-US" sz="1300" b="1" dirty="0">
                <a:latin typeface="Arial" panose="020B0604020202020204" pitchFamily="34" charset="0"/>
                <a:cs typeface="Arial" panose="020B0604020202020204" pitchFamily="34" charset="0"/>
              </a:rPr>
              <a:t>ranks second </a:t>
            </a:r>
            <a:r>
              <a:rPr lang="en-US" sz="1300" dirty="0">
                <a:latin typeface="Arial" panose="020B0604020202020204" pitchFamily="34" charset="0"/>
                <a:cs typeface="Arial" panose="020B0604020202020204" pitchFamily="34" charset="0"/>
              </a:rPr>
              <a:t>in terms of the </a:t>
            </a:r>
            <a:r>
              <a:rPr lang="en-US" sz="1300" b="1" dirty="0">
                <a:latin typeface="Arial" panose="020B0604020202020204" pitchFamily="34" charset="0"/>
                <a:cs typeface="Arial" panose="020B0604020202020204" pitchFamily="34" charset="0"/>
              </a:rPr>
              <a:t>number of patents </a:t>
            </a:r>
            <a:r>
              <a:rPr lang="en-US" sz="1300" dirty="0">
                <a:latin typeface="Arial" panose="020B0604020202020204" pitchFamily="34" charset="0"/>
                <a:cs typeface="Arial" panose="020B0604020202020204" pitchFamily="34" charset="0"/>
              </a:rPr>
              <a:t>generated by public research </a:t>
            </a:r>
            <a:r>
              <a:rPr lang="en-US" sz="1300" dirty="0" err="1">
                <a:latin typeface="Arial" panose="020B0604020202020204" pitchFamily="34" charset="0"/>
                <a:cs typeface="Arial" panose="020B0604020202020204" pitchFamily="34" charset="0"/>
              </a:rPr>
              <a:t>organisations</a:t>
            </a:r>
            <a:r>
              <a:rPr lang="en-US" sz="1300" dirty="0">
                <a:latin typeface="Arial" panose="020B0604020202020204" pitchFamily="34" charset="0"/>
                <a:cs typeface="Arial" panose="020B0604020202020204" pitchFamily="34" charset="0"/>
              </a:rPr>
              <a:t> at the EPO (2000</a:t>
            </a:r>
            <a:r>
              <a:rPr lang="de-DE" sz="1300" dirty="0"/>
              <a:t>–</a:t>
            </a:r>
            <a:r>
              <a:rPr lang="en-US" sz="1300" dirty="0">
                <a:latin typeface="Arial" panose="020B0604020202020204" pitchFamily="34" charset="0"/>
                <a:cs typeface="Arial" panose="020B0604020202020204" pitchFamily="34" charset="0"/>
              </a:rPr>
              <a:t>2020). </a:t>
            </a:r>
            <a:endParaRPr lang="en-GB" sz="1300" dirty="0">
              <a:solidFill>
                <a:srgbClr val="000000"/>
              </a:solidFill>
              <a:latin typeface="Arial" panose="020B0604020202020204" pitchFamily="34" charset="0"/>
              <a:cs typeface="Arial" panose="020B0604020202020204" pitchFamily="34" charset="0"/>
            </a:endParaRPr>
          </a:p>
          <a:p>
            <a:pPr lvl="0"/>
            <a:endParaRPr lang="en-US" sz="1300" dirty="0">
              <a:latin typeface="Arial" panose="020B0604020202020204" pitchFamily="34" charset="0"/>
              <a:cs typeface="Arial" panose="020B0604020202020204" pitchFamily="34" charset="0"/>
            </a:endParaRPr>
          </a:p>
          <a:p>
            <a:pPr lvl="0"/>
            <a:r>
              <a:rPr lang="en-US" sz="1300" dirty="0">
                <a:latin typeface="Arial" panose="020B0604020202020204" pitchFamily="34" charset="0"/>
                <a:cs typeface="Arial" panose="020B0604020202020204" pitchFamily="34" charset="0"/>
              </a:rPr>
              <a:t>In the European Research Centre Spinout Ranking, the major German non-university research institutions  Max Planck Society, Helmholtz Association, Fraunhofer and Leibniz Association, as well as the German Aerospace Centre, are among the </a:t>
            </a:r>
            <a:r>
              <a:rPr lang="en-US" sz="1300" b="1" dirty="0">
                <a:latin typeface="Arial" panose="020B0604020202020204" pitchFamily="34" charset="0"/>
                <a:cs typeface="Arial" panose="020B0604020202020204" pitchFamily="34" charset="0"/>
              </a:rPr>
              <a:t>top 20 European research </a:t>
            </a:r>
            <a:r>
              <a:rPr lang="en-US" sz="1300" b="1" dirty="0" err="1">
                <a:latin typeface="Arial" panose="020B0604020202020204" pitchFamily="34" charset="0"/>
                <a:cs typeface="Arial" panose="020B0604020202020204" pitchFamily="34" charset="0"/>
              </a:rPr>
              <a:t>centres</a:t>
            </a:r>
            <a:r>
              <a:rPr lang="en-US" sz="1300" b="1" dirty="0">
                <a:latin typeface="Arial" panose="020B0604020202020204" pitchFamily="34" charset="0"/>
                <a:cs typeface="Arial" panose="020B0604020202020204" pitchFamily="34" charset="0"/>
              </a:rPr>
              <a:t> for deep tech &amp; life science </a:t>
            </a:r>
            <a:r>
              <a:rPr lang="en-US" sz="1300" dirty="0">
                <a:latin typeface="Arial" panose="020B0604020202020204" pitchFamily="34" charset="0"/>
                <a:cs typeface="Arial" panose="020B0604020202020204" pitchFamily="34" charset="0"/>
              </a:rPr>
              <a:t>(2025).</a:t>
            </a:r>
          </a:p>
          <a:p>
            <a:pPr lvl="0"/>
            <a:endParaRPr lang="de-DE" sz="1300" dirty="0">
              <a:latin typeface="Arial" panose="020B0604020202020204" pitchFamily="34" charset="0"/>
              <a:cs typeface="Arial" panose="020B0604020202020204" pitchFamily="34" charset="0"/>
            </a:endParaRPr>
          </a:p>
          <a:p>
            <a:pPr algn="l" rtl="0" fontAlgn="base"/>
            <a:r>
              <a:rPr lang="en-GB" sz="1300" b="1" dirty="0">
                <a:latin typeface="Arial" panose="020B0604020202020204" pitchFamily="34" charset="0"/>
                <a:cs typeface="Arial" panose="020B0604020202020204" pitchFamily="34" charset="0"/>
              </a:rPr>
              <a:t>Sources:</a:t>
            </a:r>
            <a:r>
              <a:rPr lang="en-GB" sz="1300" dirty="0">
                <a:latin typeface="Arial" panose="020B0604020202020204" pitchFamily="34" charset="0"/>
                <a:cs typeface="Arial" panose="020B0604020202020204" pitchFamily="34" charset="0"/>
              </a:rPr>
              <a:t> </a:t>
            </a:r>
          </a:p>
          <a:p>
            <a:pPr marL="185766" indent="-185766" defTabSz="990752">
              <a:buFont typeface="Symbol" panose="05050102010706020507" pitchFamily="18" charset="2"/>
              <a:buChar char="-"/>
            </a:pPr>
            <a:r>
              <a:rPr lang="en-GB" sz="1300" dirty="0">
                <a:latin typeface="Arial" panose="020B0604020202020204" pitchFamily="34" charset="0"/>
                <a:cs typeface="Arial" panose="020B0604020202020204" pitchFamily="34" charset="0"/>
              </a:rPr>
              <a:t>Federal Statistical Office  </a:t>
            </a:r>
          </a:p>
          <a:p>
            <a:pPr marL="185766" indent="-185766" defTabSz="990752">
              <a:buFont typeface="Symbol" panose="05050102010706020507" pitchFamily="18" charset="2"/>
              <a:buChar char="-"/>
            </a:pPr>
            <a:r>
              <a:rPr lang="en-GB" sz="1300" dirty="0">
                <a:latin typeface="Arial" panose="020B0604020202020204" pitchFamily="34" charset="0"/>
                <a:cs typeface="Arial" panose="020B0604020202020204" pitchFamily="34" charset="0"/>
              </a:rPr>
              <a:t>BMFTR: </a:t>
            </a:r>
            <a:r>
              <a:rPr lang="en-US" sz="1300" dirty="0">
                <a:latin typeface="Arial" panose="020B0604020202020204" pitchFamily="34" charset="0"/>
                <a:cs typeface="Arial" panose="020B0604020202020204" pitchFamily="34" charset="0"/>
              </a:rPr>
              <a:t>Federal Report on Research and Innovation (BuFI) </a:t>
            </a:r>
          </a:p>
          <a:p>
            <a:pPr marL="185766" indent="-185766" defTabSz="990752">
              <a:buFont typeface="Symbol" panose="05050102010706020507" pitchFamily="18" charset="2"/>
              <a:buChar char="-"/>
              <a:defRPr/>
            </a:pPr>
            <a:r>
              <a:rPr lang="de-DE" sz="1300" dirty="0">
                <a:latin typeface="Arial" panose="020B0604020202020204" pitchFamily="34" charset="0"/>
                <a:cs typeface="Arial" panose="020B0604020202020204" pitchFamily="34" charset="0"/>
              </a:rPr>
              <a:t>R&amp;D </a:t>
            </a:r>
            <a:r>
              <a:rPr lang="de-DE" sz="1300" dirty="0" err="1">
                <a:latin typeface="Arial" panose="020B0604020202020204" pitchFamily="34" charset="0"/>
                <a:cs typeface="Arial" panose="020B0604020202020204" pitchFamily="34" charset="0"/>
              </a:rPr>
              <a:t>personnel</a:t>
            </a:r>
            <a:r>
              <a:rPr lang="de-DE" sz="1300" dirty="0">
                <a:latin typeface="Arial" panose="020B0604020202020204" pitchFamily="34" charset="0"/>
                <a:cs typeface="Arial" panose="020B0604020202020204" pitchFamily="34" charset="0"/>
              </a:rPr>
              <a:t>: </a:t>
            </a:r>
            <a:r>
              <a:rPr lang="de-DE" sz="1300" dirty="0" err="1">
                <a:latin typeface="Arial" panose="020B0604020202020204" pitchFamily="34" charset="0"/>
                <a:cs typeface="Arial" panose="020B0604020202020204" pitchFamily="34" charset="0"/>
              </a:rPr>
              <a:t>BMFTR's</a:t>
            </a:r>
            <a:r>
              <a:rPr lang="de-DE" sz="1300" dirty="0">
                <a:latin typeface="Arial" panose="020B0604020202020204" pitchFamily="34" charset="0"/>
                <a:cs typeface="Arial" panose="020B0604020202020204" pitchFamily="34" charset="0"/>
              </a:rPr>
              <a:t> Data </a:t>
            </a:r>
            <a:r>
              <a:rPr lang="de-DE" sz="1300" dirty="0" err="1">
                <a:latin typeface="Arial" panose="020B0604020202020204" pitchFamily="34" charset="0"/>
                <a:cs typeface="Arial" panose="020B0604020202020204" pitchFamily="34" charset="0"/>
              </a:rPr>
              <a:t>portal</a:t>
            </a:r>
            <a:endParaRPr lang="de-DE" sz="1300" dirty="0">
              <a:latin typeface="Arial" panose="020B0604020202020204" pitchFamily="34" charset="0"/>
              <a:cs typeface="Arial" panose="020B0604020202020204" pitchFamily="34" charset="0"/>
            </a:endParaRPr>
          </a:p>
          <a:p>
            <a:pPr marL="185766" indent="-185766" defTabSz="990752">
              <a:buFont typeface="Symbol" panose="05050102010706020507" pitchFamily="18" charset="2"/>
              <a:buChar char="-"/>
            </a:pPr>
            <a:r>
              <a:rPr lang="en-GB" sz="1300" dirty="0">
                <a:latin typeface="Arial" panose="020B0604020202020204" pitchFamily="34" charset="0"/>
                <a:cs typeface="Arial" panose="020B0604020202020204" pitchFamily="34" charset="0"/>
              </a:rPr>
              <a:t>Spinouts: European Spinouts Report 2025 </a:t>
            </a:r>
          </a:p>
          <a:p>
            <a:pPr marL="185766" indent="-185766" defTabSz="990752">
              <a:buFont typeface="Symbol" panose="05050102010706020507" pitchFamily="18" charset="2"/>
              <a:buChar char="-"/>
              <a:defRPr/>
            </a:pPr>
            <a:r>
              <a:rPr lang="en-GB" sz="1300" dirty="0">
                <a:latin typeface="Arial" panose="020B0604020202020204" pitchFamily="34" charset="0"/>
                <a:cs typeface="Arial" panose="020B0604020202020204" pitchFamily="34" charset="0"/>
              </a:rPr>
              <a:t>Patents: European Patent Office </a:t>
            </a:r>
          </a:p>
          <a:p>
            <a:br>
              <a:rPr lang="en-GB" sz="1300" dirty="0">
                <a:solidFill>
                  <a:srgbClr val="000000"/>
                </a:solidFill>
                <a:latin typeface="Arial" panose="020B0604020202020204" pitchFamily="34" charset="0"/>
                <a:cs typeface="Arial" panose="020B0604020202020204" pitchFamily="34" charset="0"/>
              </a:rPr>
            </a:br>
            <a:endParaRPr lang="en-GB" sz="1300" dirty="0">
              <a:solidFill>
                <a:srgbClr val="000000"/>
              </a:solidFill>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7</a:t>
            </a:fld>
            <a:endParaRPr lang="de-DE"/>
          </a:p>
        </p:txBody>
      </p:sp>
    </p:spTree>
    <p:extLst>
      <p:ext uri="{BB962C8B-B14F-4D97-AF65-F5344CB8AC3E}">
        <p14:creationId xmlns:p14="http://schemas.microsoft.com/office/powerpoint/2010/main" val="2129678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rtl="0" fontAlgn="base"/>
            <a:r>
              <a:rPr lang="en-GB" sz="1300" b="1" dirty="0">
                <a:solidFill>
                  <a:srgbClr val="000000"/>
                </a:solidFill>
                <a:latin typeface="Arial" panose="020B0604020202020204" pitchFamily="34" charset="0"/>
              </a:rPr>
              <a:t>475 regional clusters</a:t>
            </a:r>
            <a:r>
              <a:rPr lang="en-GB" sz="1300" dirty="0">
                <a:solidFill>
                  <a:srgbClr val="000000"/>
                </a:solidFill>
                <a:latin typeface="Arial" panose="020B0604020202020204" pitchFamily="34" charset="0"/>
              </a:rPr>
              <a:t> are registered on the German government’s cluster platform in 2026, including 12 leading-edge (e.g. it's OWL, digital and sustainable transformation of SMEs) and 14 Clusters4Future (e.g. </a:t>
            </a:r>
            <a:r>
              <a:rPr lang="en-GB" sz="1300" dirty="0" err="1">
                <a:solidFill>
                  <a:srgbClr val="000000"/>
                </a:solidFill>
                <a:latin typeface="Arial" panose="020B0604020202020204" pitchFamily="34" charset="0"/>
              </a:rPr>
              <a:t>MCube</a:t>
            </a:r>
            <a:r>
              <a:rPr lang="en-GB" sz="1300" dirty="0">
                <a:solidFill>
                  <a:srgbClr val="000000"/>
                </a:solidFill>
                <a:latin typeface="Arial" panose="020B0604020202020204" pitchFamily="34" charset="0"/>
              </a:rPr>
              <a:t>, mobility transition) – the winners of the respective funding competitions in recent years. </a:t>
            </a:r>
          </a:p>
          <a:p>
            <a:pPr algn="l" rtl="0" fontAlgn="base"/>
            <a:r>
              <a:rPr lang="en-GB" sz="1300" b="1" dirty="0">
                <a:solidFill>
                  <a:srgbClr val="000000"/>
                </a:solidFill>
                <a:latin typeface="Arial" panose="020B0604020202020204" pitchFamily="34" charset="0"/>
              </a:rPr>
              <a:t>Clusters</a:t>
            </a:r>
            <a:r>
              <a:rPr lang="en-GB" sz="1300" dirty="0">
                <a:solidFill>
                  <a:srgbClr val="000000"/>
                </a:solidFill>
                <a:latin typeface="Arial" panose="020B0604020202020204" pitchFamily="34" charset="0"/>
              </a:rPr>
              <a:t> are cooperative ventures between companies, universities, research institutions and other public institutions in related industries or technologies that complement each other through collaborative interaction and activities along value chains.  </a:t>
            </a:r>
          </a:p>
          <a:p>
            <a:pPr algn="l" rtl="0" fontAlgn="base"/>
            <a:endParaRPr lang="en-GB" sz="1300" dirty="0">
              <a:solidFill>
                <a:srgbClr val="000000"/>
              </a:solidFill>
              <a:latin typeface="Arial" panose="020B0604020202020204" pitchFamily="34" charset="0"/>
            </a:endParaRPr>
          </a:p>
          <a:p>
            <a:pPr algn="l" rtl="0" fontAlgn="base"/>
            <a:r>
              <a:rPr lang="en-GB" sz="1300" dirty="0">
                <a:solidFill>
                  <a:srgbClr val="000000"/>
                </a:solidFill>
                <a:latin typeface="Arial" panose="020B0604020202020204" pitchFamily="34" charset="0"/>
              </a:rPr>
              <a:t>The key defining criteria are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a:t>
            </a:r>
            <a:r>
              <a:rPr lang="en-GB" sz="1300" b="1" dirty="0">
                <a:solidFill>
                  <a:srgbClr val="000000"/>
                </a:solidFill>
                <a:latin typeface="Arial" panose="020B0604020202020204" pitchFamily="34" charset="0"/>
              </a:rPr>
              <a:t>regional proximity</a:t>
            </a:r>
            <a:r>
              <a:rPr lang="en-GB" sz="1300" dirty="0">
                <a:solidFill>
                  <a:srgbClr val="000000"/>
                </a:solidFill>
                <a:latin typeface="Arial" panose="020B0604020202020204" pitchFamily="34" charset="0"/>
              </a:rPr>
              <a:t> of the actors,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a sufficient </a:t>
            </a:r>
            <a:r>
              <a:rPr lang="en-GB" sz="1300" b="1" dirty="0">
                <a:solidFill>
                  <a:srgbClr val="000000"/>
                </a:solidFill>
                <a:latin typeface="Arial" panose="020B0604020202020204" pitchFamily="34" charset="0"/>
              </a:rPr>
              <a:t>number and density </a:t>
            </a:r>
            <a:r>
              <a:rPr lang="en-GB" sz="1300" dirty="0">
                <a:solidFill>
                  <a:srgbClr val="000000"/>
                </a:solidFill>
                <a:latin typeface="Arial" panose="020B0604020202020204" pitchFamily="34" charset="0"/>
              </a:rPr>
              <a:t>of companies and research institutions,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thematic-market </a:t>
            </a:r>
            <a:r>
              <a:rPr lang="en-GB" sz="1300" b="1" dirty="0">
                <a:solidFill>
                  <a:srgbClr val="000000"/>
                </a:solidFill>
                <a:latin typeface="Arial" panose="020B0604020202020204" pitchFamily="34" charset="0"/>
              </a:rPr>
              <a:t>proximity</a:t>
            </a:r>
            <a:r>
              <a:rPr lang="en-GB" sz="1300" dirty="0">
                <a:solidFill>
                  <a:srgbClr val="000000"/>
                </a:solidFill>
                <a:latin typeface="Arial" panose="020B0604020202020204" pitchFamily="34" charset="0"/>
              </a:rPr>
              <a:t> and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at least </a:t>
            </a:r>
            <a:r>
              <a:rPr lang="en-GB" sz="1300" b="1" dirty="0">
                <a:solidFill>
                  <a:srgbClr val="000000"/>
                </a:solidFill>
                <a:latin typeface="Arial" panose="020B0604020202020204" pitchFamily="34" charset="0"/>
              </a:rPr>
              <a:t>national sales potential </a:t>
            </a:r>
            <a:r>
              <a:rPr lang="en-GB" sz="1300" dirty="0">
                <a:solidFill>
                  <a:srgbClr val="000000"/>
                </a:solidFill>
                <a:latin typeface="Arial" panose="020B0604020202020204" pitchFamily="34" charset="0"/>
              </a:rPr>
              <a:t>of the products and services. </a:t>
            </a:r>
          </a:p>
          <a:p>
            <a:pPr algn="l" rtl="0" fontAlgn="base">
              <a:buFont typeface="Arial" panose="020B0604020202020204" pitchFamily="34" charset="0"/>
              <a:buNone/>
            </a:pPr>
            <a:endParaRPr lang="en-GB" sz="1300" dirty="0">
              <a:solidFill>
                <a:srgbClr val="000000"/>
              </a:solidFill>
              <a:latin typeface="Arial" panose="020B0604020202020204" pitchFamily="34" charset="0"/>
            </a:endParaRPr>
          </a:p>
          <a:p>
            <a:pPr algn="l" rtl="0" fontAlgn="base"/>
            <a:r>
              <a:rPr lang="en-GB" sz="1300" dirty="0">
                <a:solidFill>
                  <a:srgbClr val="000000"/>
                </a:solidFill>
                <a:latin typeface="Arial" panose="020B0604020202020204" pitchFamily="34" charset="0"/>
              </a:rPr>
              <a:t>In the individual indicators tracked by the </a:t>
            </a:r>
            <a:r>
              <a:rPr lang="en-GB" sz="1300" b="1" dirty="0">
                <a:solidFill>
                  <a:srgbClr val="000000"/>
                </a:solidFill>
                <a:latin typeface="Arial" panose="020B0604020202020204" pitchFamily="34" charset="0"/>
              </a:rPr>
              <a:t>Global Innovation Index (GII)</a:t>
            </a:r>
            <a:r>
              <a:rPr lang="en-GB" sz="1300" dirty="0">
                <a:solidFill>
                  <a:srgbClr val="000000"/>
                </a:solidFill>
                <a:latin typeface="Arial" panose="020B0604020202020204" pitchFamily="34" charset="0"/>
              </a:rPr>
              <a:t>, Germany currently scores particularly well for the</a:t>
            </a:r>
            <a:r>
              <a:rPr lang="en-GB" sz="1300" b="1" dirty="0">
                <a:solidFill>
                  <a:srgbClr val="000000"/>
                </a:solidFill>
                <a:latin typeface="Arial" panose="020B0604020202020204" pitchFamily="34" charset="0"/>
              </a:rPr>
              <a:t> innovation clusters, </a:t>
            </a:r>
            <a:r>
              <a:rPr lang="en-GB" sz="1300" dirty="0">
                <a:solidFill>
                  <a:srgbClr val="000000"/>
                </a:solidFill>
                <a:latin typeface="Arial" panose="020B0604020202020204" pitchFamily="34" charset="0"/>
              </a:rPr>
              <a:t>among others: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With seven well developed </a:t>
            </a:r>
            <a:r>
              <a:rPr lang="en-GB" sz="1300" b="1" dirty="0">
                <a:solidFill>
                  <a:srgbClr val="000000"/>
                </a:solidFill>
                <a:latin typeface="Arial" panose="020B0604020202020204" pitchFamily="34" charset="0"/>
              </a:rPr>
              <a:t>regional clusters</a:t>
            </a:r>
            <a:r>
              <a:rPr lang="en-GB" sz="1300" dirty="0">
                <a:solidFill>
                  <a:srgbClr val="000000"/>
                </a:solidFill>
                <a:latin typeface="Arial" panose="020B0604020202020204" pitchFamily="34" charset="0"/>
              </a:rPr>
              <a:t>, Germany </a:t>
            </a:r>
            <a:r>
              <a:rPr lang="en-GB" sz="1300" b="1" dirty="0">
                <a:solidFill>
                  <a:srgbClr val="000000"/>
                </a:solidFill>
                <a:latin typeface="Arial" panose="020B0604020202020204" pitchFamily="34" charset="0"/>
              </a:rPr>
              <a:t>ranks 3rd </a:t>
            </a:r>
            <a:r>
              <a:rPr lang="en-GB" sz="1300" dirty="0">
                <a:solidFill>
                  <a:srgbClr val="000000"/>
                </a:solidFill>
                <a:latin typeface="Arial" panose="020B0604020202020204" pitchFamily="34" charset="0"/>
              </a:rPr>
              <a:t>after China and the USA in terms of the number of Top 100 innovation clusters, 2025.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The </a:t>
            </a:r>
            <a:r>
              <a:rPr lang="en-GB" sz="1300" b="1" dirty="0">
                <a:solidFill>
                  <a:srgbClr val="000000"/>
                </a:solidFill>
                <a:latin typeface="Arial" panose="020B0604020202020204" pitchFamily="34" charset="0"/>
              </a:rPr>
              <a:t>largest clusters </a:t>
            </a:r>
            <a:r>
              <a:rPr lang="en-GB" sz="1300" dirty="0">
                <a:solidFill>
                  <a:srgbClr val="000000"/>
                </a:solidFill>
                <a:latin typeface="Arial" panose="020B0604020202020204" pitchFamily="34" charset="0"/>
              </a:rPr>
              <a:t>in Germany are to be found in the </a:t>
            </a:r>
            <a:r>
              <a:rPr lang="en-GB" sz="1300" b="1" dirty="0">
                <a:solidFill>
                  <a:srgbClr val="000000"/>
                </a:solidFill>
                <a:latin typeface="Arial" panose="020B0604020202020204" pitchFamily="34" charset="0"/>
              </a:rPr>
              <a:t>Munich (27th), Berlin (30th) and </a:t>
            </a:r>
            <a:r>
              <a:rPr lang="en-GB" sz="1300" b="1" dirty="0" err="1">
                <a:solidFill>
                  <a:srgbClr val="000000"/>
                </a:solidFill>
                <a:latin typeface="Arial" panose="020B0604020202020204" pitchFamily="34" charset="0"/>
              </a:rPr>
              <a:t>Colonge</a:t>
            </a:r>
            <a:r>
              <a:rPr lang="en-GB" sz="1300" b="1" dirty="0">
                <a:solidFill>
                  <a:srgbClr val="000000"/>
                </a:solidFill>
                <a:latin typeface="Arial" panose="020B0604020202020204" pitchFamily="34" charset="0"/>
              </a:rPr>
              <a:t> (43rd) regions</a:t>
            </a:r>
            <a:r>
              <a:rPr lang="en-GB" sz="1300" dirty="0">
                <a:solidFill>
                  <a:srgbClr val="000000"/>
                </a:solidFill>
                <a:latin typeface="Arial" panose="020B0604020202020204" pitchFamily="34" charset="0"/>
              </a:rPr>
              <a:t>. </a:t>
            </a:r>
          </a:p>
          <a:p>
            <a:pPr algn="l" rtl="0" fontAlgn="base">
              <a:buFont typeface="Arial" panose="020B0604020202020204" pitchFamily="34" charset="0"/>
              <a:buChar char="•"/>
            </a:pPr>
            <a:r>
              <a:rPr lang="en-GB" sz="1300" dirty="0">
                <a:solidFill>
                  <a:srgbClr val="000000"/>
                </a:solidFill>
                <a:latin typeface="Arial" panose="020B0604020202020204" pitchFamily="34" charset="0"/>
              </a:rPr>
              <a:t> Germany </a:t>
            </a:r>
            <a:r>
              <a:rPr lang="en-GB" sz="1300" b="1" dirty="0">
                <a:solidFill>
                  <a:srgbClr val="000000"/>
                </a:solidFill>
                <a:latin typeface="Arial" panose="020B0604020202020204" pitchFamily="34" charset="0"/>
              </a:rPr>
              <a:t>ranks 7th </a:t>
            </a:r>
            <a:r>
              <a:rPr lang="en-GB" sz="1300" dirty="0">
                <a:solidFill>
                  <a:srgbClr val="000000"/>
                </a:solidFill>
                <a:latin typeface="Arial" panose="020B0604020202020204" pitchFamily="34" charset="0"/>
              </a:rPr>
              <a:t>worldwide in terms of innovation linkages </a:t>
            </a:r>
            <a:r>
              <a:rPr lang="en-US" sz="1300" dirty="0">
                <a:solidFill>
                  <a:srgbClr val="000000"/>
                </a:solidFill>
                <a:latin typeface="Arial" panose="020B0604020202020204" pitchFamily="34" charset="0"/>
              </a:rPr>
              <a:t>(e.g. R&amp;D cooperation between companies, universities and research institutions).</a:t>
            </a:r>
            <a:endParaRPr lang="en-GB" sz="1300" dirty="0">
              <a:solidFill>
                <a:srgbClr val="000000"/>
              </a:solidFill>
              <a:latin typeface="Arial" panose="020B0604020202020204" pitchFamily="34" charset="0"/>
            </a:endParaRPr>
          </a:p>
          <a:p>
            <a:pPr algn="l" rtl="0" fontAlgn="base"/>
            <a:r>
              <a:rPr lang="en-GB" sz="1300" dirty="0">
                <a:solidFill>
                  <a:srgbClr val="000000"/>
                </a:solidFill>
                <a:latin typeface="Arial" panose="020B0604020202020204" pitchFamily="34" charset="0"/>
              </a:rPr>
              <a:t> </a:t>
            </a:r>
          </a:p>
          <a:p>
            <a:pPr algn="l" rtl="0" fontAlgn="base"/>
            <a:r>
              <a:rPr lang="en-GB" sz="1300" b="1" dirty="0">
                <a:solidFill>
                  <a:srgbClr val="000000"/>
                </a:solidFill>
                <a:latin typeface="Arial" panose="020B0604020202020204" pitchFamily="34" charset="0"/>
              </a:rPr>
              <a:t>Sources:</a:t>
            </a:r>
            <a:r>
              <a:rPr lang="en-GB" sz="1300" dirty="0">
                <a:solidFill>
                  <a:srgbClr val="000000"/>
                </a:solidFill>
                <a:latin typeface="Arial" panose="020B0604020202020204" pitchFamily="34" charset="0"/>
              </a:rPr>
              <a:t> </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BMWE; BMFTR: </a:t>
            </a:r>
            <a:r>
              <a:rPr lang="en-GB" sz="1300" dirty="0" err="1">
                <a:latin typeface="Arial" panose="020B0604020202020204" pitchFamily="34" charset="0"/>
                <a:cs typeface="Arial" panose="020B0604020202020204" pitchFamily="34" charset="0"/>
              </a:rPr>
              <a:t>Clusterplattform</a:t>
            </a:r>
            <a:r>
              <a:rPr lang="en-GB" sz="1300" dirty="0">
                <a:latin typeface="Arial" panose="020B0604020202020204" pitchFamily="34" charset="0"/>
                <a:cs typeface="Arial" panose="020B0604020202020204" pitchFamily="34" charset="0"/>
              </a:rPr>
              <a:t> Deutschland</a:t>
            </a:r>
          </a:p>
          <a:p>
            <a:pPr marL="185766" indent="-185766" defTabSz="990752" fontAlgn="base">
              <a:buFont typeface="Symbol" panose="05050102010706020507" pitchFamily="18" charset="2"/>
              <a:buChar char="-"/>
            </a:pPr>
            <a:r>
              <a:rPr lang="en-GB" sz="1300" dirty="0">
                <a:latin typeface="Arial" panose="020B0604020202020204" pitchFamily="34" charset="0"/>
                <a:cs typeface="Arial" panose="020B0604020202020204" pitchFamily="34" charset="0"/>
              </a:rPr>
              <a:t>World Intellectual Property Organization (WIPO): Global Innovation Index 2025 </a:t>
            </a:r>
          </a:p>
          <a:p>
            <a:pPr algn="l" rtl="0" fontAlgn="base"/>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8</a:t>
            </a:fld>
            <a:endParaRPr lang="de-DE"/>
          </a:p>
        </p:txBody>
      </p:sp>
    </p:spTree>
    <p:extLst>
      <p:ext uri="{BB962C8B-B14F-4D97-AF65-F5344CB8AC3E}">
        <p14:creationId xmlns:p14="http://schemas.microsoft.com/office/powerpoint/2010/main" val="1393949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95376" indent="-495376" fontAlgn="base">
              <a:buFont typeface="Arial" panose="020B0604020202020204" pitchFamily="34" charset="0"/>
              <a:buChar char="•"/>
            </a:pPr>
            <a:r>
              <a:rPr lang="en-US" sz="3000" dirty="0">
                <a:solidFill>
                  <a:srgbClr val="000000"/>
                </a:solidFill>
                <a:latin typeface="Arial" panose="020B0604020202020204" pitchFamily="34" charset="0"/>
              </a:rPr>
              <a:t>This trend in new business start-ups is evident across the country. Entrepreneurial spirit and enthusiasm to innovate are not confined to just a few metropolitan areas, but are increasingly emerging in many regions of Germany.</a:t>
            </a:r>
          </a:p>
          <a:p>
            <a:pPr marL="495376" indent="-495376" fontAlgn="base">
              <a:buFont typeface="Arial" panose="020B0604020202020204" pitchFamily="34" charset="0"/>
              <a:buChar char="•"/>
            </a:pPr>
            <a:r>
              <a:rPr lang="en-US" sz="3000" dirty="0">
                <a:solidFill>
                  <a:srgbClr val="000000"/>
                </a:solidFill>
                <a:latin typeface="Arial" panose="020B0604020202020204" pitchFamily="34" charset="0"/>
              </a:rPr>
              <a:t>Bavaria, North Rhine-Westphalia, and Saxony recorded particularly strong growth.</a:t>
            </a:r>
          </a:p>
          <a:p>
            <a:pPr marL="495376" indent="-495376" fontAlgn="base">
              <a:buFont typeface="Arial" panose="020B0604020202020204" pitchFamily="34" charset="0"/>
              <a:buChar char="•"/>
            </a:pPr>
            <a:r>
              <a:rPr lang="en-US" sz="3000" dirty="0">
                <a:solidFill>
                  <a:srgbClr val="000000"/>
                </a:solidFill>
                <a:latin typeface="Arial" panose="020B0604020202020204" pitchFamily="34" charset="0"/>
              </a:rPr>
              <a:t>In January 2026, the Federal Government adopted a new start-up and scale-up strategy. It aims at key aspects such as improving financing conditions, reducing bureaucracy, and attracting talent. </a:t>
            </a:r>
            <a:endParaRPr lang="en-GB" sz="3000" dirty="0">
              <a:solidFill>
                <a:srgbClr val="000000"/>
              </a:solidFill>
              <a:latin typeface="Arial" panose="020B0604020202020204" pitchFamily="34" charset="0"/>
            </a:endParaRPr>
          </a:p>
          <a:p>
            <a:pPr algn="l" rtl="0" fontAlgn="base"/>
            <a:endParaRPr lang="en-GB" sz="3000" dirty="0">
              <a:solidFill>
                <a:srgbClr val="000000"/>
              </a:solidFill>
              <a:latin typeface="Arial" panose="020B0604020202020204" pitchFamily="34" charset="0"/>
            </a:endParaRPr>
          </a:p>
          <a:p>
            <a:pPr algn="l" rtl="0" fontAlgn="base"/>
            <a:r>
              <a:rPr lang="en-GB" sz="3000" dirty="0">
                <a:solidFill>
                  <a:srgbClr val="000000"/>
                </a:solidFill>
                <a:latin typeface="Arial" panose="020B0604020202020204" pitchFamily="34" charset="0"/>
              </a:rPr>
              <a:t>Sources: </a:t>
            </a:r>
            <a:r>
              <a:rPr lang="de-DE" sz="4300" dirty="0"/>
              <a:t>German Startup Association, Federal Ministry </a:t>
            </a:r>
            <a:r>
              <a:rPr lang="de-DE" sz="4300" dirty="0" err="1"/>
              <a:t>of</a:t>
            </a:r>
            <a:r>
              <a:rPr lang="de-DE" sz="4300" dirty="0"/>
              <a:t> </a:t>
            </a:r>
            <a:r>
              <a:rPr lang="de-DE" sz="4300" dirty="0" err="1"/>
              <a:t>Economic</a:t>
            </a:r>
            <a:r>
              <a:rPr lang="de-DE" sz="4300" dirty="0"/>
              <a:t> Affairs and Energy</a:t>
            </a:r>
            <a:endParaRPr lang="en-GB" sz="3000" dirty="0">
              <a:solidFill>
                <a:srgbClr val="000000"/>
              </a:solidFill>
              <a:latin typeface="Arial" panose="020B0604020202020204" pitchFamily="34" charset="0"/>
            </a:endParaRPr>
          </a:p>
        </p:txBody>
      </p:sp>
      <p:sp>
        <p:nvSpPr>
          <p:cNvPr id="4" name="Foliennummernplatzhalter 3"/>
          <p:cNvSpPr>
            <a:spLocks noGrp="1"/>
          </p:cNvSpPr>
          <p:nvPr>
            <p:ph type="sldNum" sz="quarter" idx="5"/>
          </p:nvPr>
        </p:nvSpPr>
        <p:spPr/>
        <p:txBody>
          <a:bodyPr/>
          <a:lstStyle/>
          <a:p>
            <a:fld id="{96DC082B-09A5-4D2E-9B55-2ACCDC943179}" type="slidenum">
              <a:rPr lang="de-DE" smtClean="0"/>
              <a:t>9</a:t>
            </a:fld>
            <a:endParaRPr lang="de-DE"/>
          </a:p>
        </p:txBody>
      </p:sp>
    </p:spTree>
    <p:extLst>
      <p:ext uri="{BB962C8B-B14F-4D97-AF65-F5344CB8AC3E}">
        <p14:creationId xmlns:p14="http://schemas.microsoft.com/office/powerpoint/2010/main" val="17639925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2.jpe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7.jpeg"/><Relationship Id="rId5" Type="http://schemas.openxmlformats.org/officeDocument/2006/relationships/image" Target="../media/image2.jpe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8.jpeg"/><Relationship Id="rId5" Type="http://schemas.openxmlformats.org/officeDocument/2006/relationships/image" Target="../media/image2.jpe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4.jpe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elfolie">
    <p:bg>
      <p:bgPr>
        <a:solidFill>
          <a:schemeClr val="bg1"/>
        </a:solidFill>
        <a:effectLst/>
      </p:bgPr>
    </p:bg>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F0FA36BB-6937-F476-FC89-3B0E91738142}"/>
              </a:ext>
            </a:extLst>
          </p:cNvPr>
          <p:cNvGraphicFramePr>
            <a:graphicFrameLocks noChangeAspect="1"/>
          </p:cNvGraphicFramePr>
          <p:nvPr userDrawn="1">
            <p:custDataLst>
              <p:tags r:id="rId1"/>
            </p:custDataLst>
            <p:extLst>
              <p:ext uri="{D42A27DB-BD31-4B8C-83A1-F6EECF244321}">
                <p14:modId xmlns:p14="http://schemas.microsoft.com/office/powerpoint/2010/main" val="30939820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16" name="think-cell data - do not delete" hidden="1">
                        <a:extLst>
                          <a:ext uri="{FF2B5EF4-FFF2-40B4-BE49-F238E27FC236}">
                            <a16:creationId xmlns:a16="http://schemas.microsoft.com/office/drawing/2014/main" id="{F0FA36BB-6937-F476-FC89-3B0E917381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2" name="Bild 9" descr="Blumen.jpg">
            <a:extLst>
              <a:ext uri="{FF2B5EF4-FFF2-40B4-BE49-F238E27FC236}">
                <a16:creationId xmlns:a16="http://schemas.microsoft.com/office/drawing/2014/main" id="{9B3DE568-6282-3FE6-2CCB-466D6155D239}"/>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rot="16200000">
            <a:off x="-107700" y="5945654"/>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rafik 16">
            <a:extLst>
              <a:ext uri="{FF2B5EF4-FFF2-40B4-BE49-F238E27FC236}">
                <a16:creationId xmlns:a16="http://schemas.microsoft.com/office/drawing/2014/main" id="{B3B8DBAE-7336-50D0-6362-20BB707EB5C9}"/>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l="-6987"/>
          <a:stretch/>
        </p:blipFill>
        <p:spPr>
          <a:xfrm rot="900000" flipH="1">
            <a:off x="5824959" y="-606660"/>
            <a:ext cx="8858426" cy="8617002"/>
          </a:xfrm>
          <a:prstGeom prst="rect">
            <a:avLst/>
          </a:prstGeom>
        </p:spPr>
      </p:pic>
      <p:sp>
        <p:nvSpPr>
          <p:cNvPr id="18" name="Rechteck 17">
            <a:extLst>
              <a:ext uri="{FF2B5EF4-FFF2-40B4-BE49-F238E27FC236}">
                <a16:creationId xmlns:a16="http://schemas.microsoft.com/office/drawing/2014/main" id="{BBBE7336-6537-4B27-0A4A-599433DA5545}"/>
              </a:ext>
            </a:extLst>
          </p:cNvPr>
          <p:cNvSpPr/>
          <p:nvPr userDrawn="1"/>
        </p:nvSpPr>
        <p:spPr>
          <a:xfrm>
            <a:off x="0" y="4600078"/>
            <a:ext cx="4860758" cy="2257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a:extLst>
              <a:ext uri="{FF2B5EF4-FFF2-40B4-BE49-F238E27FC236}">
                <a16:creationId xmlns:a16="http://schemas.microsoft.com/office/drawing/2014/main" id="{552979A4-914A-9C69-1C66-77C6646A4F9B}"/>
              </a:ext>
            </a:extLst>
          </p:cNvPr>
          <p:cNvSpPr/>
          <p:nvPr userDrawn="1"/>
        </p:nvSpPr>
        <p:spPr>
          <a:xfrm rot="917184">
            <a:off x="4616667" y="4476127"/>
            <a:ext cx="956785" cy="2710362"/>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33" name="Rechteck 32">
            <a:extLst>
              <a:ext uri="{FF2B5EF4-FFF2-40B4-BE49-F238E27FC236}">
                <a16:creationId xmlns:a16="http://schemas.microsoft.com/office/drawing/2014/main" id="{02BFC27A-7D57-66E4-6D6E-3A3DE84B3FEC}"/>
              </a:ext>
            </a:extLst>
          </p:cNvPr>
          <p:cNvSpPr/>
          <p:nvPr userDrawn="1"/>
        </p:nvSpPr>
        <p:spPr>
          <a:xfrm rot="1407680">
            <a:off x="1872364" y="-3956735"/>
            <a:ext cx="8175919" cy="5354116"/>
          </a:xfrm>
          <a:prstGeom prst="rect">
            <a:avLst/>
          </a:prstGeom>
          <a:solidFill>
            <a:srgbClr val="FFC2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34" name="Ellipse 33">
            <a:extLst>
              <a:ext uri="{FF2B5EF4-FFF2-40B4-BE49-F238E27FC236}">
                <a16:creationId xmlns:a16="http://schemas.microsoft.com/office/drawing/2014/main" id="{A13E10C3-4A13-7F4B-12C9-ADE006231009}"/>
              </a:ext>
            </a:extLst>
          </p:cNvPr>
          <p:cNvSpPr/>
          <p:nvPr userDrawn="1"/>
        </p:nvSpPr>
        <p:spPr>
          <a:xfrm>
            <a:off x="11602301" y="-1747091"/>
            <a:ext cx="3671135"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Text, Screenshot, Schrift, Visitenkarte enthält.&#10;&#10;KI-generierte Inhalte können fehlerhaft sein.">
            <a:extLst>
              <a:ext uri="{FF2B5EF4-FFF2-40B4-BE49-F238E27FC236}">
                <a16:creationId xmlns:a16="http://schemas.microsoft.com/office/drawing/2014/main" id="{EC5C6BC8-BEDF-D5AF-64F8-02636BB5D067}"/>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0" y="5098034"/>
            <a:ext cx="3933279" cy="1759966"/>
          </a:xfrm>
          <a:prstGeom prst="rect">
            <a:avLst/>
          </a:prstGeom>
        </p:spPr>
      </p:pic>
    </p:spTree>
    <p:extLst>
      <p:ext uri="{BB962C8B-B14F-4D97-AF65-F5344CB8AC3E}">
        <p14:creationId xmlns:p14="http://schemas.microsoft.com/office/powerpoint/2010/main" val="481564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el und Inhal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D208C75-D5AA-63F6-85B0-B177F3C50744}"/>
              </a:ext>
            </a:extLst>
          </p:cNvPr>
          <p:cNvGraphicFramePr>
            <a:graphicFrameLocks noChangeAspect="1"/>
          </p:cNvGraphicFramePr>
          <p:nvPr userDrawn="1">
            <p:custDataLst>
              <p:tags r:id="rId1"/>
            </p:custDataLst>
            <p:extLst>
              <p:ext uri="{D42A27DB-BD31-4B8C-83A1-F6EECF244321}">
                <p14:modId xmlns:p14="http://schemas.microsoft.com/office/powerpoint/2010/main" val="202019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10" name="think-cell data - do not delete" hidden="1">
                        <a:extLst>
                          <a:ext uri="{FF2B5EF4-FFF2-40B4-BE49-F238E27FC236}">
                            <a16:creationId xmlns:a16="http://schemas.microsoft.com/office/drawing/2014/main" id="{CD208C75-D5AA-63F6-85B0-B177F3C507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Bild 9" descr="Blumen.jpg">
            <a:extLst>
              <a:ext uri="{FF2B5EF4-FFF2-40B4-BE49-F238E27FC236}">
                <a16:creationId xmlns:a16="http://schemas.microsoft.com/office/drawing/2014/main" id="{F8FF1E89-7EE3-5754-A9BD-2D9186022D76}"/>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rot="16200000">
            <a:off x="-107700" y="5945654"/>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liennummernplatzhalter 14">
            <a:extLst>
              <a:ext uri="{FF2B5EF4-FFF2-40B4-BE49-F238E27FC236}">
                <a16:creationId xmlns:a16="http://schemas.microsoft.com/office/drawing/2014/main" id="{E994373A-4390-5ED0-1C09-31D23DC6DDB2}"/>
              </a:ext>
            </a:extLst>
          </p:cNvPr>
          <p:cNvSpPr txBox="1">
            <a:spLocks/>
          </p:cNvSpPr>
          <p:nvPr userDrawn="1"/>
        </p:nvSpPr>
        <p:spPr>
          <a:xfrm>
            <a:off x="38339" y="6492877"/>
            <a:ext cx="452131" cy="365125"/>
          </a:xfrm>
          <a:prstGeom prst="rect">
            <a:avLst/>
          </a:prstGeom>
        </p:spPr>
        <p:txBody>
          <a:bodyPr vert="horz" lIns="91440" tIns="45720" rIns="91440" bIns="45720" rtlCol="0" anchor="ctr"/>
          <a:lstStyle>
            <a:defPPr>
              <a:defRPr lang="de-DE"/>
            </a:defPPr>
            <a:lvl1pPr marL="0" algn="ctr" defTabSz="914400" rtl="0" eaLnBrk="1" latinLnBrk="0" hangingPunct="1">
              <a:defRPr sz="1000" kern="1200">
                <a:solidFill>
                  <a:srgbClr val="D70A0A"/>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676966-945C-4F43-A5E7-BED7F247AE92}" type="slidenum">
              <a:rPr lang="de-DE" smtClean="0"/>
              <a:pPr/>
              <a:t>‹Nr.›</a:t>
            </a:fld>
            <a:endParaRPr lang="de-DE"/>
          </a:p>
        </p:txBody>
      </p:sp>
      <p:sp>
        <p:nvSpPr>
          <p:cNvPr id="2" name="Rechteck 1">
            <a:extLst>
              <a:ext uri="{FF2B5EF4-FFF2-40B4-BE49-F238E27FC236}">
                <a16:creationId xmlns:a16="http://schemas.microsoft.com/office/drawing/2014/main" id="{8C33FA48-DC17-F81A-4302-FDAC7EE9E5C9}"/>
              </a:ext>
            </a:extLst>
          </p:cNvPr>
          <p:cNvSpPr/>
          <p:nvPr userDrawn="1"/>
        </p:nvSpPr>
        <p:spPr>
          <a:xfrm>
            <a:off x="2" y="0"/>
            <a:ext cx="7616856" cy="685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17" name="Grafik 16" descr="Ein Bild, das Symmetrie, Kreis, Beleuchtung, Licht enthält.&#10;&#10;Automatisch generierte Beschreibung">
            <a:extLst>
              <a:ext uri="{FF2B5EF4-FFF2-40B4-BE49-F238E27FC236}">
                <a16:creationId xmlns:a16="http://schemas.microsoft.com/office/drawing/2014/main" id="{AA19BEA9-78DC-C5B7-7D0B-15EA594939E7}"/>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a:stretch/>
        </p:blipFill>
        <p:spPr>
          <a:xfrm rot="900000" flipH="1">
            <a:off x="6682798" y="-425568"/>
            <a:ext cx="8858426" cy="8617002"/>
          </a:xfrm>
          <a:prstGeom prst="rect">
            <a:avLst/>
          </a:prstGeom>
        </p:spPr>
      </p:pic>
      <p:sp>
        <p:nvSpPr>
          <p:cNvPr id="15" name="Rechteck 14">
            <a:extLst>
              <a:ext uri="{FF2B5EF4-FFF2-40B4-BE49-F238E27FC236}">
                <a16:creationId xmlns:a16="http://schemas.microsoft.com/office/drawing/2014/main" id="{CD38E4F6-622E-592B-3D32-AD02441C27FC}"/>
              </a:ext>
            </a:extLst>
          </p:cNvPr>
          <p:cNvSpPr/>
          <p:nvPr userDrawn="1"/>
        </p:nvSpPr>
        <p:spPr>
          <a:xfrm rot="797947">
            <a:off x="5643400" y="5163553"/>
            <a:ext cx="600075" cy="224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26723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D208C75-D5AA-63F6-85B0-B177F3C50744}"/>
              </a:ext>
            </a:extLst>
          </p:cNvPr>
          <p:cNvGraphicFramePr>
            <a:graphicFrameLocks noChangeAspect="1"/>
          </p:cNvGraphicFramePr>
          <p:nvPr userDrawn="1">
            <p:custDataLst>
              <p:tags r:id="rId1"/>
            </p:custDataLst>
            <p:extLst>
              <p:ext uri="{D42A27DB-BD31-4B8C-83A1-F6EECF244321}">
                <p14:modId xmlns:p14="http://schemas.microsoft.com/office/powerpoint/2010/main" val="202019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10" name="think-cell data - do not delete" hidden="1">
                        <a:extLst>
                          <a:ext uri="{FF2B5EF4-FFF2-40B4-BE49-F238E27FC236}">
                            <a16:creationId xmlns:a16="http://schemas.microsoft.com/office/drawing/2014/main" id="{CD208C75-D5AA-63F6-85B0-B177F3C507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Bild 9" descr="Blumen.jpg">
            <a:extLst>
              <a:ext uri="{FF2B5EF4-FFF2-40B4-BE49-F238E27FC236}">
                <a16:creationId xmlns:a16="http://schemas.microsoft.com/office/drawing/2014/main" id="{F8FF1E89-7EE3-5754-A9BD-2D9186022D76}"/>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rot="16200000">
            <a:off x="-107700" y="5945654"/>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liennummernplatzhalter 14">
            <a:extLst>
              <a:ext uri="{FF2B5EF4-FFF2-40B4-BE49-F238E27FC236}">
                <a16:creationId xmlns:a16="http://schemas.microsoft.com/office/drawing/2014/main" id="{E994373A-4390-5ED0-1C09-31D23DC6DDB2}"/>
              </a:ext>
            </a:extLst>
          </p:cNvPr>
          <p:cNvSpPr txBox="1">
            <a:spLocks/>
          </p:cNvSpPr>
          <p:nvPr userDrawn="1"/>
        </p:nvSpPr>
        <p:spPr>
          <a:xfrm>
            <a:off x="38339" y="6492877"/>
            <a:ext cx="452131" cy="365125"/>
          </a:xfrm>
          <a:prstGeom prst="rect">
            <a:avLst/>
          </a:prstGeom>
        </p:spPr>
        <p:txBody>
          <a:bodyPr vert="horz" lIns="91440" tIns="45720" rIns="91440" bIns="45720" rtlCol="0" anchor="ctr"/>
          <a:lstStyle>
            <a:defPPr>
              <a:defRPr lang="de-DE"/>
            </a:defPPr>
            <a:lvl1pPr marL="0" algn="ctr" defTabSz="914400" rtl="0" eaLnBrk="1" latinLnBrk="0" hangingPunct="1">
              <a:defRPr sz="1000" kern="1200">
                <a:solidFill>
                  <a:srgbClr val="D70A0A"/>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676966-945C-4F43-A5E7-BED7F247AE92}" type="slidenum">
              <a:rPr lang="de-DE" smtClean="0"/>
              <a:pPr/>
              <a:t>‹Nr.›</a:t>
            </a:fld>
            <a:endParaRPr lang="de-DE"/>
          </a:p>
        </p:txBody>
      </p:sp>
      <p:sp>
        <p:nvSpPr>
          <p:cNvPr id="2" name="Rechteck 1">
            <a:extLst>
              <a:ext uri="{FF2B5EF4-FFF2-40B4-BE49-F238E27FC236}">
                <a16:creationId xmlns:a16="http://schemas.microsoft.com/office/drawing/2014/main" id="{8C33FA48-DC17-F81A-4302-FDAC7EE9E5C9}"/>
              </a:ext>
            </a:extLst>
          </p:cNvPr>
          <p:cNvSpPr/>
          <p:nvPr userDrawn="1"/>
        </p:nvSpPr>
        <p:spPr>
          <a:xfrm>
            <a:off x="2" y="0"/>
            <a:ext cx="7616856" cy="685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17" name="Grafik 16">
            <a:extLst>
              <a:ext uri="{FF2B5EF4-FFF2-40B4-BE49-F238E27FC236}">
                <a16:creationId xmlns:a16="http://schemas.microsoft.com/office/drawing/2014/main" id="{AA19BEA9-78DC-C5B7-7D0B-15EA594939E7}"/>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l="-10879" b="-150"/>
          <a:stretch/>
        </p:blipFill>
        <p:spPr>
          <a:xfrm rot="900000" flipH="1">
            <a:off x="6682798" y="-559680"/>
            <a:ext cx="8858426" cy="8617002"/>
          </a:xfrm>
          <a:prstGeom prst="rect">
            <a:avLst/>
          </a:prstGeom>
        </p:spPr>
      </p:pic>
      <p:sp>
        <p:nvSpPr>
          <p:cNvPr id="15" name="Rechteck 14">
            <a:extLst>
              <a:ext uri="{FF2B5EF4-FFF2-40B4-BE49-F238E27FC236}">
                <a16:creationId xmlns:a16="http://schemas.microsoft.com/office/drawing/2014/main" id="{CD38E4F6-622E-592B-3D32-AD02441C27FC}"/>
              </a:ext>
            </a:extLst>
          </p:cNvPr>
          <p:cNvSpPr/>
          <p:nvPr userDrawn="1"/>
        </p:nvSpPr>
        <p:spPr>
          <a:xfrm rot="797947">
            <a:off x="5643400" y="5163553"/>
            <a:ext cx="600075" cy="224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3787289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el und Inhal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D208C75-D5AA-63F6-85B0-B177F3C50744}"/>
              </a:ext>
            </a:extLst>
          </p:cNvPr>
          <p:cNvGraphicFramePr>
            <a:graphicFrameLocks noChangeAspect="1"/>
          </p:cNvGraphicFramePr>
          <p:nvPr userDrawn="1">
            <p:custDataLst>
              <p:tags r:id="rId1"/>
            </p:custDataLst>
            <p:extLst>
              <p:ext uri="{D42A27DB-BD31-4B8C-83A1-F6EECF244321}">
                <p14:modId xmlns:p14="http://schemas.microsoft.com/office/powerpoint/2010/main" val="202019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10" name="think-cell data - do not delete" hidden="1">
                        <a:extLst>
                          <a:ext uri="{FF2B5EF4-FFF2-40B4-BE49-F238E27FC236}">
                            <a16:creationId xmlns:a16="http://schemas.microsoft.com/office/drawing/2014/main" id="{CD208C75-D5AA-63F6-85B0-B177F3C507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Bild 9" descr="Blumen.jpg">
            <a:extLst>
              <a:ext uri="{FF2B5EF4-FFF2-40B4-BE49-F238E27FC236}">
                <a16:creationId xmlns:a16="http://schemas.microsoft.com/office/drawing/2014/main" id="{F8FF1E89-7EE3-5754-A9BD-2D9186022D76}"/>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rot="16200000">
            <a:off x="-107700" y="5945654"/>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liennummernplatzhalter 14">
            <a:extLst>
              <a:ext uri="{FF2B5EF4-FFF2-40B4-BE49-F238E27FC236}">
                <a16:creationId xmlns:a16="http://schemas.microsoft.com/office/drawing/2014/main" id="{E994373A-4390-5ED0-1C09-31D23DC6DDB2}"/>
              </a:ext>
            </a:extLst>
          </p:cNvPr>
          <p:cNvSpPr txBox="1">
            <a:spLocks/>
          </p:cNvSpPr>
          <p:nvPr userDrawn="1"/>
        </p:nvSpPr>
        <p:spPr>
          <a:xfrm>
            <a:off x="38339" y="6492877"/>
            <a:ext cx="452131" cy="365125"/>
          </a:xfrm>
          <a:prstGeom prst="rect">
            <a:avLst/>
          </a:prstGeom>
        </p:spPr>
        <p:txBody>
          <a:bodyPr vert="horz" lIns="91440" tIns="45720" rIns="91440" bIns="45720" rtlCol="0" anchor="ctr"/>
          <a:lstStyle>
            <a:defPPr>
              <a:defRPr lang="de-DE"/>
            </a:defPPr>
            <a:lvl1pPr marL="0" algn="ctr" defTabSz="914400" rtl="0" eaLnBrk="1" latinLnBrk="0" hangingPunct="1">
              <a:defRPr sz="1000" kern="1200">
                <a:solidFill>
                  <a:srgbClr val="D70A0A"/>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676966-945C-4F43-A5E7-BED7F247AE92}" type="slidenum">
              <a:rPr lang="de-DE" smtClean="0"/>
              <a:pPr/>
              <a:t>‹Nr.›</a:t>
            </a:fld>
            <a:endParaRPr lang="de-DE"/>
          </a:p>
        </p:txBody>
      </p:sp>
      <p:sp>
        <p:nvSpPr>
          <p:cNvPr id="2" name="Rechteck 1">
            <a:extLst>
              <a:ext uri="{FF2B5EF4-FFF2-40B4-BE49-F238E27FC236}">
                <a16:creationId xmlns:a16="http://schemas.microsoft.com/office/drawing/2014/main" id="{8C33FA48-DC17-F81A-4302-FDAC7EE9E5C9}"/>
              </a:ext>
            </a:extLst>
          </p:cNvPr>
          <p:cNvSpPr/>
          <p:nvPr userDrawn="1"/>
        </p:nvSpPr>
        <p:spPr>
          <a:xfrm>
            <a:off x="2" y="0"/>
            <a:ext cx="7616856" cy="685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17" name="Grafik 16">
            <a:extLst>
              <a:ext uri="{FF2B5EF4-FFF2-40B4-BE49-F238E27FC236}">
                <a16:creationId xmlns:a16="http://schemas.microsoft.com/office/drawing/2014/main" id="{AA19BEA9-78DC-C5B7-7D0B-15EA594939E7}"/>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t="-3238"/>
          <a:stretch/>
        </p:blipFill>
        <p:spPr>
          <a:xfrm rot="900000" flipH="1">
            <a:off x="6682798" y="-425568"/>
            <a:ext cx="8858426" cy="8617002"/>
          </a:xfrm>
          <a:prstGeom prst="rect">
            <a:avLst/>
          </a:prstGeom>
        </p:spPr>
      </p:pic>
      <p:sp>
        <p:nvSpPr>
          <p:cNvPr id="15" name="Rechteck 14">
            <a:extLst>
              <a:ext uri="{FF2B5EF4-FFF2-40B4-BE49-F238E27FC236}">
                <a16:creationId xmlns:a16="http://schemas.microsoft.com/office/drawing/2014/main" id="{CD38E4F6-622E-592B-3D32-AD02441C27FC}"/>
              </a:ext>
            </a:extLst>
          </p:cNvPr>
          <p:cNvSpPr/>
          <p:nvPr userDrawn="1"/>
        </p:nvSpPr>
        <p:spPr>
          <a:xfrm rot="797947">
            <a:off x="5643400" y="5163553"/>
            <a:ext cx="600075" cy="224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442923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 und Inhal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D208C75-D5AA-63F6-85B0-B177F3C50744}"/>
              </a:ext>
            </a:extLst>
          </p:cNvPr>
          <p:cNvGraphicFramePr>
            <a:graphicFrameLocks noChangeAspect="1"/>
          </p:cNvGraphicFramePr>
          <p:nvPr userDrawn="1">
            <p:custDataLst>
              <p:tags r:id="rId1"/>
            </p:custDataLst>
            <p:extLst>
              <p:ext uri="{D42A27DB-BD31-4B8C-83A1-F6EECF244321}">
                <p14:modId xmlns:p14="http://schemas.microsoft.com/office/powerpoint/2010/main" val="36787058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10" name="think-cell data - do not delete" hidden="1">
                        <a:extLst>
                          <a:ext uri="{FF2B5EF4-FFF2-40B4-BE49-F238E27FC236}">
                            <a16:creationId xmlns:a16="http://schemas.microsoft.com/office/drawing/2014/main" id="{CD208C75-D5AA-63F6-85B0-B177F3C507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Bild 9" descr="Blumen.jpg">
            <a:extLst>
              <a:ext uri="{FF2B5EF4-FFF2-40B4-BE49-F238E27FC236}">
                <a16:creationId xmlns:a16="http://schemas.microsoft.com/office/drawing/2014/main" id="{F8FF1E89-7EE3-5754-A9BD-2D9186022D76}"/>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rot="16200000">
            <a:off x="-107700" y="5945654"/>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liennummernplatzhalter 14">
            <a:extLst>
              <a:ext uri="{FF2B5EF4-FFF2-40B4-BE49-F238E27FC236}">
                <a16:creationId xmlns:a16="http://schemas.microsoft.com/office/drawing/2014/main" id="{E994373A-4390-5ED0-1C09-31D23DC6DDB2}"/>
              </a:ext>
            </a:extLst>
          </p:cNvPr>
          <p:cNvSpPr txBox="1">
            <a:spLocks/>
          </p:cNvSpPr>
          <p:nvPr userDrawn="1"/>
        </p:nvSpPr>
        <p:spPr>
          <a:xfrm>
            <a:off x="38339" y="6492877"/>
            <a:ext cx="452131" cy="365125"/>
          </a:xfrm>
          <a:prstGeom prst="rect">
            <a:avLst/>
          </a:prstGeom>
        </p:spPr>
        <p:txBody>
          <a:bodyPr vert="horz" lIns="91440" tIns="45720" rIns="91440" bIns="45720" rtlCol="0" anchor="ctr"/>
          <a:lstStyle>
            <a:defPPr>
              <a:defRPr lang="de-DE"/>
            </a:defPPr>
            <a:lvl1pPr marL="0" algn="ctr" defTabSz="914400" rtl="0" eaLnBrk="1" latinLnBrk="0" hangingPunct="1">
              <a:defRPr sz="1000" kern="1200">
                <a:solidFill>
                  <a:srgbClr val="D70A0A"/>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676966-945C-4F43-A5E7-BED7F247AE92}" type="slidenum">
              <a:rPr lang="de-DE" smtClean="0"/>
              <a:pPr/>
              <a:t>‹Nr.›</a:t>
            </a:fld>
            <a:endParaRPr lang="de-DE"/>
          </a:p>
        </p:txBody>
      </p:sp>
      <p:sp>
        <p:nvSpPr>
          <p:cNvPr id="2" name="Rechteck 1">
            <a:extLst>
              <a:ext uri="{FF2B5EF4-FFF2-40B4-BE49-F238E27FC236}">
                <a16:creationId xmlns:a16="http://schemas.microsoft.com/office/drawing/2014/main" id="{8C33FA48-DC17-F81A-4302-FDAC7EE9E5C9}"/>
              </a:ext>
            </a:extLst>
          </p:cNvPr>
          <p:cNvSpPr/>
          <p:nvPr userDrawn="1"/>
        </p:nvSpPr>
        <p:spPr>
          <a:xfrm>
            <a:off x="2" y="0"/>
            <a:ext cx="7616856" cy="685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3" name="Grafik 2">
            <a:extLst>
              <a:ext uri="{FF2B5EF4-FFF2-40B4-BE49-F238E27FC236}">
                <a16:creationId xmlns:a16="http://schemas.microsoft.com/office/drawing/2014/main" id="{CEF37CCE-A740-0197-E7F2-74A9C7EAD1BE}"/>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t="-214"/>
          <a:stretch/>
        </p:blipFill>
        <p:spPr>
          <a:xfrm rot="900000" flipH="1">
            <a:off x="6682797" y="-425567"/>
            <a:ext cx="8858426" cy="8617002"/>
          </a:xfrm>
          <a:prstGeom prst="rect">
            <a:avLst/>
          </a:prstGeom>
        </p:spPr>
      </p:pic>
      <p:sp>
        <p:nvSpPr>
          <p:cNvPr id="15" name="Rechteck 14">
            <a:extLst>
              <a:ext uri="{FF2B5EF4-FFF2-40B4-BE49-F238E27FC236}">
                <a16:creationId xmlns:a16="http://schemas.microsoft.com/office/drawing/2014/main" id="{CD38E4F6-622E-592B-3D32-AD02441C27FC}"/>
              </a:ext>
            </a:extLst>
          </p:cNvPr>
          <p:cNvSpPr/>
          <p:nvPr userDrawn="1"/>
        </p:nvSpPr>
        <p:spPr>
          <a:xfrm rot="797947">
            <a:off x="5643400" y="5163553"/>
            <a:ext cx="600075" cy="224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111611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D208C75-D5AA-63F6-85B0-B177F3C50744}"/>
              </a:ext>
            </a:extLst>
          </p:cNvPr>
          <p:cNvGraphicFramePr>
            <a:graphicFrameLocks noChangeAspect="1"/>
          </p:cNvGraphicFramePr>
          <p:nvPr userDrawn="1">
            <p:custDataLst>
              <p:tags r:id="rId1"/>
            </p:custDataLst>
            <p:extLst>
              <p:ext uri="{D42A27DB-BD31-4B8C-83A1-F6EECF244321}">
                <p14:modId xmlns:p14="http://schemas.microsoft.com/office/powerpoint/2010/main" val="774099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10" name="think-cell data - do not delete" hidden="1">
                        <a:extLst>
                          <a:ext uri="{FF2B5EF4-FFF2-40B4-BE49-F238E27FC236}">
                            <a16:creationId xmlns:a16="http://schemas.microsoft.com/office/drawing/2014/main" id="{CD208C75-D5AA-63F6-85B0-B177F3C507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Bild 9" descr="Blumen.jpg">
            <a:extLst>
              <a:ext uri="{FF2B5EF4-FFF2-40B4-BE49-F238E27FC236}">
                <a16:creationId xmlns:a16="http://schemas.microsoft.com/office/drawing/2014/main" id="{F8FF1E89-7EE3-5754-A9BD-2D9186022D76}"/>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491487" y="6548450"/>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liennummernplatzhalter 14">
            <a:extLst>
              <a:ext uri="{FF2B5EF4-FFF2-40B4-BE49-F238E27FC236}">
                <a16:creationId xmlns:a16="http://schemas.microsoft.com/office/drawing/2014/main" id="{E994373A-4390-5ED0-1C09-31D23DC6DDB2}"/>
              </a:ext>
            </a:extLst>
          </p:cNvPr>
          <p:cNvSpPr txBox="1">
            <a:spLocks/>
          </p:cNvSpPr>
          <p:nvPr userDrawn="1"/>
        </p:nvSpPr>
        <p:spPr>
          <a:xfrm>
            <a:off x="38339" y="6492877"/>
            <a:ext cx="452131" cy="365125"/>
          </a:xfrm>
          <a:prstGeom prst="rect">
            <a:avLst/>
          </a:prstGeom>
        </p:spPr>
        <p:txBody>
          <a:bodyPr vert="horz" lIns="91440" tIns="45720" rIns="91440" bIns="45720" rtlCol="0" anchor="ctr"/>
          <a:lstStyle>
            <a:defPPr>
              <a:defRPr lang="de-DE"/>
            </a:defPPr>
            <a:lvl1pPr marL="0" algn="ctr" defTabSz="914400" rtl="0" eaLnBrk="1" latinLnBrk="0" hangingPunct="1">
              <a:defRPr sz="1000" kern="1200">
                <a:solidFill>
                  <a:srgbClr val="D70A0A"/>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676966-945C-4F43-A5E7-BED7F247AE92}" type="slidenum">
              <a:rPr lang="de-DE" smtClean="0"/>
              <a:pPr/>
              <a:t>‹Nr.›</a:t>
            </a:fld>
            <a:endParaRPr lang="de-DE"/>
          </a:p>
        </p:txBody>
      </p:sp>
      <p:pic>
        <p:nvPicPr>
          <p:cNvPr id="22" name="Grafik 21" descr="Ein Bild, das Symmetrie, Kreis, Beleuchtung, Licht enthält.&#10;&#10;Automatisch generierte Beschreibung">
            <a:extLst>
              <a:ext uri="{FF2B5EF4-FFF2-40B4-BE49-F238E27FC236}">
                <a16:creationId xmlns:a16="http://schemas.microsoft.com/office/drawing/2014/main" id="{F317401A-1947-EEF0-096B-CE3C68421A5D}"/>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a:stretch/>
        </p:blipFill>
        <p:spPr>
          <a:xfrm rot="900000" flipH="1">
            <a:off x="5824959" y="-425567"/>
            <a:ext cx="8858426" cy="8617002"/>
          </a:xfrm>
          <a:prstGeom prst="rect">
            <a:avLst/>
          </a:prstGeom>
        </p:spPr>
      </p:pic>
      <p:sp>
        <p:nvSpPr>
          <p:cNvPr id="23" name="Rechteck 22">
            <a:extLst>
              <a:ext uri="{FF2B5EF4-FFF2-40B4-BE49-F238E27FC236}">
                <a16:creationId xmlns:a16="http://schemas.microsoft.com/office/drawing/2014/main" id="{0CF2EE76-CAB5-329B-8594-E9522710C850}"/>
              </a:ext>
            </a:extLst>
          </p:cNvPr>
          <p:cNvSpPr/>
          <p:nvPr userDrawn="1"/>
        </p:nvSpPr>
        <p:spPr>
          <a:xfrm rot="797947">
            <a:off x="4785561" y="5163554"/>
            <a:ext cx="600075" cy="22479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398035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6621476-F0E8-6EE6-3272-240D5F2391F0}"/>
              </a:ext>
            </a:extLst>
          </p:cNvPr>
          <p:cNvGraphicFramePr>
            <a:graphicFrameLocks noChangeAspect="1"/>
          </p:cNvGraphicFramePr>
          <p:nvPr userDrawn="1">
            <p:custDataLst>
              <p:tags r:id="rId1"/>
            </p:custDataLst>
            <p:extLst>
              <p:ext uri="{D42A27DB-BD31-4B8C-83A1-F6EECF244321}">
                <p14:modId xmlns:p14="http://schemas.microsoft.com/office/powerpoint/2010/main" val="25710147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8" name="think-cell data - do not delete" hidden="1">
                        <a:extLst>
                          <a:ext uri="{FF2B5EF4-FFF2-40B4-BE49-F238E27FC236}">
                            <a16:creationId xmlns:a16="http://schemas.microsoft.com/office/drawing/2014/main" id="{E6621476-F0E8-6EE6-3272-240D5F2391F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Foliennummernplatzhalter 14">
            <a:extLst>
              <a:ext uri="{FF2B5EF4-FFF2-40B4-BE49-F238E27FC236}">
                <a16:creationId xmlns:a16="http://schemas.microsoft.com/office/drawing/2014/main" id="{EE49407F-0307-1347-77B4-43BBE3BCB22A}"/>
              </a:ext>
            </a:extLst>
          </p:cNvPr>
          <p:cNvSpPr txBox="1">
            <a:spLocks/>
          </p:cNvSpPr>
          <p:nvPr userDrawn="1"/>
        </p:nvSpPr>
        <p:spPr>
          <a:xfrm>
            <a:off x="38339" y="6492877"/>
            <a:ext cx="452131" cy="365125"/>
          </a:xfrm>
          <a:prstGeom prst="rect">
            <a:avLst/>
          </a:prstGeom>
        </p:spPr>
        <p:txBody>
          <a:bodyPr vert="horz" lIns="91440" tIns="45720" rIns="91440" bIns="45720" rtlCol="0" anchor="ctr"/>
          <a:lstStyle>
            <a:defPPr>
              <a:defRPr lang="de-DE"/>
            </a:defPPr>
            <a:lvl1pPr marL="0" algn="ctr" defTabSz="914400" rtl="0" eaLnBrk="1" latinLnBrk="0" hangingPunct="1">
              <a:defRPr sz="1000" kern="1200">
                <a:solidFill>
                  <a:srgbClr val="D70A0A"/>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676966-945C-4F43-A5E7-BED7F247AE92}" type="slidenum">
              <a:rPr lang="de-DE" smtClean="0"/>
              <a:pPr/>
              <a:t>‹Nr.›</a:t>
            </a:fld>
            <a:endParaRPr lang="de-DE"/>
          </a:p>
        </p:txBody>
      </p:sp>
      <p:pic>
        <p:nvPicPr>
          <p:cNvPr id="2" name="Bild 9" descr="Blumen.jpg">
            <a:extLst>
              <a:ext uri="{FF2B5EF4-FFF2-40B4-BE49-F238E27FC236}">
                <a16:creationId xmlns:a16="http://schemas.microsoft.com/office/drawing/2014/main" id="{A7509C6E-A853-415C-C9B0-8DFD40FADFC2}"/>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491487" y="6548450"/>
            <a:ext cx="792339" cy="2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19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D9186C4-5C8F-E11C-13D1-9A82D9C3037F}"/>
              </a:ext>
            </a:extLst>
          </p:cNvPr>
          <p:cNvGraphicFramePr>
            <a:graphicFrameLocks noChangeAspect="1"/>
          </p:cNvGraphicFramePr>
          <p:nvPr userDrawn="1">
            <p:custDataLst>
              <p:tags r:id="rId1"/>
            </p:custDataLst>
            <p:extLst>
              <p:ext uri="{D42A27DB-BD31-4B8C-83A1-F6EECF244321}">
                <p14:modId xmlns:p14="http://schemas.microsoft.com/office/powerpoint/2010/main" val="2404534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6" name="think-cell data - do not delete" hidden="1">
                        <a:extLst>
                          <a:ext uri="{FF2B5EF4-FFF2-40B4-BE49-F238E27FC236}">
                            <a16:creationId xmlns:a16="http://schemas.microsoft.com/office/drawing/2014/main" id="{CD9186C4-5C8F-E11C-13D1-9A82D9C303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hteck 7">
            <a:extLst>
              <a:ext uri="{FF2B5EF4-FFF2-40B4-BE49-F238E27FC236}">
                <a16:creationId xmlns:a16="http://schemas.microsoft.com/office/drawing/2014/main" id="{96A49FAE-28AD-D157-5461-9ADB17ADBEBB}"/>
              </a:ext>
            </a:extLst>
          </p:cNvPr>
          <p:cNvSpPr/>
          <p:nvPr userDrawn="1"/>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9" name="Ellipse 8">
            <a:extLst>
              <a:ext uri="{FF2B5EF4-FFF2-40B4-BE49-F238E27FC236}">
                <a16:creationId xmlns:a16="http://schemas.microsoft.com/office/drawing/2014/main" id="{E62DCA98-47C3-A783-D293-7C16767F38E2}"/>
              </a:ext>
            </a:extLst>
          </p:cNvPr>
          <p:cNvSpPr/>
          <p:nvPr userDrawn="1"/>
        </p:nvSpPr>
        <p:spPr>
          <a:xfrm>
            <a:off x="9763188" y="-2240385"/>
            <a:ext cx="3671135"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4FB43883-9596-6CA0-FEB8-248185214042}"/>
              </a:ext>
            </a:extLst>
          </p:cNvPr>
          <p:cNvSpPr/>
          <p:nvPr userDrawn="1"/>
        </p:nvSpPr>
        <p:spPr>
          <a:xfrm rot="1470500">
            <a:off x="-1550575" y="4594558"/>
            <a:ext cx="9692991" cy="5354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5" name="Grafik 4" descr="Ein Bild, das Text, Screenshot, Schrift, Visitenkarte enthält.&#10;&#10;KI-generierte Inhalte können fehlerhaft sein.">
            <a:extLst>
              <a:ext uri="{FF2B5EF4-FFF2-40B4-BE49-F238E27FC236}">
                <a16:creationId xmlns:a16="http://schemas.microsoft.com/office/drawing/2014/main" id="{60413781-4307-16BC-9EAC-490A30E3471F}"/>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0" y="5098034"/>
            <a:ext cx="3933279" cy="1759966"/>
          </a:xfrm>
          <a:prstGeom prst="rect">
            <a:avLst/>
          </a:prstGeom>
        </p:spPr>
      </p:pic>
    </p:spTree>
    <p:extLst>
      <p:ext uri="{BB962C8B-B14F-4D97-AF65-F5344CB8AC3E}">
        <p14:creationId xmlns:p14="http://schemas.microsoft.com/office/powerpoint/2010/main" val="955461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EFF0520-8B6C-BD73-5239-E6B8A23BD305}"/>
              </a:ext>
            </a:extLst>
          </p:cNvPr>
          <p:cNvGraphicFramePr>
            <a:graphicFrameLocks noChangeAspect="1"/>
          </p:cNvGraphicFramePr>
          <p:nvPr userDrawn="1">
            <p:custDataLst>
              <p:tags r:id="rId10"/>
            </p:custDataLst>
            <p:extLst>
              <p:ext uri="{D42A27DB-BD31-4B8C-83A1-F6EECF244321}">
                <p14:modId xmlns:p14="http://schemas.microsoft.com/office/powerpoint/2010/main" val="4287266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1" imgW="347" imgH="348" progId="TCLayout.ActiveDocument.1">
                  <p:embed/>
                </p:oleObj>
              </mc:Choice>
              <mc:Fallback>
                <p:oleObj name="think-cell Folie" r:id="rId11" imgW="347" imgH="348" progId="TCLayout.ActiveDocument.1">
                  <p:embed/>
                  <p:pic>
                    <p:nvPicPr>
                      <p:cNvPr id="8" name="think-cell data - do not delete" hidden="1">
                        <a:extLst>
                          <a:ext uri="{FF2B5EF4-FFF2-40B4-BE49-F238E27FC236}">
                            <a16:creationId xmlns:a16="http://schemas.microsoft.com/office/drawing/2014/main" id="{9EFF0520-8B6C-BD73-5239-E6B8A23BD305}"/>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3FEB2CA2-FD22-3AB7-7DA2-7A72EE5519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AEC4D32-D064-6E6C-141F-B5AA635BB5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767E651-693F-36D5-8C6C-3B0A37F679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981C8-9B98-4EEB-9F6F-07D69556C1F4}" type="datetime1">
              <a:rPr lang="de-DE" smtClean="0"/>
              <a:t>28.07.2026</a:t>
            </a:fld>
            <a:endParaRPr lang="de-DE"/>
          </a:p>
        </p:txBody>
      </p:sp>
      <p:sp>
        <p:nvSpPr>
          <p:cNvPr id="5" name="Fußzeilenplatzhalter 4">
            <a:extLst>
              <a:ext uri="{FF2B5EF4-FFF2-40B4-BE49-F238E27FC236}">
                <a16:creationId xmlns:a16="http://schemas.microsoft.com/office/drawing/2014/main" id="{B807B427-1892-B780-9743-4D0BD21ED2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9D09FFD-1F23-F6BD-E870-F662DC2A86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676966-945C-4F43-A5E7-BED7F247AE92}" type="slidenum">
              <a:rPr lang="de-DE" smtClean="0"/>
              <a:t>‹Nr.›</a:t>
            </a:fld>
            <a:endParaRPr lang="de-DE"/>
          </a:p>
        </p:txBody>
      </p:sp>
    </p:spTree>
    <p:extLst>
      <p:ext uri="{BB962C8B-B14F-4D97-AF65-F5344CB8AC3E}">
        <p14:creationId xmlns:p14="http://schemas.microsoft.com/office/powerpoint/2010/main" val="3915195002"/>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66" r:id="rId3"/>
    <p:sldLayoutId id="2147483677" r:id="rId4"/>
    <p:sldLayoutId id="2147483676" r:id="rId5"/>
    <p:sldLayoutId id="2147483650" r:id="rId6"/>
    <p:sldLayoutId id="2147483671" r:id="rId7"/>
    <p:sldLayoutId id="2147483674"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7.jpe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13.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14.xml"/><Relationship Id="rId7" Type="http://schemas.openxmlformats.org/officeDocument/2006/relationships/hyperlink" Target="https://www.fz-juelich.de/en/research/research-fields/information/quantum-technology/juqca-julich-quantum-computing-alliance" TargetMode="Externa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22.jpg"/><Relationship Id="rId9" Type="http://schemas.openxmlformats.org/officeDocument/2006/relationships/image" Target="../media/image23.sv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5.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notesSlide" Target="../notesSlides/notesSlide16.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7.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19.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31.jpeg"/><Relationship Id="rId5" Type="http://schemas.openxmlformats.org/officeDocument/2006/relationships/image" Target="../media/image1.emf"/><Relationship Id="rId4" Type="http://schemas.openxmlformats.org/officeDocument/2006/relationships/oleObject" Target="../embeddings/oleObject22.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notesSlide" Target="../notesSlides/notesSlide20.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33.jp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21.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22.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notesSlide" Target="../notesSlides/notesSlide23.xml"/><Relationship Id="rId7"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2.png"/><Relationship Id="rId4" Type="http://schemas.openxmlformats.org/officeDocument/2006/relationships/image" Target="../media/image39.jpeg"/><Relationship Id="rId9" Type="http://schemas.openxmlformats.org/officeDocument/2006/relationships/image" Target="../media/image20.sv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24.xml"/><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45.jpeg"/><Relationship Id="rId5" Type="http://schemas.openxmlformats.org/officeDocument/2006/relationships/image" Target="../media/image1.emf"/><Relationship Id="rId4" Type="http://schemas.openxmlformats.org/officeDocument/2006/relationships/oleObject" Target="../embeddings/oleObject24.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46.jpeg"/><Relationship Id="rId5" Type="http://schemas.openxmlformats.org/officeDocument/2006/relationships/image" Target="../media/image1.emf"/><Relationship Id="rId4" Type="http://schemas.openxmlformats.org/officeDocument/2006/relationships/oleObject" Target="../embeddings/oleObject25.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48.jpeg"/><Relationship Id="rId5" Type="http://schemas.openxmlformats.org/officeDocument/2006/relationships/image" Target="../media/image1.emf"/><Relationship Id="rId4" Type="http://schemas.openxmlformats.org/officeDocument/2006/relationships/oleObject" Target="../embeddings/oleObject26.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50.sv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49.svg"/><Relationship Id="rId5" Type="http://schemas.openxmlformats.org/officeDocument/2006/relationships/image" Target="../media/image1.emf"/><Relationship Id="rId4" Type="http://schemas.openxmlformats.org/officeDocument/2006/relationships/oleObject" Target="../embeddings/oleObject27.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9.jpeg"/><Relationship Id="rId5" Type="http://schemas.openxmlformats.org/officeDocument/2006/relationships/image" Target="../media/image1.emf"/><Relationship Id="rId4" Type="http://schemas.openxmlformats.org/officeDocument/2006/relationships/oleObject" Target="../embeddings/oleObject11.bin"/></Relationships>
</file>

<file path=ppt/slides/_rels/slide30.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notesSlide" Target="../notesSlides/notesSlide30.xml"/><Relationship Id="rId7" Type="http://schemas.openxmlformats.org/officeDocument/2006/relationships/image" Target="../media/image52.png"/><Relationship Id="rId12"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51.svg"/><Relationship Id="rId11" Type="http://schemas.openxmlformats.org/officeDocument/2006/relationships/image" Target="../media/image55.jpeg"/><Relationship Id="rId5" Type="http://schemas.openxmlformats.org/officeDocument/2006/relationships/image" Target="../media/image1.emf"/><Relationship Id="rId10" Type="http://schemas.openxmlformats.org/officeDocument/2006/relationships/image" Target="../media/image54.png"/><Relationship Id="rId4" Type="http://schemas.openxmlformats.org/officeDocument/2006/relationships/oleObject" Target="../embeddings/oleObject28.bin"/><Relationship Id="rId9" Type="http://schemas.openxmlformats.org/officeDocument/2006/relationships/hyperlink" Target="https://www.hrk.de/hrk-international/representative-offices-of-german-universities-abroad/"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notesSlide" Target="../notesSlides/notesSlide31.xml"/><Relationship Id="rId7" Type="http://schemas.openxmlformats.org/officeDocument/2006/relationships/image" Target="../media/image58.sv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7.svg"/><Relationship Id="rId5" Type="http://schemas.openxmlformats.org/officeDocument/2006/relationships/image" Target="../media/image1.emf"/><Relationship Id="rId4" Type="http://schemas.openxmlformats.org/officeDocument/2006/relationships/oleObject" Target="../embeddings/oleObject17.bin"/><Relationship Id="rId9" Type="http://schemas.openxmlformats.org/officeDocument/2006/relationships/image" Target="../media/image53.sv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60.jpeg"/><Relationship Id="rId5" Type="http://schemas.openxmlformats.org/officeDocument/2006/relationships/image" Target="../media/image1.emf"/><Relationship Id="rId4" Type="http://schemas.openxmlformats.org/officeDocument/2006/relationships/oleObject" Target="../embeddings/oleObject29.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12.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11.svg"/><Relationship Id="rId5" Type="http://schemas.openxmlformats.org/officeDocument/2006/relationships/image" Target="../media/image1.emf"/><Relationship Id="rId4" Type="http://schemas.openxmlformats.org/officeDocument/2006/relationships/oleObject" Target="../embeddings/oleObject13.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12.svg"/><Relationship Id="rId5" Type="http://schemas.openxmlformats.org/officeDocument/2006/relationships/image" Target="../media/image1.emf"/><Relationship Id="rId4" Type="http://schemas.openxmlformats.org/officeDocument/2006/relationships/oleObject" Target="../embeddings/oleObject14.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13.sv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4.sv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A362C12-6719-870E-C893-44C04BACB99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4" name="think-cell data - do not delete" hidden="1">
                        <a:extLst>
                          <a:ext uri="{FF2B5EF4-FFF2-40B4-BE49-F238E27FC236}">
                            <a16:creationId xmlns:a16="http://schemas.microsoft.com/office/drawing/2014/main" id="{5A362C12-6719-870E-C893-44C04BACB9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feld 4">
            <a:extLst>
              <a:ext uri="{FF2B5EF4-FFF2-40B4-BE49-F238E27FC236}">
                <a16:creationId xmlns:a16="http://schemas.microsoft.com/office/drawing/2014/main" id="{03DD8226-92DD-0194-38DA-3727C252A18F}"/>
              </a:ext>
            </a:extLst>
          </p:cNvPr>
          <p:cNvSpPr txBox="1"/>
          <p:nvPr/>
        </p:nvSpPr>
        <p:spPr>
          <a:xfrm>
            <a:off x="312973" y="1401110"/>
            <a:ext cx="5457594" cy="2144177"/>
          </a:xfrm>
          <a:prstGeom prst="rect">
            <a:avLst/>
          </a:prstGeom>
          <a:noFill/>
        </p:spPr>
        <p:txBody>
          <a:bodyPr wrap="square" rtlCol="0">
            <a:spAutoFit/>
          </a:bodyPr>
          <a:lstStyle/>
          <a:p>
            <a:pPr>
              <a:lnSpc>
                <a:spcPts val="8000"/>
              </a:lnSpc>
            </a:pPr>
            <a:r>
              <a:rPr lang="de-DE" sz="7000" b="1" i="0" dirty="0">
                <a:effectLst/>
                <a:latin typeface="Arial" panose="020B0604020202020204" pitchFamily="34" charset="0"/>
                <a:cs typeface="Arial" panose="020B0604020202020204" pitchFamily="34" charset="0"/>
              </a:rPr>
              <a:t>Innovative Germany </a:t>
            </a:r>
            <a:endParaRPr lang="de-DE" sz="70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D3FA844B-D1F8-CC7E-93EA-11402AAED85B}"/>
              </a:ext>
            </a:extLst>
          </p:cNvPr>
          <p:cNvSpPr txBox="1"/>
          <p:nvPr/>
        </p:nvSpPr>
        <p:spPr>
          <a:xfrm rot="16200000">
            <a:off x="8067576" y="2724164"/>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F2A8BA1A-9B0A-936C-F0D5-4E7DA13CB3B4}"/>
              </a:ext>
            </a:extLst>
          </p:cNvPr>
          <p:cNvSpPr txBox="1"/>
          <p:nvPr/>
        </p:nvSpPr>
        <p:spPr>
          <a:xfrm>
            <a:off x="935613" y="7980706"/>
            <a:ext cx="4830168" cy="861774"/>
          </a:xfrm>
          <a:prstGeom prst="rect">
            <a:avLst/>
          </a:prstGeom>
          <a:noFill/>
        </p:spPr>
        <p:txBody>
          <a:bodyPr wrap="none" rtlCol="0">
            <a:spAutoFit/>
          </a:bodyPr>
          <a:lstStyle/>
          <a:p>
            <a:r>
              <a:rPr lang="de-DE" sz="3200" b="1">
                <a:latin typeface="Arial" panose="020B0604020202020204" pitchFamily="34" charset="0"/>
                <a:cs typeface="Arial" panose="020B0604020202020204" pitchFamily="34" charset="0"/>
              </a:rPr>
              <a:t>Status: Septembre 2025</a:t>
            </a:r>
          </a:p>
          <a:p>
            <a:endParaRPr lang="de-DE" dirty="0"/>
          </a:p>
        </p:txBody>
      </p:sp>
      <p:sp>
        <p:nvSpPr>
          <p:cNvPr id="7" name="Textfeld 6">
            <a:extLst>
              <a:ext uri="{FF2B5EF4-FFF2-40B4-BE49-F238E27FC236}">
                <a16:creationId xmlns:a16="http://schemas.microsoft.com/office/drawing/2014/main" id="{4020FFAA-D7FF-39BF-C18C-FFD1C121EE7D}"/>
              </a:ext>
            </a:extLst>
          </p:cNvPr>
          <p:cNvSpPr txBox="1"/>
          <p:nvPr/>
        </p:nvSpPr>
        <p:spPr>
          <a:xfrm>
            <a:off x="419517" y="4319010"/>
            <a:ext cx="7892980" cy="369332"/>
          </a:xfrm>
          <a:prstGeom prst="rect">
            <a:avLst/>
          </a:prstGeom>
          <a:noFill/>
        </p:spPr>
        <p:txBody>
          <a:bodyPr wrap="square">
            <a:spAutoFit/>
          </a:bodyPr>
          <a:lstStyle/>
          <a:p>
            <a:r>
              <a:rPr lang="de-DE" sz="1800" b="1" dirty="0">
                <a:latin typeface="Arial" panose="020B0604020202020204" pitchFamily="34" charset="0"/>
                <a:cs typeface="Arial" panose="020B0604020202020204" pitchFamily="34" charset="0"/>
              </a:rPr>
              <a:t>Status: March 2026</a:t>
            </a:r>
          </a:p>
        </p:txBody>
      </p:sp>
    </p:spTree>
    <p:extLst>
      <p:ext uri="{BB962C8B-B14F-4D97-AF65-F5344CB8AC3E}">
        <p14:creationId xmlns:p14="http://schemas.microsoft.com/office/powerpoint/2010/main" val="711380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2E15EA1-22D4-7547-4E42-634BCE1AA2A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Ellipse 4">
            <a:extLst>
              <a:ext uri="{FF2B5EF4-FFF2-40B4-BE49-F238E27FC236}">
                <a16:creationId xmlns:a16="http://schemas.microsoft.com/office/drawing/2014/main" id="{CE32C584-CDFC-0E00-4C79-C1E15815627A}"/>
              </a:ext>
            </a:extLst>
          </p:cNvPr>
          <p:cNvSpPr/>
          <p:nvPr/>
        </p:nvSpPr>
        <p:spPr>
          <a:xfrm>
            <a:off x="-1736560" y="5204488"/>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02293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05FCC353-B5B1-94AA-64E1-65369E580D42}"/>
              </a:ext>
            </a:extLst>
          </p:cNvPr>
          <p:cNvSpPr/>
          <p:nvPr/>
        </p:nvSpPr>
        <p:spPr>
          <a:xfrm>
            <a:off x="5638800" y="2819399"/>
            <a:ext cx="45719" cy="2700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flipH="1">
            <a:off x="-2" y="0"/>
            <a:ext cx="4993097" cy="6858000"/>
          </a:xfrm>
          <a:prstGeom prst="rect">
            <a:avLst/>
          </a:prstGeom>
        </p:spPr>
      </p:pic>
      <p:sp>
        <p:nvSpPr>
          <p:cNvPr id="13" name="Textfeld 12">
            <a:extLst>
              <a:ext uri="{FF2B5EF4-FFF2-40B4-BE49-F238E27FC236}">
                <a16:creationId xmlns:a16="http://schemas.microsoft.com/office/drawing/2014/main" id="{DCA0A2C2-37DC-4C4B-AACF-75875DD1927B}"/>
              </a:ext>
            </a:extLst>
          </p:cNvPr>
          <p:cNvSpPr txBox="1"/>
          <p:nvPr/>
        </p:nvSpPr>
        <p:spPr>
          <a:xfrm>
            <a:off x="5836309" y="2735064"/>
            <a:ext cx="5720304" cy="2862322"/>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Goals </a:t>
            </a: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US" sz="1800" i="0" dirty="0">
                <a:effectLst/>
                <a:latin typeface="Arial" panose="020B0604020202020204" pitchFamily="34" charset="0"/>
                <a:cs typeface="Arial" panose="020B0604020202020204" pitchFamily="34" charset="0"/>
              </a:rPr>
              <a:t>strengthen Germany’s innovation and economic power</a:t>
            </a:r>
          </a:p>
          <a:p>
            <a:pPr marL="285750" indent="-285750">
              <a:buClr>
                <a:srgbClr val="FFC200"/>
              </a:buClr>
              <a:buSzPct val="130000"/>
              <a:buFont typeface="Arial" panose="020B0604020202020204" pitchFamily="34" charset="0"/>
              <a:buChar char="•"/>
            </a:pPr>
            <a:r>
              <a:rPr lang="en-US" sz="1800" i="0" dirty="0">
                <a:effectLst/>
                <a:latin typeface="Arial" panose="020B0604020202020204" pitchFamily="34" charset="0"/>
                <a:cs typeface="Arial" panose="020B0604020202020204" pitchFamily="34" charset="0"/>
              </a:rPr>
              <a:t>position Germany at the forefront of global technological competition</a:t>
            </a:r>
          </a:p>
          <a:p>
            <a:pPr marL="285750" indent="-285750">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f</a:t>
            </a:r>
            <a:r>
              <a:rPr lang="en-US" sz="1800" i="0" dirty="0">
                <a:effectLst/>
                <a:latin typeface="Arial" panose="020B0604020202020204" pitchFamily="34" charset="0"/>
                <a:cs typeface="Arial" panose="020B0604020202020204" pitchFamily="34" charset="0"/>
              </a:rPr>
              <a:t>ocus on six key technologies and five strategic research fields</a:t>
            </a:r>
          </a:p>
          <a:p>
            <a:pPr marL="285750" indent="-285750">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e</a:t>
            </a:r>
            <a:r>
              <a:rPr lang="en-US" sz="1800" i="0" dirty="0">
                <a:effectLst/>
                <a:latin typeface="Arial" panose="020B0604020202020204" pitchFamily="34" charset="0"/>
                <a:cs typeface="Arial" panose="020B0604020202020204" pitchFamily="34" charset="0"/>
              </a:rPr>
              <a:t>stablish detailed roadmaps for each key technology</a:t>
            </a:r>
          </a:p>
        </p:txBody>
      </p:sp>
      <p:sp>
        <p:nvSpPr>
          <p:cNvPr id="15" name="Ellipse 14">
            <a:extLst>
              <a:ext uri="{FF2B5EF4-FFF2-40B4-BE49-F238E27FC236}">
                <a16:creationId xmlns:a16="http://schemas.microsoft.com/office/drawing/2014/main" id="{75A539C7-8199-6636-6649-37B52F017179}"/>
              </a:ext>
            </a:extLst>
          </p:cNvPr>
          <p:cNvSpPr/>
          <p:nvPr/>
        </p:nvSpPr>
        <p:spPr>
          <a:xfrm>
            <a:off x="-1580654" y="-1482396"/>
            <a:ext cx="3955391"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96D2C37D-F4D5-406B-C751-DAC0DB5B280D}"/>
              </a:ext>
            </a:extLst>
          </p:cNvPr>
          <p:cNvSpPr txBox="1"/>
          <p:nvPr/>
        </p:nvSpPr>
        <p:spPr>
          <a:xfrm rot="16200000">
            <a:off x="908106" y="2773011"/>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7F44B5B1-3597-EB2B-945E-7D9CFF7E8D80}"/>
              </a:ext>
            </a:extLst>
          </p:cNvPr>
          <p:cNvSpPr txBox="1"/>
          <p:nvPr/>
        </p:nvSpPr>
        <p:spPr>
          <a:xfrm>
            <a:off x="5538248" y="1025521"/>
            <a:ext cx="5834601" cy="1323439"/>
          </a:xfrm>
          <a:prstGeom prst="rect">
            <a:avLst/>
          </a:prstGeom>
          <a:noFill/>
        </p:spPr>
        <p:txBody>
          <a:bodyPr wrap="square" rtlCol="0">
            <a:spAutoFit/>
          </a:bodyPr>
          <a:lstStyle/>
          <a:p>
            <a:r>
              <a:rPr lang="en-US" sz="4000" b="1" dirty="0">
                <a:effectLst/>
                <a:latin typeface="Arial" panose="020B0604020202020204" pitchFamily="34" charset="0"/>
                <a:cs typeface="Arial" panose="020B0604020202020204" pitchFamily="34" charset="0"/>
              </a:rPr>
              <a:t>High-Tech Agenda Germany</a:t>
            </a:r>
            <a:endParaRPr lang="de-DE" sz="40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6944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16991025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Grafik 3">
            <a:extLst>
              <a:ext uri="{FF2B5EF4-FFF2-40B4-BE49-F238E27FC236}">
                <a16:creationId xmlns:a16="http://schemas.microsoft.com/office/drawing/2014/main" id="{AEA57584-5618-83F6-8CC3-41C1ABB7D160}"/>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flipH="1">
            <a:off x="1466850" y="381000"/>
            <a:ext cx="3456118" cy="2818133"/>
          </a:xfrm>
          <a:prstGeom prst="rect">
            <a:avLst/>
          </a:prstGeom>
        </p:spPr>
      </p:pic>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p:blipFill>
        <p:spPr>
          <a:xfrm flipH="1">
            <a:off x="1466850" y="3266502"/>
            <a:ext cx="3456118" cy="2818133"/>
          </a:xfrm>
          <a:prstGeom prst="rect">
            <a:avLst/>
          </a:prstGeom>
        </p:spPr>
      </p:pic>
      <p:sp>
        <p:nvSpPr>
          <p:cNvPr id="15" name="Ellipse 14">
            <a:extLst>
              <a:ext uri="{FF2B5EF4-FFF2-40B4-BE49-F238E27FC236}">
                <a16:creationId xmlns:a16="http://schemas.microsoft.com/office/drawing/2014/main" id="{75A539C7-8199-6636-6649-37B52F017179}"/>
              </a:ext>
            </a:extLst>
          </p:cNvPr>
          <p:cNvSpPr/>
          <p:nvPr/>
        </p:nvSpPr>
        <p:spPr>
          <a:xfrm>
            <a:off x="-1580654" y="-1482396"/>
            <a:ext cx="3955391"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495C102F-BF8F-E560-7D6E-A1BC96B9F1A8}"/>
              </a:ext>
            </a:extLst>
          </p:cNvPr>
          <p:cNvSpPr/>
          <p:nvPr/>
        </p:nvSpPr>
        <p:spPr>
          <a:xfrm>
            <a:off x="5538248" y="2930234"/>
            <a:ext cx="45719" cy="3024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Textfeld 7">
            <a:extLst>
              <a:ext uri="{FF2B5EF4-FFF2-40B4-BE49-F238E27FC236}">
                <a16:creationId xmlns:a16="http://schemas.microsoft.com/office/drawing/2014/main" id="{7DCEABB2-053F-33F0-DC0E-0654385AA819}"/>
              </a:ext>
            </a:extLst>
          </p:cNvPr>
          <p:cNvSpPr txBox="1"/>
          <p:nvPr/>
        </p:nvSpPr>
        <p:spPr>
          <a:xfrm>
            <a:off x="5718646" y="2854033"/>
            <a:ext cx="2831796" cy="2862322"/>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6 </a:t>
            </a:r>
            <a:r>
              <a:rPr lang="en-GB" b="1" dirty="0">
                <a:latin typeface="Arial" panose="020B0604020202020204" pitchFamily="34" charset="0"/>
                <a:cs typeface="Arial" panose="020B0604020202020204" pitchFamily="34" charset="0"/>
              </a:rPr>
              <a:t>key</a:t>
            </a:r>
            <a:r>
              <a:rPr lang="en-GB" sz="1800" b="1" i="0" dirty="0">
                <a:effectLst/>
                <a:latin typeface="Arial" panose="020B0604020202020204" pitchFamily="34" charset="0"/>
                <a:cs typeface="Arial" panose="020B0604020202020204" pitchFamily="34" charset="0"/>
              </a:rPr>
              <a:t> technologies  </a:t>
            </a: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Artificial intelligence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Quantum technologies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Microelectronics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Biotechnology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Fusion and climate-neutral energy</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Technologies for climate-neutral mobility</a:t>
            </a:r>
          </a:p>
        </p:txBody>
      </p:sp>
      <p:sp>
        <p:nvSpPr>
          <p:cNvPr id="5" name="Textfeld 4">
            <a:extLst>
              <a:ext uri="{FF2B5EF4-FFF2-40B4-BE49-F238E27FC236}">
                <a16:creationId xmlns:a16="http://schemas.microsoft.com/office/drawing/2014/main" id="{8E984E99-F37F-2A02-9E5F-F26EB7935BED}"/>
              </a:ext>
            </a:extLst>
          </p:cNvPr>
          <p:cNvSpPr txBox="1"/>
          <p:nvPr/>
        </p:nvSpPr>
        <p:spPr>
          <a:xfrm rot="16200000">
            <a:off x="837978" y="-885857"/>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D38DECE9-624C-02E9-1E34-44E93F268CCC}"/>
              </a:ext>
            </a:extLst>
          </p:cNvPr>
          <p:cNvSpPr txBox="1"/>
          <p:nvPr/>
        </p:nvSpPr>
        <p:spPr>
          <a:xfrm rot="16200000">
            <a:off x="837978" y="2025794"/>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0E467113-845A-E54F-C497-5FBD2371C757}"/>
              </a:ext>
            </a:extLst>
          </p:cNvPr>
          <p:cNvSpPr txBox="1"/>
          <p:nvPr/>
        </p:nvSpPr>
        <p:spPr>
          <a:xfrm>
            <a:off x="5442999" y="1025521"/>
            <a:ext cx="5834601" cy="1323439"/>
          </a:xfrm>
          <a:prstGeom prst="rect">
            <a:avLst/>
          </a:prstGeom>
          <a:noFill/>
        </p:spPr>
        <p:txBody>
          <a:bodyPr wrap="square" rtlCol="0">
            <a:spAutoFit/>
          </a:bodyPr>
          <a:lstStyle/>
          <a:p>
            <a:r>
              <a:rPr lang="en-US" sz="4000" b="1" dirty="0">
                <a:effectLst/>
                <a:latin typeface="Arial" panose="020B0604020202020204" pitchFamily="34" charset="0"/>
                <a:cs typeface="Arial" panose="020B0604020202020204" pitchFamily="34" charset="0"/>
              </a:rPr>
              <a:t>High-Tech Agenda Germany</a:t>
            </a:r>
          </a:p>
        </p:txBody>
      </p:sp>
      <p:sp>
        <p:nvSpPr>
          <p:cNvPr id="11" name="Textfeld 10">
            <a:extLst>
              <a:ext uri="{FF2B5EF4-FFF2-40B4-BE49-F238E27FC236}">
                <a16:creationId xmlns:a16="http://schemas.microsoft.com/office/drawing/2014/main" id="{5FB7AB3B-47B1-BB14-A297-DBAD68966696}"/>
              </a:ext>
            </a:extLst>
          </p:cNvPr>
          <p:cNvSpPr txBox="1"/>
          <p:nvPr/>
        </p:nvSpPr>
        <p:spPr>
          <a:xfrm>
            <a:off x="9284004" y="2854033"/>
            <a:ext cx="2831796" cy="3416320"/>
          </a:xfrm>
          <a:prstGeom prst="rect">
            <a:avLst/>
          </a:prstGeom>
          <a:noFill/>
        </p:spPr>
        <p:txBody>
          <a:bodyPr wrap="square" rtlCol="0">
            <a:spAutoFit/>
          </a:bodyPr>
          <a:lstStyle/>
          <a:p>
            <a:r>
              <a:rPr lang="en-GB" b="1" dirty="0">
                <a:solidFill>
                  <a:srgbClr val="000000">
                    <a:alpha val="100000"/>
                  </a:srgbClr>
                </a:solidFill>
                <a:latin typeface="Arial Regular" pitchFamily="34" charset="0"/>
                <a:ea typeface="Arial Regular" pitchFamily="34" charset="-122"/>
                <a:cs typeface="Arial Regular" pitchFamily="34" charset="-120"/>
              </a:rPr>
              <a:t>5 strategic research fields</a:t>
            </a:r>
          </a:p>
          <a:p>
            <a:endParaRPr lang="en-GB" b="1" dirty="0">
              <a:solidFill>
                <a:srgbClr val="000000">
                  <a:alpha val="100000"/>
                </a:srgbClr>
              </a:solidFill>
              <a:latin typeface="Arial Regular" pitchFamily="34" charset="0"/>
              <a:ea typeface="Arial Regular" pitchFamily="34" charset="-122"/>
              <a:cs typeface="Arial Regular" pitchFamily="34" charset="-12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Aerospace research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Health research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Security and defence research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Marine, climate and sustainability research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Social sciences and humanities</a:t>
            </a:r>
          </a:p>
          <a:p>
            <a:endParaRPr lang="en-GB" dirty="0"/>
          </a:p>
        </p:txBody>
      </p:sp>
      <p:sp>
        <p:nvSpPr>
          <p:cNvPr id="12" name="Rechteck 11">
            <a:extLst>
              <a:ext uri="{FF2B5EF4-FFF2-40B4-BE49-F238E27FC236}">
                <a16:creationId xmlns:a16="http://schemas.microsoft.com/office/drawing/2014/main" id="{3C7B792C-8B57-F5AC-C5C7-EFBC6D991458}"/>
              </a:ext>
            </a:extLst>
          </p:cNvPr>
          <p:cNvSpPr/>
          <p:nvPr/>
        </p:nvSpPr>
        <p:spPr>
          <a:xfrm>
            <a:off x="9144000" y="2930234"/>
            <a:ext cx="45719" cy="3024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2515426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rafik 40">
            <a:extLst>
              <a:ext uri="{FF2B5EF4-FFF2-40B4-BE49-F238E27FC236}">
                <a16:creationId xmlns:a16="http://schemas.microsoft.com/office/drawing/2014/main" id="{2F1AB60D-65D0-4E61-B1EF-AB6CD3161426}"/>
              </a:ext>
            </a:extLst>
          </p:cNvPr>
          <p:cNvPicPr>
            <a:picLocks noChangeAspect="1"/>
          </p:cNvPicPr>
          <p:nvPr/>
        </p:nvPicPr>
        <p:blipFill rotWithShape="1">
          <a:blip r:embed="rId4"/>
          <a:srcRect r="8415"/>
          <a:stretch/>
        </p:blipFill>
        <p:spPr>
          <a:xfrm>
            <a:off x="250519" y="1"/>
            <a:ext cx="11941481" cy="2906266"/>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15114674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hteck 11">
            <a:extLst>
              <a:ext uri="{FF2B5EF4-FFF2-40B4-BE49-F238E27FC236}">
                <a16:creationId xmlns:a16="http://schemas.microsoft.com/office/drawing/2014/main" id="{DA9C89DB-932A-6026-2615-81AF96DBF6ED}"/>
              </a:ext>
            </a:extLst>
          </p:cNvPr>
          <p:cNvSpPr/>
          <p:nvPr/>
        </p:nvSpPr>
        <p:spPr>
          <a:xfrm rot="16200000">
            <a:off x="3308297" y="-3308296"/>
            <a:ext cx="2916454" cy="9533045"/>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3" name="Rechteck 12">
            <a:extLst>
              <a:ext uri="{FF2B5EF4-FFF2-40B4-BE49-F238E27FC236}">
                <a16:creationId xmlns:a16="http://schemas.microsoft.com/office/drawing/2014/main" id="{AE074E85-4F9E-24CD-6FC5-3CB8215D09A6}"/>
              </a:ext>
            </a:extLst>
          </p:cNvPr>
          <p:cNvSpPr/>
          <p:nvPr/>
        </p:nvSpPr>
        <p:spPr>
          <a:xfrm rot="16200000">
            <a:off x="3013328" y="-3013330"/>
            <a:ext cx="2916455" cy="8943112"/>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 name="Textfeld 1">
            <a:extLst>
              <a:ext uri="{FF2B5EF4-FFF2-40B4-BE49-F238E27FC236}">
                <a16:creationId xmlns:a16="http://schemas.microsoft.com/office/drawing/2014/main" id="{96DA286D-9B40-FCAE-24EF-E657379DED3A}"/>
              </a:ext>
            </a:extLst>
          </p:cNvPr>
          <p:cNvSpPr txBox="1"/>
          <p:nvPr/>
        </p:nvSpPr>
        <p:spPr>
          <a:xfrm>
            <a:off x="1242324" y="502780"/>
            <a:ext cx="7141780" cy="707886"/>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p:txBody>
      </p:sp>
      <p:sp>
        <p:nvSpPr>
          <p:cNvPr id="4" name="Textfeld 3">
            <a:extLst>
              <a:ext uri="{FF2B5EF4-FFF2-40B4-BE49-F238E27FC236}">
                <a16:creationId xmlns:a16="http://schemas.microsoft.com/office/drawing/2014/main" id="{15FBDE26-6723-8DD2-48D1-FC59F0BE0754}"/>
              </a:ext>
            </a:extLst>
          </p:cNvPr>
          <p:cNvSpPr txBox="1"/>
          <p:nvPr/>
        </p:nvSpPr>
        <p:spPr>
          <a:xfrm>
            <a:off x="1251650" y="1570492"/>
            <a:ext cx="7783913" cy="369332"/>
          </a:xfrm>
          <a:prstGeom prst="rect">
            <a:avLst/>
          </a:prstGeom>
          <a:noFill/>
        </p:spPr>
        <p:txBody>
          <a:bodyPr wrap="square">
            <a:spAutoFit/>
          </a:bodyPr>
          <a:lstStyle/>
          <a:p>
            <a:r>
              <a:rPr lang="en-GB" b="1" dirty="0">
                <a:solidFill>
                  <a:schemeClr val="bg1"/>
                </a:solidFill>
                <a:latin typeface="Arial" panose="020B0604020202020204" pitchFamily="34" charset="0"/>
              </a:rPr>
              <a:t>Key technology: artificial intelligence    </a:t>
            </a:r>
          </a:p>
        </p:txBody>
      </p:sp>
      <p:sp>
        <p:nvSpPr>
          <p:cNvPr id="5" name="Ellipse 4">
            <a:extLst>
              <a:ext uri="{FF2B5EF4-FFF2-40B4-BE49-F238E27FC236}">
                <a16:creationId xmlns:a16="http://schemas.microsoft.com/office/drawing/2014/main" id="{13202525-E73D-CC8C-4C3C-45AD2F50B970}"/>
              </a:ext>
            </a:extLst>
          </p:cNvPr>
          <p:cNvSpPr/>
          <p:nvPr/>
        </p:nvSpPr>
        <p:spPr>
          <a:xfrm>
            <a:off x="8732822" y="-3097888"/>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E57970AA-BDE7-1AC5-FE0D-A68FE9A9783D}"/>
              </a:ext>
            </a:extLst>
          </p:cNvPr>
          <p:cNvSpPr txBox="1"/>
          <p:nvPr/>
        </p:nvSpPr>
        <p:spPr>
          <a:xfrm>
            <a:off x="1438319" y="3585553"/>
            <a:ext cx="4657681" cy="1754326"/>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P</a:t>
            </a:r>
            <a:r>
              <a:rPr lang="en-GB" sz="1800" b="1" i="0" dirty="0">
                <a:effectLst/>
                <a:latin typeface="Arial" panose="020B0604020202020204" pitchFamily="34" charset="0"/>
                <a:cs typeface="Arial" panose="020B0604020202020204" pitchFamily="34" charset="0"/>
              </a:rPr>
              <a:t>artners from</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Universities and research institutes</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Automotive and tech industry</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Public administration</a:t>
            </a:r>
            <a:endParaRPr lang="en-GB" sz="1800" i="0" dirty="0">
              <a:effectLst/>
              <a:latin typeface="Arial" panose="020B0604020202020204" pitchFamily="34" charset="0"/>
              <a:cs typeface="Arial" panose="020B0604020202020204" pitchFamily="34" charset="0"/>
            </a:endParaRPr>
          </a:p>
          <a:p>
            <a:pPr>
              <a:buClr>
                <a:srgbClr val="D70A0A"/>
              </a:buClr>
              <a:buSzPct val="130000"/>
            </a:pPr>
            <a:endParaRPr lang="en-GB" sz="1800" b="0" i="0" dirty="0">
              <a:solidFill>
                <a:srgbClr val="000000"/>
              </a:solidFill>
              <a:effectLst/>
              <a:latin typeface="Arial" panose="020B0604020202020204" pitchFamily="34" charset="0"/>
            </a:endParaRPr>
          </a:p>
        </p:txBody>
      </p:sp>
      <p:sp>
        <p:nvSpPr>
          <p:cNvPr id="9" name="Textfeld 8">
            <a:extLst>
              <a:ext uri="{FF2B5EF4-FFF2-40B4-BE49-F238E27FC236}">
                <a16:creationId xmlns:a16="http://schemas.microsoft.com/office/drawing/2014/main" id="{B00CBE41-3B1A-FF5F-AD89-63C80186F542}"/>
              </a:ext>
            </a:extLst>
          </p:cNvPr>
          <p:cNvSpPr txBox="1"/>
          <p:nvPr/>
        </p:nvSpPr>
        <p:spPr>
          <a:xfrm>
            <a:off x="6602705" y="3585553"/>
            <a:ext cx="4311041"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Topics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Intelligent systems and robotics</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Machine learning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C</a:t>
            </a:r>
            <a:r>
              <a:rPr lang="en-GB" sz="1800" i="0" dirty="0">
                <a:effectLst/>
                <a:latin typeface="Arial" panose="020B0604020202020204" pitchFamily="34" charset="0"/>
                <a:cs typeface="Arial" panose="020B0604020202020204" pitchFamily="34" charset="0"/>
              </a:rPr>
              <a:t>omputer vision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From research to application</a:t>
            </a:r>
            <a:r>
              <a:rPr lang="en-GB" sz="1800" i="0" dirty="0">
                <a:effectLst/>
                <a:latin typeface="Arial" panose="020B0604020202020204" pitchFamily="34" charset="0"/>
                <a:cs typeface="Arial" panose="020B0604020202020204" pitchFamily="34" charset="0"/>
              </a:rPr>
              <a:t>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T</a:t>
            </a:r>
            <a:r>
              <a:rPr lang="en-GB" sz="1800" i="0" dirty="0">
                <a:effectLst/>
                <a:latin typeface="Arial" panose="020B0604020202020204" pitchFamily="34" charset="0"/>
                <a:cs typeface="Arial" panose="020B0604020202020204" pitchFamily="34" charset="0"/>
              </a:rPr>
              <a:t>alents &amp; start-up culture </a:t>
            </a:r>
          </a:p>
        </p:txBody>
      </p:sp>
      <p:sp>
        <p:nvSpPr>
          <p:cNvPr id="19" name="Textfeld 18">
            <a:extLst>
              <a:ext uri="{FF2B5EF4-FFF2-40B4-BE49-F238E27FC236}">
                <a16:creationId xmlns:a16="http://schemas.microsoft.com/office/drawing/2014/main" id="{7D1EB16D-3D30-FD9C-2F4D-279B755AA217}"/>
              </a:ext>
            </a:extLst>
          </p:cNvPr>
          <p:cNvSpPr txBox="1"/>
          <p:nvPr/>
        </p:nvSpPr>
        <p:spPr>
          <a:xfrm rot="16200000">
            <a:off x="8107011" y="-1153147"/>
            <a:ext cx="7892980" cy="246221"/>
          </a:xfrm>
          <a:prstGeom prst="rect">
            <a:avLst/>
          </a:prstGeom>
          <a:noFill/>
        </p:spPr>
        <p:txBody>
          <a:bodyPr wrap="square">
            <a:spAutoFit/>
          </a:bodyPr>
          <a:lstStyle/>
          <a:p>
            <a:r>
              <a:rPr lang="en-GB" sz="10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0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
            </a:r>
            <a:r>
              <a:rPr lang="de-DE" sz="1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ax Planck Institute </a:t>
            </a:r>
            <a:r>
              <a:rPr lang="de-DE" sz="1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a:t>
            </a:r>
            <a:r>
              <a:rPr lang="de-DE" sz="1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Intelligent Systems</a:t>
            </a:r>
          </a:p>
        </p:txBody>
      </p:sp>
      <p:sp>
        <p:nvSpPr>
          <p:cNvPr id="8" name="Textfeld 7">
            <a:extLst>
              <a:ext uri="{FF2B5EF4-FFF2-40B4-BE49-F238E27FC236}">
                <a16:creationId xmlns:a16="http://schemas.microsoft.com/office/drawing/2014/main" id="{05CA4C0C-7C79-E094-3E87-9222A7595591}"/>
              </a:ext>
            </a:extLst>
          </p:cNvPr>
          <p:cNvSpPr txBox="1"/>
          <p:nvPr/>
        </p:nvSpPr>
        <p:spPr>
          <a:xfrm>
            <a:off x="1173152" y="3093461"/>
            <a:ext cx="9740594"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Cyber Valley – Europe’s largest AI research consortium</a:t>
            </a:r>
          </a:p>
        </p:txBody>
      </p:sp>
      <p:sp>
        <p:nvSpPr>
          <p:cNvPr id="14" name="Textfeld 13">
            <a:extLst>
              <a:ext uri="{FF2B5EF4-FFF2-40B4-BE49-F238E27FC236}">
                <a16:creationId xmlns:a16="http://schemas.microsoft.com/office/drawing/2014/main" id="{675157A9-2FB2-6E4D-81B6-9D26D5B60FFB}"/>
              </a:ext>
            </a:extLst>
          </p:cNvPr>
          <p:cNvSpPr txBox="1"/>
          <p:nvPr/>
        </p:nvSpPr>
        <p:spPr>
          <a:xfrm>
            <a:off x="1323974" y="6101310"/>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cyber-valley.de</a:t>
            </a:r>
          </a:p>
        </p:txBody>
      </p:sp>
      <p:pic>
        <p:nvPicPr>
          <p:cNvPr id="16" name="Grafik 15">
            <a:extLst>
              <a:ext uri="{FF2B5EF4-FFF2-40B4-BE49-F238E27FC236}">
                <a16:creationId xmlns:a16="http://schemas.microsoft.com/office/drawing/2014/main" id="{2181E6C5-6C70-2D9A-2BBE-F25BE2DF4F4E}"/>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6194348"/>
            <a:ext cx="183256" cy="183256"/>
          </a:xfrm>
          <a:prstGeom prst="rect">
            <a:avLst/>
          </a:prstGeom>
        </p:spPr>
      </p:pic>
      <p:sp>
        <p:nvSpPr>
          <p:cNvPr id="17" name="Rechteck 16">
            <a:extLst>
              <a:ext uri="{FF2B5EF4-FFF2-40B4-BE49-F238E27FC236}">
                <a16:creationId xmlns:a16="http://schemas.microsoft.com/office/drawing/2014/main" id="{B855D30A-4BC9-DCDE-DB5C-014DF07ED572}"/>
              </a:ext>
            </a:extLst>
          </p:cNvPr>
          <p:cNvSpPr/>
          <p:nvPr/>
        </p:nvSpPr>
        <p:spPr>
          <a:xfrm>
            <a:off x="1290298" y="3625099"/>
            <a:ext cx="45719" cy="2280127"/>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8" name="Rechteck 17">
            <a:extLst>
              <a:ext uri="{FF2B5EF4-FFF2-40B4-BE49-F238E27FC236}">
                <a16:creationId xmlns:a16="http://schemas.microsoft.com/office/drawing/2014/main" id="{E70EBB58-123F-D034-81E0-FFDC74254EE3}"/>
              </a:ext>
            </a:extLst>
          </p:cNvPr>
          <p:cNvSpPr/>
          <p:nvPr/>
        </p:nvSpPr>
        <p:spPr>
          <a:xfrm flipH="1">
            <a:off x="6457901" y="3615114"/>
            <a:ext cx="45720" cy="230762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10" name="Grafik 9">
            <a:extLst>
              <a:ext uri="{FF2B5EF4-FFF2-40B4-BE49-F238E27FC236}">
                <a16:creationId xmlns:a16="http://schemas.microsoft.com/office/drawing/2014/main" id="{6CCBBCC9-6596-4033-A936-2136FFC03087}"/>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71113" y="5979495"/>
            <a:ext cx="1504950" cy="429706"/>
          </a:xfrm>
          <a:prstGeom prst="rect">
            <a:avLst/>
          </a:prstGeom>
        </p:spPr>
      </p:pic>
    </p:spTree>
    <p:extLst>
      <p:ext uri="{BB962C8B-B14F-4D97-AF65-F5344CB8AC3E}">
        <p14:creationId xmlns:p14="http://schemas.microsoft.com/office/powerpoint/2010/main" val="3017467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86289098-A11D-44A3-64D4-FB5477D53E2A}"/>
              </a:ext>
            </a:extLst>
          </p:cNvPr>
          <p:cNvPicPr>
            <a:picLocks noChangeAspect="1"/>
          </p:cNvPicPr>
          <p:nvPr/>
        </p:nvPicPr>
        <p:blipFill>
          <a:blip r:embed="rId4">
            <a:extLst>
              <a:ext uri="{28A0092B-C50C-407E-A947-70E740481C1C}">
                <a14:useLocalDpi xmlns:a14="http://schemas.microsoft.com/office/drawing/2010/main" val="0"/>
              </a:ext>
            </a:extLst>
          </a:blip>
          <a:srcRect t="21345" b="41109"/>
          <a:stretch/>
        </p:blipFill>
        <p:spPr>
          <a:xfrm>
            <a:off x="566496" y="0"/>
            <a:ext cx="11625504" cy="2909931"/>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10164376" cy="1954381"/>
          </a:xfrm>
          <a:prstGeom prst="rect">
            <a:avLst/>
          </a:prstGeom>
          <a:noFill/>
        </p:spPr>
        <p:txBody>
          <a:bodyPr wrap="square">
            <a:spAutoFit/>
          </a:bodyPr>
          <a:lstStyle/>
          <a:p>
            <a:pPr marL="285750" indent="-285750">
              <a:spcAft>
                <a:spcPts val="600"/>
              </a:spcAft>
              <a:buClr>
                <a:srgbClr val="FFC200"/>
              </a:buClr>
              <a:buSzPct val="130000"/>
              <a:buFont typeface="Arial" panose="020B0604020202020204" pitchFamily="34" charset="0"/>
              <a:buChar char="•"/>
            </a:pPr>
            <a:r>
              <a:rPr lang="en-GB" sz="1600" dirty="0">
                <a:latin typeface="Arial" panose="020B0604020202020204" pitchFamily="34" charset="0"/>
                <a:cs typeface="Arial" panose="020B0604020202020204" pitchFamily="34" charset="0"/>
              </a:rPr>
              <a:t>A hot-spot for quantum research in Europe – from fundamental science to applications</a:t>
            </a:r>
            <a:r>
              <a:rPr lang="en-GB" sz="1600" i="0" dirty="0">
                <a:effectLst/>
                <a:latin typeface="Arial" panose="020B0604020202020204" pitchFamily="34" charset="0"/>
                <a:cs typeface="Arial" panose="020B0604020202020204" pitchFamily="34" charset="0"/>
              </a:rPr>
              <a:t> </a:t>
            </a:r>
          </a:p>
          <a:p>
            <a:pPr marL="285750" indent="-285750">
              <a:spcAft>
                <a:spcPts val="600"/>
              </a:spcAft>
              <a:buClr>
                <a:srgbClr val="FFC200"/>
              </a:buClr>
              <a:buSzPct val="130000"/>
              <a:buFont typeface="Arial" panose="020B0604020202020204" pitchFamily="34" charset="0"/>
              <a:buChar char="•"/>
            </a:pPr>
            <a:r>
              <a:rPr lang="en-US" sz="1600" dirty="0">
                <a:latin typeface="Arial" panose="020B0604020202020204" pitchFamily="34" charset="0"/>
                <a:cs typeface="Arial" panose="020B0604020202020204" pitchFamily="34" charset="0"/>
              </a:rPr>
              <a:t>Full stack quantum computer systems development including hardware, software, and applications</a:t>
            </a:r>
          </a:p>
          <a:p>
            <a:pPr marL="285750" indent="-285750">
              <a:spcAft>
                <a:spcPts val="600"/>
              </a:spcAft>
              <a:buClr>
                <a:srgbClr val="FFC200"/>
              </a:buClr>
              <a:buSzPct val="130000"/>
              <a:buFont typeface="Arial" panose="020B0604020202020204" pitchFamily="34" charset="0"/>
              <a:buChar char="•"/>
            </a:pPr>
            <a:r>
              <a:rPr lang="en-US" sz="1600" dirty="0">
                <a:latin typeface="Arial" panose="020B0604020202020204" pitchFamily="34" charset="0"/>
                <a:cs typeface="Arial" panose="020B0604020202020204" pitchFamily="34" charset="0"/>
              </a:rPr>
              <a:t>JUNIQ infrastructure offers access to various quantum systems for science and industry</a:t>
            </a:r>
          </a:p>
          <a:p>
            <a:pPr marL="285750" indent="-285750">
              <a:spcAft>
                <a:spcPts val="600"/>
              </a:spcAft>
              <a:buClr>
                <a:srgbClr val="FFC200"/>
              </a:buClr>
              <a:buSzPct val="130000"/>
              <a:buFont typeface="Arial" panose="020B0604020202020204" pitchFamily="34" charset="0"/>
              <a:buChar char="•"/>
            </a:pPr>
            <a:r>
              <a:rPr lang="en-GB" sz="1600" dirty="0">
                <a:latin typeface="Arial" panose="020B0604020202020204" pitchFamily="34" charset="0"/>
                <a:cs typeface="Arial" panose="020B0604020202020204" pitchFamily="34" charset="0"/>
              </a:rPr>
              <a:t>Renowned industrial partners</a:t>
            </a:r>
          </a:p>
          <a:p>
            <a:pPr marL="285750" indent="-285750">
              <a:spcAft>
                <a:spcPts val="600"/>
              </a:spcAft>
              <a:buClr>
                <a:srgbClr val="FFC200"/>
              </a:buClr>
              <a:buSzPct val="130000"/>
              <a:buFont typeface="Arial" panose="020B0604020202020204" pitchFamily="34" charset="0"/>
              <a:buChar char="•"/>
            </a:pPr>
            <a:r>
              <a:rPr lang="en-GB" sz="1600" dirty="0">
                <a:latin typeface="Arial" panose="020B0604020202020204" pitchFamily="34" charset="0"/>
                <a:cs typeface="Arial" panose="020B0604020202020204" pitchFamily="34" charset="0"/>
              </a:rPr>
              <a:t>Involved in major national and international projects and networks (e.g. </a:t>
            </a:r>
            <a:r>
              <a:rPr lang="en-GB" sz="1600" dirty="0" err="1">
                <a:latin typeface="Arial" panose="020B0604020202020204" pitchFamily="34" charset="0"/>
                <a:cs typeface="Arial" panose="020B0604020202020204" pitchFamily="34" charset="0"/>
              </a:rPr>
              <a:t>QSolid</a:t>
            </a:r>
            <a:r>
              <a:rPr lang="en-GB" sz="1600" dirty="0">
                <a:latin typeface="Arial" panose="020B0604020202020204" pitchFamily="34" charset="0"/>
                <a:cs typeface="Arial" panose="020B0604020202020204" pitchFamily="34" charset="0"/>
              </a:rPr>
              <a:t>, EU Quantum Flagship)</a:t>
            </a:r>
          </a:p>
          <a:p>
            <a:pPr marL="285750" indent="-285750">
              <a:spcAft>
                <a:spcPts val="600"/>
              </a:spcAft>
              <a:buClr>
                <a:srgbClr val="FFC200"/>
              </a:buClr>
              <a:buSzPct val="130000"/>
              <a:buFont typeface="Arial" panose="020B0604020202020204" pitchFamily="34" charset="0"/>
              <a:buChar char="•"/>
            </a:pPr>
            <a:r>
              <a:rPr lang="en-GB" sz="1600" dirty="0">
                <a:latin typeface="Arial" panose="020B0604020202020204" pitchFamily="34" charset="0"/>
                <a:cs typeface="Arial" panose="020B0604020202020204" pitchFamily="34" charset="0"/>
              </a:rPr>
              <a:t>Talent promotion and knowledge transfer (spin-offs, young talent groups, postdoc office)</a:t>
            </a:r>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935346" cy="1323439"/>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a:p>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168535"/>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FZ Jülich / Sascha </a:t>
            </a:r>
            <a:r>
              <a:rPr lang="de-DE" sz="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Kreklau</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3" y="3093461"/>
            <a:ext cx="7098630"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a:t>
            </a:r>
            <a:r>
              <a:rPr lang="en-GB" b="1" dirty="0" err="1">
                <a:solidFill>
                  <a:srgbClr val="FFC200"/>
                </a:solidFill>
                <a:latin typeface="Arial" panose="020B0604020202020204" pitchFamily="34" charset="0"/>
              </a:rPr>
              <a:t>JUelich</a:t>
            </a:r>
            <a:r>
              <a:rPr lang="en-GB" b="1" dirty="0">
                <a:solidFill>
                  <a:srgbClr val="FFC200"/>
                </a:solidFill>
                <a:latin typeface="Arial" panose="020B0604020202020204" pitchFamily="34" charset="0"/>
              </a:rPr>
              <a:t> Quantum Computing Alliance (JUQCA)</a:t>
            </a:r>
          </a:p>
        </p:txBody>
      </p:sp>
      <p:sp>
        <p:nvSpPr>
          <p:cNvPr id="12" name="Textfeld 11">
            <a:hlinkClick r:id="rId7"/>
            <a:extLst>
              <a:ext uri="{FF2B5EF4-FFF2-40B4-BE49-F238E27FC236}">
                <a16:creationId xmlns:a16="http://schemas.microsoft.com/office/drawing/2014/main" id="{CDDC2429-1880-3FBE-FF3A-DD793B3B1F41}"/>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fz-juelich.de</a:t>
            </a:r>
          </a:p>
        </p:txBody>
      </p:sp>
      <p:pic>
        <p:nvPicPr>
          <p:cNvPr id="13" name="Grafik 12">
            <a:extLst>
              <a:ext uri="{FF2B5EF4-FFF2-40B4-BE49-F238E27FC236}">
                <a16:creationId xmlns:a16="http://schemas.microsoft.com/office/drawing/2014/main" id="{D04BD51B-874A-278C-EA26-B2DD9FFD003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73153" y="5944992"/>
            <a:ext cx="183256" cy="183256"/>
          </a:xfrm>
          <a:prstGeom prst="rect">
            <a:avLst/>
          </a:prstGeom>
        </p:spPr>
      </p:pic>
      <p:sp>
        <p:nvSpPr>
          <p:cNvPr id="19" name="Rechteck 18">
            <a:extLst>
              <a:ext uri="{FF2B5EF4-FFF2-40B4-BE49-F238E27FC236}">
                <a16:creationId xmlns:a16="http://schemas.microsoft.com/office/drawing/2014/main" id="{F3794D74-A014-6E02-AD8E-3F0EAF029C12}"/>
              </a:ext>
            </a:extLst>
          </p:cNvPr>
          <p:cNvSpPr/>
          <p:nvPr/>
        </p:nvSpPr>
        <p:spPr>
          <a:xfrm flipH="1">
            <a:off x="1278254" y="3669013"/>
            <a:ext cx="45719" cy="190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2" name="Textfeld 21">
            <a:extLst>
              <a:ext uri="{FF2B5EF4-FFF2-40B4-BE49-F238E27FC236}">
                <a16:creationId xmlns:a16="http://schemas.microsoft.com/office/drawing/2014/main" id="{78A6BAD1-4732-491D-95A7-B47C58770AC7}"/>
              </a:ext>
            </a:extLst>
          </p:cNvPr>
          <p:cNvSpPr txBox="1"/>
          <p:nvPr/>
        </p:nvSpPr>
        <p:spPr>
          <a:xfrm>
            <a:off x="1193995" y="1564927"/>
            <a:ext cx="6478394"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Key technology: </a:t>
            </a:r>
            <a:r>
              <a:rPr lang="en-GB" b="1" dirty="0">
                <a:solidFill>
                  <a:schemeClr val="bg1"/>
                </a:solidFill>
                <a:latin typeface="Arial" panose="020B0604020202020204" pitchFamily="34" charset="0"/>
              </a:rPr>
              <a:t>quantum technologies</a:t>
            </a:r>
            <a:endParaRPr lang="en-GB" sz="1800" b="1" i="0" dirty="0">
              <a:solidFill>
                <a:schemeClr val="bg1"/>
              </a:solidFill>
              <a:effectLst/>
              <a:latin typeface="Arial" panose="020B0604020202020204" pitchFamily="34" charset="0"/>
            </a:endParaRPr>
          </a:p>
          <a:p>
            <a:endParaRPr lang="en-GB" sz="1800" b="1" i="0" dirty="0">
              <a:solidFill>
                <a:schemeClr val="bg1"/>
              </a:solidFill>
              <a:effectLst/>
              <a:latin typeface="Arial" panose="020B0604020202020204" pitchFamily="34" charset="0"/>
            </a:endParaRPr>
          </a:p>
        </p:txBody>
      </p:sp>
      <p:pic>
        <p:nvPicPr>
          <p:cNvPr id="8" name="Grafik 7">
            <a:extLst>
              <a:ext uri="{FF2B5EF4-FFF2-40B4-BE49-F238E27FC236}">
                <a16:creationId xmlns:a16="http://schemas.microsoft.com/office/drawing/2014/main" id="{0B610571-D222-3619-52E2-8CFB411EF26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376647" y="5914672"/>
            <a:ext cx="1434353" cy="413756"/>
          </a:xfrm>
          <a:prstGeom prst="rect">
            <a:avLst/>
          </a:prstGeom>
        </p:spPr>
      </p:pic>
    </p:spTree>
    <p:extLst>
      <p:ext uri="{BB962C8B-B14F-4D97-AF65-F5344CB8AC3E}">
        <p14:creationId xmlns:p14="http://schemas.microsoft.com/office/powerpoint/2010/main" val="3897782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EC458DD-0E97-1EB5-0308-59FD8E1C2DFB}"/>
              </a:ext>
            </a:extLst>
          </p:cNvPr>
          <p:cNvPicPr>
            <a:picLocks noChangeAspect="1"/>
          </p:cNvPicPr>
          <p:nvPr/>
        </p:nvPicPr>
        <p:blipFill>
          <a:blip r:embed="rId4" cstate="screen">
            <a:extLst>
              <a:ext uri="{28A0092B-C50C-407E-A947-70E740481C1C}">
                <a14:useLocalDpi xmlns:a14="http://schemas.microsoft.com/office/drawing/2010/main" val="0"/>
              </a:ext>
            </a:extLst>
          </a:blip>
          <a:srcRect t="3729" b="15189"/>
          <a:stretch/>
        </p:blipFill>
        <p:spPr>
          <a:xfrm>
            <a:off x="626388" y="0"/>
            <a:ext cx="11565612" cy="2916455"/>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10164376" cy="2046714"/>
          </a:xfrm>
          <a:prstGeom prst="rect">
            <a:avLst/>
          </a:prstGeom>
          <a:noFill/>
        </p:spPr>
        <p:txBody>
          <a:bodyPr wrap="square">
            <a:spAutoFit/>
          </a:bodyPr>
          <a:lstStyle/>
          <a:p>
            <a:pPr marL="285750" indent="-285750">
              <a:spcAft>
                <a:spcPts val="600"/>
              </a:spcAft>
              <a:buClr>
                <a:srgbClr val="FFC200"/>
              </a:buClr>
              <a:buSzPct val="130000"/>
              <a:buFont typeface="Arial" panose="020B0604020202020204" pitchFamily="34" charset="0"/>
              <a:buChar char="•"/>
            </a:pPr>
            <a:r>
              <a:rPr lang="en-US" sz="1600" dirty="0">
                <a:latin typeface="Arial" panose="020B0604020202020204" pitchFamily="34" charset="0"/>
                <a:cs typeface="Arial" panose="020B0604020202020204" pitchFamily="34" charset="0"/>
              </a:rPr>
              <a:t>Cooperation of 15 </a:t>
            </a:r>
            <a:r>
              <a:rPr lang="en-GB" sz="1600" dirty="0">
                <a:latin typeface="Arial" panose="020B0604020202020204" pitchFamily="34" charset="0"/>
                <a:cs typeface="Arial" panose="020B0604020202020204" pitchFamily="34" charset="0"/>
              </a:rPr>
              <a:t>highly specialised institutes </a:t>
            </a:r>
            <a:r>
              <a:rPr lang="en-US" sz="1600" dirty="0">
                <a:latin typeface="Arial" panose="020B0604020202020204" pitchFamily="34" charset="0"/>
                <a:cs typeface="Arial" panose="020B0604020202020204" pitchFamily="34" charset="0"/>
              </a:rPr>
              <a:t>and 13 cleanrooms equipped with cutting-edge technology</a:t>
            </a:r>
          </a:p>
          <a:p>
            <a:pPr marL="285750" indent="-285750">
              <a:spcAft>
                <a:spcPts val="600"/>
              </a:spcAft>
              <a:buClr>
                <a:srgbClr val="FFC200"/>
              </a:buClr>
              <a:buSzPct val="130000"/>
              <a:buFont typeface="Arial" panose="020B0604020202020204" pitchFamily="34" charset="0"/>
              <a:buChar char="•"/>
            </a:pPr>
            <a:r>
              <a:rPr lang="en-US" sz="1600" dirty="0">
                <a:latin typeface="Arial" panose="020B0604020202020204" pitchFamily="34" charset="0"/>
                <a:cs typeface="Arial" panose="020B0604020202020204" pitchFamily="34" charset="0"/>
              </a:rPr>
              <a:t>A one-stop-shop for micro- and nanoelectronics that offers </a:t>
            </a:r>
            <a:r>
              <a:rPr lang="en-GB" sz="1600" dirty="0">
                <a:latin typeface="Arial" panose="020B0604020202020204" pitchFamily="34" charset="0"/>
                <a:cs typeface="Arial" panose="020B0604020202020204" pitchFamily="34" charset="0"/>
              </a:rPr>
              <a:t>customised solutions along the entire value chain </a:t>
            </a:r>
          </a:p>
          <a:p>
            <a:pPr marL="285750" indent="-285750">
              <a:spcAft>
                <a:spcPts val="600"/>
              </a:spcAft>
              <a:buClr>
                <a:srgbClr val="FFC200"/>
              </a:buClr>
              <a:buSzPct val="130000"/>
              <a:buFont typeface="Arial" panose="020B0604020202020204" pitchFamily="34" charset="0"/>
              <a:buChar char="•"/>
            </a:pPr>
            <a:r>
              <a:rPr lang="en-US" sz="1600" dirty="0">
                <a:latin typeface="Arial" panose="020B0604020202020204" pitchFamily="34" charset="0"/>
                <a:cs typeface="Arial" panose="020B0604020202020204" pitchFamily="34" charset="0"/>
              </a:rPr>
              <a:t>Implements the APECS Pilot Line for Advanced Packaging and Heterogeneous Integration to bridge the gap between research and industry</a:t>
            </a:r>
            <a:endParaRPr lang="en-GB" sz="1600" dirty="0">
              <a:latin typeface="Arial" panose="020B0604020202020204" pitchFamily="34" charset="0"/>
              <a:cs typeface="Arial" panose="020B0604020202020204" pitchFamily="34" charset="0"/>
            </a:endParaRPr>
          </a:p>
          <a:p>
            <a:pPr marL="285750" indent="-285750">
              <a:spcAft>
                <a:spcPts val="600"/>
              </a:spcAft>
              <a:buClr>
                <a:srgbClr val="FFC200"/>
              </a:buClr>
              <a:buSzPct val="130000"/>
              <a:buFont typeface="Arial" panose="020B0604020202020204" pitchFamily="34" charset="0"/>
              <a:buChar char="•"/>
            </a:pPr>
            <a:r>
              <a:rPr lang="en-GB" sz="1600" dirty="0">
                <a:latin typeface="Arial" panose="020B0604020202020204" pitchFamily="34" charset="0"/>
                <a:cs typeface="Arial" panose="020B0604020202020204" pitchFamily="34" charset="0"/>
              </a:rPr>
              <a:t>Hosts the German Chips Competence Centre (G3C) that connects innovators with APECS and other European pilot lines</a:t>
            </a:r>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935346" cy="1323439"/>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a:p>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449809"/>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Fraunhofer EMFT</a:t>
            </a: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3" y="3093461"/>
            <a:ext cx="7098630"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Research Fab Microelectronics Germany (FMD)</a:t>
            </a:r>
          </a:p>
        </p:txBody>
      </p:sp>
      <p:sp>
        <p:nvSpPr>
          <p:cNvPr id="12" name="Textfeld 11">
            <a:extLst>
              <a:ext uri="{FF2B5EF4-FFF2-40B4-BE49-F238E27FC236}">
                <a16:creationId xmlns:a16="http://schemas.microsoft.com/office/drawing/2014/main" id="{CDDC2429-1880-3FBE-FF3A-DD793B3B1F41}"/>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cs typeface="Arial" panose="020B0604020202020204" pitchFamily="34" charset="0"/>
              </a:rPr>
              <a:t>forschungsfabrik-mikroelektronik.de | apecs.eu  | german-chips.de </a:t>
            </a:r>
          </a:p>
        </p:txBody>
      </p:sp>
      <p:pic>
        <p:nvPicPr>
          <p:cNvPr id="13" name="Grafik 12">
            <a:extLst>
              <a:ext uri="{FF2B5EF4-FFF2-40B4-BE49-F238E27FC236}">
                <a16:creationId xmlns:a16="http://schemas.microsoft.com/office/drawing/2014/main" id="{D04BD51B-874A-278C-EA26-B2DD9FFD003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19" name="Rechteck 18">
            <a:extLst>
              <a:ext uri="{FF2B5EF4-FFF2-40B4-BE49-F238E27FC236}">
                <a16:creationId xmlns:a16="http://schemas.microsoft.com/office/drawing/2014/main" id="{F3794D74-A014-6E02-AD8E-3F0EAF029C12}"/>
              </a:ext>
            </a:extLst>
          </p:cNvPr>
          <p:cNvSpPr/>
          <p:nvPr/>
        </p:nvSpPr>
        <p:spPr>
          <a:xfrm flipH="1">
            <a:off x="1278254" y="3669013"/>
            <a:ext cx="45719" cy="190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2" name="Textfeld 21">
            <a:extLst>
              <a:ext uri="{FF2B5EF4-FFF2-40B4-BE49-F238E27FC236}">
                <a16:creationId xmlns:a16="http://schemas.microsoft.com/office/drawing/2014/main" id="{78A6BAD1-4732-491D-95A7-B47C58770AC7}"/>
              </a:ext>
            </a:extLst>
          </p:cNvPr>
          <p:cNvSpPr txBox="1"/>
          <p:nvPr/>
        </p:nvSpPr>
        <p:spPr>
          <a:xfrm>
            <a:off x="1193995" y="1564927"/>
            <a:ext cx="6478394"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Key technology: microelectronics</a:t>
            </a:r>
          </a:p>
          <a:p>
            <a:endParaRPr lang="en-GB" sz="1800" b="1" i="0" dirty="0">
              <a:solidFill>
                <a:schemeClr val="bg1"/>
              </a:solidFill>
              <a:effectLst/>
              <a:latin typeface="Arial" panose="020B0604020202020204" pitchFamily="34" charset="0"/>
            </a:endParaRPr>
          </a:p>
        </p:txBody>
      </p:sp>
      <p:pic>
        <p:nvPicPr>
          <p:cNvPr id="15" name="Grafik 14">
            <a:extLst>
              <a:ext uri="{FF2B5EF4-FFF2-40B4-BE49-F238E27FC236}">
                <a16:creationId xmlns:a16="http://schemas.microsoft.com/office/drawing/2014/main" id="{91DF775B-6948-3AA6-9BD1-FC6C3E6EC80E}"/>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9391787" y="5509511"/>
            <a:ext cx="2814868" cy="1237473"/>
          </a:xfrm>
          <a:prstGeom prst="rect">
            <a:avLst/>
          </a:prstGeom>
        </p:spPr>
      </p:pic>
    </p:spTree>
    <p:extLst>
      <p:ext uri="{BB962C8B-B14F-4D97-AF65-F5344CB8AC3E}">
        <p14:creationId xmlns:p14="http://schemas.microsoft.com/office/powerpoint/2010/main" val="1416070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6222FD16-2F3A-835A-E3B1-088DAAFD4ED3}"/>
              </a:ext>
            </a:extLst>
          </p:cNvPr>
          <p:cNvPicPr>
            <a:picLocks noChangeAspect="1"/>
          </p:cNvPicPr>
          <p:nvPr/>
        </p:nvPicPr>
        <p:blipFill>
          <a:blip r:embed="rId4">
            <a:extLst>
              <a:ext uri="{28A0092B-C50C-407E-A947-70E740481C1C}">
                <a14:useLocalDpi xmlns:a14="http://schemas.microsoft.com/office/drawing/2010/main" val="0"/>
              </a:ext>
            </a:extLst>
          </a:blip>
          <a:srcRect b="56875"/>
          <a:stretch/>
        </p:blipFill>
        <p:spPr>
          <a:xfrm>
            <a:off x="283961" y="0"/>
            <a:ext cx="11908154" cy="2916455"/>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9326176" cy="2416046"/>
          </a:xfrm>
          <a:prstGeom prst="rect">
            <a:avLst/>
          </a:prstGeom>
          <a:noFill/>
        </p:spPr>
        <p:txBody>
          <a:bodyPr wrap="square">
            <a:spAutoFit/>
          </a:bodyPr>
          <a:lstStyle/>
          <a:p>
            <a:pPr marL="285750" indent="-285750">
              <a:spcAft>
                <a:spcPts val="600"/>
              </a:spcAft>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Six </a:t>
            </a:r>
            <a:r>
              <a:rPr lang="en-GB" dirty="0">
                <a:latin typeface="Arial" panose="020B0604020202020204" pitchFamily="34" charset="0"/>
                <a:cs typeface="Arial" panose="020B0604020202020204" pitchFamily="34" charset="0"/>
              </a:rPr>
              <a:t>re</a:t>
            </a:r>
            <a:r>
              <a:rPr lang="en-GB" sz="1800" i="0" dirty="0">
                <a:effectLst/>
                <a:latin typeface="Arial" panose="020B0604020202020204" pitchFamily="34" charset="0"/>
                <a:cs typeface="Arial" panose="020B0604020202020204" pitchFamily="34" charset="0"/>
              </a:rPr>
              <a:t>search cent</a:t>
            </a:r>
            <a:r>
              <a:rPr lang="en-GB" dirty="0">
                <a:latin typeface="Arial" panose="020B0604020202020204" pitchFamily="34" charset="0"/>
                <a:cs typeface="Arial" panose="020B0604020202020204" pitchFamily="34" charset="0"/>
              </a:rPr>
              <a:t>res covering e.g. computational health and biology, bioengineering, stem cells, and environmental health</a:t>
            </a:r>
          </a:p>
          <a:p>
            <a:pPr marL="285750" indent="-285750">
              <a:spcAft>
                <a:spcPts val="6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Strong focus on AI and machine learning (e.g. in diagnostics, single-cell genomics, etc.)</a:t>
            </a:r>
          </a:p>
          <a:p>
            <a:pPr marL="285750" indent="-285750">
              <a:spcAft>
                <a:spcPts val="600"/>
              </a:spcAft>
              <a:buClr>
                <a:srgbClr val="FFC0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Innovation campus “Helmholtz Pioneer Campus”</a:t>
            </a:r>
          </a:p>
          <a:p>
            <a:pPr marL="285750" indent="-285750">
              <a:spcAft>
                <a:spcPts val="600"/>
              </a:spcAft>
              <a:buClr>
                <a:srgbClr val="FFC0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Technology transfer</a:t>
            </a:r>
            <a:endParaRPr lang="en-GB" sz="1800" i="0" dirty="0">
              <a:effectLst/>
              <a:latin typeface="Arial" panose="020B0604020202020204" pitchFamily="34" charset="0"/>
              <a:cs typeface="Arial" panose="020B0604020202020204" pitchFamily="34" charset="0"/>
            </a:endParaRPr>
          </a:p>
          <a:p>
            <a:pPr marL="285750" indent="-285750">
              <a:spcAft>
                <a:spcPts val="600"/>
              </a:spcAft>
              <a:buClr>
                <a:srgbClr val="FFC0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Public engagement</a:t>
            </a:r>
          </a:p>
          <a:p>
            <a:pPr marL="285750" indent="-285750">
              <a:spcAft>
                <a:spcPts val="600"/>
              </a:spcAft>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935346" cy="1323439"/>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a:p>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168535"/>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Helmholtz Association / Al</a:t>
            </a:r>
            <a:r>
              <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Ertürk</a:t>
            </a: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2" y="3093461"/>
            <a:ext cx="10561647"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Helmholtz Munich – where biomedical research meets technological innovation </a:t>
            </a:r>
          </a:p>
        </p:txBody>
      </p:sp>
      <p:sp>
        <p:nvSpPr>
          <p:cNvPr id="12" name="Textfeld 11">
            <a:extLst>
              <a:ext uri="{FF2B5EF4-FFF2-40B4-BE49-F238E27FC236}">
                <a16:creationId xmlns:a16="http://schemas.microsoft.com/office/drawing/2014/main" id="{CDDC2429-1880-3FBE-FF3A-DD793B3B1F41}"/>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helmholtz-munich.de</a:t>
            </a:r>
          </a:p>
        </p:txBody>
      </p:sp>
      <p:pic>
        <p:nvPicPr>
          <p:cNvPr id="13" name="Grafik 12">
            <a:extLst>
              <a:ext uri="{FF2B5EF4-FFF2-40B4-BE49-F238E27FC236}">
                <a16:creationId xmlns:a16="http://schemas.microsoft.com/office/drawing/2014/main" id="{D04BD51B-874A-278C-EA26-B2DD9FFD003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19" name="Rechteck 18">
            <a:extLst>
              <a:ext uri="{FF2B5EF4-FFF2-40B4-BE49-F238E27FC236}">
                <a16:creationId xmlns:a16="http://schemas.microsoft.com/office/drawing/2014/main" id="{F3794D74-A014-6E02-AD8E-3F0EAF029C12}"/>
              </a:ext>
            </a:extLst>
          </p:cNvPr>
          <p:cNvSpPr/>
          <p:nvPr/>
        </p:nvSpPr>
        <p:spPr>
          <a:xfrm flipH="1">
            <a:off x="1278254" y="3669013"/>
            <a:ext cx="45719" cy="1872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2" name="Textfeld 21">
            <a:extLst>
              <a:ext uri="{FF2B5EF4-FFF2-40B4-BE49-F238E27FC236}">
                <a16:creationId xmlns:a16="http://schemas.microsoft.com/office/drawing/2014/main" id="{78A6BAD1-4732-491D-95A7-B47C58770AC7}"/>
              </a:ext>
            </a:extLst>
          </p:cNvPr>
          <p:cNvSpPr txBox="1"/>
          <p:nvPr/>
        </p:nvSpPr>
        <p:spPr>
          <a:xfrm>
            <a:off x="1193995" y="1564927"/>
            <a:ext cx="6478394"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Key technology: b</a:t>
            </a:r>
            <a:r>
              <a:rPr lang="en-GB" b="1" dirty="0">
                <a:solidFill>
                  <a:schemeClr val="bg1"/>
                </a:solidFill>
                <a:latin typeface="Arial" panose="020B0604020202020204" pitchFamily="34" charset="0"/>
              </a:rPr>
              <a:t>iotechnology</a:t>
            </a:r>
            <a:endParaRPr lang="en-GB" sz="1800" b="1" i="0" dirty="0">
              <a:solidFill>
                <a:schemeClr val="bg1"/>
              </a:solidFill>
              <a:effectLst/>
              <a:latin typeface="Arial" panose="020B0604020202020204" pitchFamily="34" charset="0"/>
            </a:endParaRPr>
          </a:p>
          <a:p>
            <a:endParaRPr lang="en-GB" sz="1800" b="1" i="0" dirty="0">
              <a:solidFill>
                <a:schemeClr val="bg1"/>
              </a:solidFill>
              <a:effectLst/>
              <a:latin typeface="Arial" panose="020B0604020202020204" pitchFamily="34" charset="0"/>
            </a:endParaRPr>
          </a:p>
        </p:txBody>
      </p:sp>
      <p:pic>
        <p:nvPicPr>
          <p:cNvPr id="24" name="Grafik 23">
            <a:extLst>
              <a:ext uri="{FF2B5EF4-FFF2-40B4-BE49-F238E27FC236}">
                <a16:creationId xmlns:a16="http://schemas.microsoft.com/office/drawing/2014/main" id="{0DADE9E1-4509-2D77-8D19-C00C1E935E3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15400" y="5953125"/>
            <a:ext cx="2895600" cy="222567"/>
          </a:xfrm>
          <a:prstGeom prst="rect">
            <a:avLst/>
          </a:prstGeom>
        </p:spPr>
      </p:pic>
    </p:spTree>
    <p:extLst>
      <p:ext uri="{BB962C8B-B14F-4D97-AF65-F5344CB8AC3E}">
        <p14:creationId xmlns:p14="http://schemas.microsoft.com/office/powerpoint/2010/main" val="1366292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5E51540E-638B-4CD6-A11C-31F33594A23F}"/>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t="12996" b="51130"/>
          <a:stretch/>
        </p:blipFill>
        <p:spPr>
          <a:xfrm>
            <a:off x="0" y="0"/>
            <a:ext cx="12194388" cy="2916455"/>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3988165"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Cluster actors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SMEs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L</a:t>
            </a:r>
            <a:r>
              <a:rPr lang="en-GB" sz="1800" i="0" dirty="0">
                <a:effectLst/>
                <a:latin typeface="Arial" panose="020B0604020202020204" pitchFamily="34" charset="0"/>
                <a:cs typeface="Arial" panose="020B0604020202020204" pitchFamily="34" charset="0"/>
              </a:rPr>
              <a:t>arge companies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U</a:t>
            </a:r>
            <a:r>
              <a:rPr lang="en-GB" sz="1800" i="0" dirty="0">
                <a:effectLst/>
                <a:latin typeface="Arial" panose="020B0604020202020204" pitchFamily="34" charset="0"/>
                <a:cs typeface="Arial" panose="020B0604020202020204" pitchFamily="34" charset="0"/>
              </a:rPr>
              <a:t>niversities </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Research institutions</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Actors from politics</a:t>
            </a:r>
            <a:endParaRPr lang="de-DE" dirty="0"/>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935346" cy="1323439"/>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a:p>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168535"/>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Energy </a:t>
            </a:r>
            <a:r>
              <a:rPr lang="de-DE" sz="1200" b="0" i="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Saxony</a:t>
            </a:r>
            <a:r>
              <a:rPr lang="de-DE"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e.V.</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3" y="3093461"/>
            <a:ext cx="7098630"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Energy Saxony</a:t>
            </a:r>
          </a:p>
        </p:txBody>
      </p:sp>
      <p:sp>
        <p:nvSpPr>
          <p:cNvPr id="12" name="Textfeld 11">
            <a:extLst>
              <a:ext uri="{FF2B5EF4-FFF2-40B4-BE49-F238E27FC236}">
                <a16:creationId xmlns:a16="http://schemas.microsoft.com/office/drawing/2014/main" id="{CDDC2429-1880-3FBE-FF3A-DD793B3B1F41}"/>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energy-saxony.net</a:t>
            </a:r>
          </a:p>
        </p:txBody>
      </p:sp>
      <p:pic>
        <p:nvPicPr>
          <p:cNvPr id="13" name="Grafik 12">
            <a:extLst>
              <a:ext uri="{FF2B5EF4-FFF2-40B4-BE49-F238E27FC236}">
                <a16:creationId xmlns:a16="http://schemas.microsoft.com/office/drawing/2014/main" id="{D04BD51B-874A-278C-EA26-B2DD9FFD003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19" name="Rechteck 18">
            <a:extLst>
              <a:ext uri="{FF2B5EF4-FFF2-40B4-BE49-F238E27FC236}">
                <a16:creationId xmlns:a16="http://schemas.microsoft.com/office/drawing/2014/main" id="{F3794D74-A014-6E02-AD8E-3F0EAF029C12}"/>
              </a:ext>
            </a:extLst>
          </p:cNvPr>
          <p:cNvSpPr/>
          <p:nvPr/>
        </p:nvSpPr>
        <p:spPr>
          <a:xfrm flipH="1">
            <a:off x="1278254" y="3669013"/>
            <a:ext cx="45719" cy="1977426"/>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0" name="Textfeld 19">
            <a:extLst>
              <a:ext uri="{FF2B5EF4-FFF2-40B4-BE49-F238E27FC236}">
                <a16:creationId xmlns:a16="http://schemas.microsoft.com/office/drawing/2014/main" id="{24DB8092-4879-81CA-24BB-F35011579100}"/>
              </a:ext>
            </a:extLst>
          </p:cNvPr>
          <p:cNvSpPr txBox="1"/>
          <p:nvPr/>
        </p:nvSpPr>
        <p:spPr>
          <a:xfrm>
            <a:off x="6104306" y="3615114"/>
            <a:ext cx="4106494"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Topics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0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Decarbonisation, especially hydrogen technologies </a:t>
            </a:r>
          </a:p>
          <a:p>
            <a:pPr marL="285750" indent="-285750">
              <a:buClr>
                <a:srgbClr val="FFC0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Energy storage </a:t>
            </a:r>
          </a:p>
          <a:p>
            <a:pPr marL="285750" indent="-285750">
              <a:buClr>
                <a:srgbClr val="FFC0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Circular economy </a:t>
            </a:r>
          </a:p>
          <a:p>
            <a:pPr marL="285750" indent="-285750">
              <a:buClr>
                <a:srgbClr val="FFC0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Grid transformation </a:t>
            </a:r>
          </a:p>
        </p:txBody>
      </p:sp>
      <p:pic>
        <p:nvPicPr>
          <p:cNvPr id="15" name="Grafik 14">
            <a:extLst>
              <a:ext uri="{FF2B5EF4-FFF2-40B4-BE49-F238E27FC236}">
                <a16:creationId xmlns:a16="http://schemas.microsoft.com/office/drawing/2014/main" id="{1729BBF1-8D5D-4F90-AE01-7F76280CCBEA}"/>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0177669" y="5827640"/>
            <a:ext cx="1566775" cy="612303"/>
          </a:xfrm>
          <a:prstGeom prst="rect">
            <a:avLst/>
          </a:prstGeom>
        </p:spPr>
      </p:pic>
      <p:sp>
        <p:nvSpPr>
          <p:cNvPr id="22" name="Textfeld 21">
            <a:extLst>
              <a:ext uri="{FF2B5EF4-FFF2-40B4-BE49-F238E27FC236}">
                <a16:creationId xmlns:a16="http://schemas.microsoft.com/office/drawing/2014/main" id="{78A6BAD1-4732-491D-95A7-B47C58770AC7}"/>
              </a:ext>
            </a:extLst>
          </p:cNvPr>
          <p:cNvSpPr txBox="1"/>
          <p:nvPr/>
        </p:nvSpPr>
        <p:spPr>
          <a:xfrm>
            <a:off x="1193995" y="1564927"/>
            <a:ext cx="6478394"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Key technology: fusion and climate-neutral energy</a:t>
            </a:r>
          </a:p>
          <a:p>
            <a:endParaRPr lang="en-GB" sz="1800" b="1" i="0" dirty="0">
              <a:solidFill>
                <a:schemeClr val="bg1"/>
              </a:solidFill>
              <a:effectLst/>
              <a:latin typeface="Arial" panose="020B0604020202020204" pitchFamily="34" charset="0"/>
            </a:endParaRPr>
          </a:p>
        </p:txBody>
      </p:sp>
      <p:sp>
        <p:nvSpPr>
          <p:cNvPr id="2" name="Rechteck 1">
            <a:extLst>
              <a:ext uri="{FF2B5EF4-FFF2-40B4-BE49-F238E27FC236}">
                <a16:creationId xmlns:a16="http://schemas.microsoft.com/office/drawing/2014/main" id="{B914945B-C535-8A80-61A9-CFA271D37929}"/>
              </a:ext>
            </a:extLst>
          </p:cNvPr>
          <p:cNvSpPr/>
          <p:nvPr/>
        </p:nvSpPr>
        <p:spPr>
          <a:xfrm flipH="1">
            <a:off x="6000851" y="3668308"/>
            <a:ext cx="45719" cy="1977426"/>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3521493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D3AC7B53-251D-A680-B7AB-11E8B0ABA525}"/>
              </a:ext>
            </a:extLst>
          </p:cNvPr>
          <p:cNvPicPr>
            <a:picLocks noChangeAspect="1"/>
          </p:cNvPicPr>
          <p:nvPr/>
        </p:nvPicPr>
        <p:blipFill>
          <a:blip r:embed="rId4" cstate="screen">
            <a:extLst>
              <a:ext uri="{28A0092B-C50C-407E-A947-70E740481C1C}">
                <a14:useLocalDpi xmlns:a14="http://schemas.microsoft.com/office/drawing/2010/main" val="0"/>
              </a:ext>
            </a:extLst>
          </a:blip>
          <a:srcRect t="17652" b="44816"/>
          <a:stretch/>
        </p:blipFill>
        <p:spPr>
          <a:xfrm>
            <a:off x="561658" y="0"/>
            <a:ext cx="11643556" cy="2916455"/>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3988165" cy="2031325"/>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8 action areas and measures</a:t>
            </a:r>
            <a:r>
              <a:rPr lang="en-GB" sz="1800" b="1" i="0" dirty="0">
                <a:effectLst/>
                <a:latin typeface="Arial" panose="020B0604020202020204" pitchFamily="34" charset="0"/>
                <a:cs typeface="Arial" panose="020B0604020202020204" pitchFamily="34" charset="0"/>
              </a:rPr>
              <a:t>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Strengthen </a:t>
            </a:r>
            <a:r>
              <a:rPr lang="en-GB" sz="1800" i="0" dirty="0">
                <a:effectLst/>
                <a:latin typeface="Arial" panose="020B0604020202020204" pitchFamily="34" charset="0"/>
                <a:cs typeface="Arial" panose="020B0604020202020204" pitchFamily="34" charset="0"/>
              </a:rPr>
              <a:t>research funding </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Build a fusion ecosystem</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Research infrastructures and technology demonstrators</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Skills, training and education</a:t>
            </a:r>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935346" cy="1323439"/>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a:p>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160841"/>
            <a:ext cx="7892980" cy="261610"/>
          </a:xfrm>
          <a:prstGeom prst="rect">
            <a:avLst/>
          </a:prstGeom>
          <a:noFill/>
        </p:spPr>
        <p:txBody>
          <a:bodyPr wrap="square">
            <a:spAutoFit/>
          </a:bodyPr>
          <a:lstStyle/>
          <a:p>
            <a:r>
              <a:rPr lang="en-GB" sz="11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Max Planck Institute </a:t>
            </a:r>
            <a:r>
              <a:rPr lang="de-DE" sz="11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a:t>
            </a:r>
            <a:r>
              <a:rPr lang="de-DE" sz="1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Plasma Physics</a:t>
            </a: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2" y="3093461"/>
            <a:ext cx="9555103"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Action Plan for the world’s first fusion power plant in Germany</a:t>
            </a:r>
          </a:p>
        </p:txBody>
      </p:sp>
      <p:sp>
        <p:nvSpPr>
          <p:cNvPr id="19" name="Rechteck 18">
            <a:extLst>
              <a:ext uri="{FF2B5EF4-FFF2-40B4-BE49-F238E27FC236}">
                <a16:creationId xmlns:a16="http://schemas.microsoft.com/office/drawing/2014/main" id="{F3794D74-A014-6E02-AD8E-3F0EAF029C12}"/>
              </a:ext>
            </a:extLst>
          </p:cNvPr>
          <p:cNvSpPr/>
          <p:nvPr/>
        </p:nvSpPr>
        <p:spPr>
          <a:xfrm flipH="1">
            <a:off x="1278254" y="3695700"/>
            <a:ext cx="45719" cy="1872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0" name="Textfeld 19">
            <a:extLst>
              <a:ext uri="{FF2B5EF4-FFF2-40B4-BE49-F238E27FC236}">
                <a16:creationId xmlns:a16="http://schemas.microsoft.com/office/drawing/2014/main" id="{24DB8092-4879-81CA-24BB-F35011579100}"/>
              </a:ext>
            </a:extLst>
          </p:cNvPr>
          <p:cNvSpPr txBox="1"/>
          <p:nvPr/>
        </p:nvSpPr>
        <p:spPr>
          <a:xfrm>
            <a:off x="6096000" y="4161472"/>
            <a:ext cx="4106494" cy="1477328"/>
          </a:xfrm>
          <a:prstGeom prst="rect">
            <a:avLst/>
          </a:prstGeom>
          <a:noFill/>
        </p:spPr>
        <p:txBody>
          <a:bodyPr wrap="square">
            <a:spAutoFit/>
          </a:bodyPr>
          <a:lstStyle/>
          <a:p>
            <a:pPr marL="285750" indent="-285750">
              <a:buClr>
                <a:srgbClr val="FFC0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Involve and engage the public</a:t>
            </a:r>
          </a:p>
          <a:p>
            <a:pPr marL="285750" indent="-285750">
              <a:buClr>
                <a:srgbClr val="FFC0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Legal </a:t>
            </a:r>
            <a:r>
              <a:rPr lang="en-GB" dirty="0">
                <a:latin typeface="Arial" panose="020B0604020202020204" pitchFamily="34" charset="0"/>
                <a:cs typeface="Arial" panose="020B0604020202020204" pitchFamily="34" charset="0"/>
              </a:rPr>
              <a:t>framework (r</a:t>
            </a:r>
            <a:r>
              <a:rPr lang="en-GB" sz="1800" i="0" dirty="0">
                <a:effectLst/>
                <a:latin typeface="Arial" panose="020B0604020202020204" pitchFamily="34" charset="0"/>
                <a:cs typeface="Arial" panose="020B0604020202020204" pitchFamily="34" charset="0"/>
              </a:rPr>
              <a:t>egulation under the Radiation Protection Act)</a:t>
            </a:r>
          </a:p>
          <a:p>
            <a:pPr marL="285750" indent="-285750">
              <a:buClr>
                <a:srgbClr val="FFC0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IPR and Standardisation</a:t>
            </a:r>
          </a:p>
          <a:p>
            <a:pPr marL="285750" indent="-285750">
              <a:buClr>
                <a:srgbClr val="FFC0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Strategic international cooperation </a:t>
            </a:r>
          </a:p>
        </p:txBody>
      </p:sp>
      <p:sp>
        <p:nvSpPr>
          <p:cNvPr id="22" name="Textfeld 21">
            <a:extLst>
              <a:ext uri="{FF2B5EF4-FFF2-40B4-BE49-F238E27FC236}">
                <a16:creationId xmlns:a16="http://schemas.microsoft.com/office/drawing/2014/main" id="{78A6BAD1-4732-491D-95A7-B47C58770AC7}"/>
              </a:ext>
            </a:extLst>
          </p:cNvPr>
          <p:cNvSpPr txBox="1"/>
          <p:nvPr/>
        </p:nvSpPr>
        <p:spPr>
          <a:xfrm>
            <a:off x="1193995" y="1564927"/>
            <a:ext cx="6478394"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Key technology: fusion and climate-neutral energy</a:t>
            </a:r>
          </a:p>
          <a:p>
            <a:endParaRPr lang="en-GB" sz="1800" b="1" i="0" dirty="0">
              <a:solidFill>
                <a:schemeClr val="bg1"/>
              </a:solidFill>
              <a:effectLst/>
              <a:latin typeface="Arial" panose="020B0604020202020204" pitchFamily="34" charset="0"/>
            </a:endParaRPr>
          </a:p>
        </p:txBody>
      </p:sp>
      <p:sp>
        <p:nvSpPr>
          <p:cNvPr id="14" name="Rechteck 13">
            <a:extLst>
              <a:ext uri="{FF2B5EF4-FFF2-40B4-BE49-F238E27FC236}">
                <a16:creationId xmlns:a16="http://schemas.microsoft.com/office/drawing/2014/main" id="{8BE57CC4-3553-6816-206E-8BAB97545F4F}"/>
              </a:ext>
            </a:extLst>
          </p:cNvPr>
          <p:cNvSpPr/>
          <p:nvPr/>
        </p:nvSpPr>
        <p:spPr>
          <a:xfrm flipH="1">
            <a:off x="5960457" y="3695700"/>
            <a:ext cx="45719" cy="1872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3034647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1919352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Grafik 9">
            <a:extLst>
              <a:ext uri="{FF2B5EF4-FFF2-40B4-BE49-F238E27FC236}">
                <a16:creationId xmlns:a16="http://schemas.microsoft.com/office/drawing/2014/main" id="{DA0B5835-E795-C7E2-546D-FBADE457F27D}"/>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1" y="0"/>
            <a:ext cx="12191999" cy="2916455"/>
          </a:xfrm>
          <a:prstGeom prst="rect">
            <a:avLst/>
          </a:prstGeom>
        </p:spPr>
      </p:pic>
      <p:sp>
        <p:nvSpPr>
          <p:cNvPr id="6" name="Rechteck 5">
            <a:extLst>
              <a:ext uri="{FF2B5EF4-FFF2-40B4-BE49-F238E27FC236}">
                <a16:creationId xmlns:a16="http://schemas.microsoft.com/office/drawing/2014/main" id="{4FA9FD57-B066-E041-8CB4-88F9063EA427}"/>
              </a:ext>
            </a:extLst>
          </p:cNvPr>
          <p:cNvSpPr/>
          <p:nvPr/>
        </p:nvSpPr>
        <p:spPr>
          <a:xfrm rot="16200000">
            <a:off x="4095551" y="-4095550"/>
            <a:ext cx="2916454" cy="11107553"/>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2" name="Rechteck 11">
            <a:extLst>
              <a:ext uri="{FF2B5EF4-FFF2-40B4-BE49-F238E27FC236}">
                <a16:creationId xmlns:a16="http://schemas.microsoft.com/office/drawing/2014/main" id="{A1757FFC-5273-1048-C24A-9BBD07082DE7}"/>
              </a:ext>
            </a:extLst>
          </p:cNvPr>
          <p:cNvSpPr/>
          <p:nvPr/>
        </p:nvSpPr>
        <p:spPr>
          <a:xfrm rot="16200000">
            <a:off x="2625561" y="-2625563"/>
            <a:ext cx="2916455" cy="816757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 name="Textfeld 1">
            <a:extLst>
              <a:ext uri="{FF2B5EF4-FFF2-40B4-BE49-F238E27FC236}">
                <a16:creationId xmlns:a16="http://schemas.microsoft.com/office/drawing/2014/main" id="{96DA286D-9B40-FCAE-24EF-E657379DED3A}"/>
              </a:ext>
            </a:extLst>
          </p:cNvPr>
          <p:cNvSpPr txBox="1"/>
          <p:nvPr/>
        </p:nvSpPr>
        <p:spPr>
          <a:xfrm>
            <a:off x="1242323" y="502780"/>
            <a:ext cx="8126491" cy="707886"/>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p:txBody>
      </p:sp>
      <p:sp>
        <p:nvSpPr>
          <p:cNvPr id="4" name="Textfeld 3">
            <a:extLst>
              <a:ext uri="{FF2B5EF4-FFF2-40B4-BE49-F238E27FC236}">
                <a16:creationId xmlns:a16="http://schemas.microsoft.com/office/drawing/2014/main" id="{15FBDE26-6723-8DD2-48D1-FC59F0BE0754}"/>
              </a:ext>
            </a:extLst>
          </p:cNvPr>
          <p:cNvSpPr txBox="1"/>
          <p:nvPr/>
        </p:nvSpPr>
        <p:spPr>
          <a:xfrm>
            <a:off x="1193994" y="1564927"/>
            <a:ext cx="7538827" cy="369332"/>
          </a:xfrm>
          <a:prstGeom prst="rect">
            <a:avLst/>
          </a:prstGeom>
          <a:noFill/>
        </p:spPr>
        <p:txBody>
          <a:bodyPr wrap="square">
            <a:spAutoFit/>
          </a:bodyPr>
          <a:lstStyle/>
          <a:p>
            <a:r>
              <a:rPr lang="en-GB" b="1" dirty="0">
                <a:solidFill>
                  <a:schemeClr val="bg1"/>
                </a:solidFill>
                <a:latin typeface="Arial" panose="020B0604020202020204" pitchFamily="34" charset="0"/>
              </a:rPr>
              <a:t>Key technology: technologies </a:t>
            </a:r>
            <a:r>
              <a:rPr lang="en-GB" sz="1800" b="1" i="0" dirty="0">
                <a:solidFill>
                  <a:schemeClr val="bg1"/>
                </a:solidFill>
                <a:effectLst/>
                <a:latin typeface="Arial" panose="020B0604020202020204" pitchFamily="34" charset="0"/>
              </a:rPr>
              <a:t>for climate-neutral mobility</a:t>
            </a:r>
          </a:p>
        </p:txBody>
      </p:sp>
      <p:sp>
        <p:nvSpPr>
          <p:cNvPr id="7" name="Textfeld 6">
            <a:extLst>
              <a:ext uri="{FF2B5EF4-FFF2-40B4-BE49-F238E27FC236}">
                <a16:creationId xmlns:a16="http://schemas.microsoft.com/office/drawing/2014/main" id="{2054B2EC-CD8A-BBD0-C705-05FA5B1459A2}"/>
              </a:ext>
            </a:extLst>
          </p:cNvPr>
          <p:cNvSpPr txBox="1"/>
          <p:nvPr/>
        </p:nvSpPr>
        <p:spPr>
          <a:xfrm>
            <a:off x="1386698" y="3615114"/>
            <a:ext cx="3815919" cy="1754326"/>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Stakeholders from</a:t>
            </a: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Science</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Public sector</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Business</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Society</a:t>
            </a:r>
          </a:p>
        </p:txBody>
      </p:sp>
      <p:sp>
        <p:nvSpPr>
          <p:cNvPr id="8" name="Textfeld 7">
            <a:extLst>
              <a:ext uri="{FF2B5EF4-FFF2-40B4-BE49-F238E27FC236}">
                <a16:creationId xmlns:a16="http://schemas.microsoft.com/office/drawing/2014/main" id="{9DF71060-7390-F0CE-85DE-016E43505052}"/>
              </a:ext>
            </a:extLst>
          </p:cNvPr>
          <p:cNvSpPr txBox="1"/>
          <p:nvPr/>
        </p:nvSpPr>
        <p:spPr>
          <a:xfrm>
            <a:off x="6025455" y="3615114"/>
            <a:ext cx="4295045" cy="1754326"/>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Topics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Mobility transition </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Mobility innovations </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Participatory experiments in real laboratories </a:t>
            </a:r>
            <a:endParaRPr lang="de-DE" dirty="0"/>
          </a:p>
        </p:txBody>
      </p:sp>
      <p:sp>
        <p:nvSpPr>
          <p:cNvPr id="11" name="Rechteck 10">
            <a:extLst>
              <a:ext uri="{FF2B5EF4-FFF2-40B4-BE49-F238E27FC236}">
                <a16:creationId xmlns:a16="http://schemas.microsoft.com/office/drawing/2014/main" id="{D3825A49-17FF-6367-A957-857B382F41A2}"/>
              </a:ext>
            </a:extLst>
          </p:cNvPr>
          <p:cNvSpPr/>
          <p:nvPr/>
        </p:nvSpPr>
        <p:spPr>
          <a:xfrm>
            <a:off x="5867400" y="3688502"/>
            <a:ext cx="59194" cy="1800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3" name="Rechteck 12">
            <a:extLst>
              <a:ext uri="{FF2B5EF4-FFF2-40B4-BE49-F238E27FC236}">
                <a16:creationId xmlns:a16="http://schemas.microsoft.com/office/drawing/2014/main" id="{842E6142-5355-3DA7-F813-B59469AA4DFE}"/>
              </a:ext>
            </a:extLst>
          </p:cNvPr>
          <p:cNvSpPr/>
          <p:nvPr/>
        </p:nvSpPr>
        <p:spPr>
          <a:xfrm flipH="1">
            <a:off x="1264780" y="3688502"/>
            <a:ext cx="59194" cy="1797898"/>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5" name="Textfeld 14">
            <a:extLst>
              <a:ext uri="{FF2B5EF4-FFF2-40B4-BE49-F238E27FC236}">
                <a16:creationId xmlns:a16="http://schemas.microsoft.com/office/drawing/2014/main" id="{EAB11735-5D71-A6B4-CA98-25A91D8FEEEE}"/>
              </a:ext>
            </a:extLst>
          </p:cNvPr>
          <p:cNvSpPr txBox="1"/>
          <p:nvPr/>
        </p:nvSpPr>
        <p:spPr>
          <a:xfrm>
            <a:off x="1173153" y="3093461"/>
            <a:ext cx="7098630"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a:t>
            </a:r>
            <a:r>
              <a:rPr lang="en-GB" b="1" dirty="0" err="1">
                <a:solidFill>
                  <a:srgbClr val="FFC200"/>
                </a:solidFill>
                <a:latin typeface="Arial" panose="020B0604020202020204" pitchFamily="34" charset="0"/>
              </a:rPr>
              <a:t>MCube</a:t>
            </a:r>
            <a:r>
              <a:rPr lang="en-GB" b="1" dirty="0">
                <a:solidFill>
                  <a:srgbClr val="FFC200"/>
                </a:solidFill>
                <a:latin typeface="Arial" panose="020B0604020202020204" pitchFamily="34" charset="0"/>
              </a:rPr>
              <a:t> </a:t>
            </a:r>
          </a:p>
        </p:txBody>
      </p:sp>
      <p:sp>
        <p:nvSpPr>
          <p:cNvPr id="17" name="Textfeld 16">
            <a:extLst>
              <a:ext uri="{FF2B5EF4-FFF2-40B4-BE49-F238E27FC236}">
                <a16:creationId xmlns:a16="http://schemas.microsoft.com/office/drawing/2014/main" id="{440B8D2E-DB6E-039D-99A9-C9ECA290E943}"/>
              </a:ext>
            </a:extLst>
          </p:cNvPr>
          <p:cNvSpPr txBox="1"/>
          <p:nvPr/>
        </p:nvSpPr>
        <p:spPr>
          <a:xfrm>
            <a:off x="1323974" y="5851954"/>
            <a:ext cx="7060130" cy="369332"/>
          </a:xfrm>
          <a:prstGeom prst="rect">
            <a:avLst/>
          </a:prstGeom>
          <a:noFill/>
        </p:spPr>
        <p:txBody>
          <a:bodyPr wrap="square">
            <a:spAutoFit/>
          </a:bodyPr>
          <a:lstStyle/>
          <a:p>
            <a:r>
              <a:rPr lang="de-DE" dirty="0">
                <a:solidFill>
                  <a:srgbClr val="FFC200"/>
                </a:solidFill>
                <a:latin typeface="Arial" panose="020B0604020202020204" pitchFamily="34" charset="0"/>
              </a:rPr>
              <a:t>mcube-cluster.de</a:t>
            </a:r>
            <a:endParaRPr lang="de-DE" dirty="0"/>
          </a:p>
        </p:txBody>
      </p:sp>
      <p:pic>
        <p:nvPicPr>
          <p:cNvPr id="18" name="Grafik 17">
            <a:extLst>
              <a:ext uri="{FF2B5EF4-FFF2-40B4-BE49-F238E27FC236}">
                <a16:creationId xmlns:a16="http://schemas.microsoft.com/office/drawing/2014/main" id="{7CBDD201-E058-8398-C243-6803E457597D}"/>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9" name="Textfeld 8">
            <a:extLst>
              <a:ext uri="{FF2B5EF4-FFF2-40B4-BE49-F238E27FC236}">
                <a16:creationId xmlns:a16="http://schemas.microsoft.com/office/drawing/2014/main" id="{17BEF526-352C-B6AF-CB8D-9ED23834B7EF}"/>
              </a:ext>
            </a:extLst>
          </p:cNvPr>
          <p:cNvSpPr txBox="1"/>
          <p:nvPr/>
        </p:nvSpPr>
        <p:spPr>
          <a:xfrm rot="16200000">
            <a:off x="8107011" y="-1200531"/>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DLR (CC BY-NC-ND 3.0)</a:t>
            </a:r>
          </a:p>
        </p:txBody>
      </p:sp>
      <p:sp>
        <p:nvSpPr>
          <p:cNvPr id="19" name="Ellipse 18">
            <a:extLst>
              <a:ext uri="{FF2B5EF4-FFF2-40B4-BE49-F238E27FC236}">
                <a16:creationId xmlns:a16="http://schemas.microsoft.com/office/drawing/2014/main" id="{3C9DDEEA-0557-471D-8183-BE55BBE91868}"/>
              </a:ext>
            </a:extLst>
          </p:cNvPr>
          <p:cNvSpPr/>
          <p:nvPr/>
        </p:nvSpPr>
        <p:spPr>
          <a:xfrm>
            <a:off x="8732822" y="-3097888"/>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CC4966E5-6BAE-48B4-A1BC-BC7E46BC7CAB}"/>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9717894" y="5640235"/>
            <a:ext cx="1958169" cy="792770"/>
          </a:xfrm>
          <a:prstGeom prst="rect">
            <a:avLst/>
          </a:prstGeom>
        </p:spPr>
      </p:pic>
    </p:spTree>
    <p:extLst>
      <p:ext uri="{BB962C8B-B14F-4D97-AF65-F5344CB8AC3E}">
        <p14:creationId xmlns:p14="http://schemas.microsoft.com/office/powerpoint/2010/main" val="3232342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E2B6B479-3822-205E-C885-CDB860D121E5}"/>
              </a:ext>
            </a:extLst>
          </p:cNvPr>
          <p:cNvSpPr txBox="1"/>
          <p:nvPr/>
        </p:nvSpPr>
        <p:spPr>
          <a:xfrm>
            <a:off x="638406" y="1480348"/>
            <a:ext cx="7080206" cy="1938992"/>
          </a:xfrm>
          <a:prstGeom prst="rect">
            <a:avLst/>
          </a:prstGeom>
          <a:noFill/>
        </p:spPr>
        <p:txBody>
          <a:bodyPr wrap="square" rtlCol="0">
            <a:spAutoFit/>
          </a:bodyPr>
          <a:lstStyle/>
          <a:p>
            <a:r>
              <a:rPr lang="de-DE" sz="6000" b="1" i="0" dirty="0">
                <a:solidFill>
                  <a:schemeClr val="bg1"/>
                </a:solidFill>
                <a:effectLst/>
                <a:latin typeface="Arial" panose="020B0604020202020204" pitchFamily="34" charset="0"/>
                <a:cs typeface="Arial" panose="020B0604020202020204" pitchFamily="34" charset="0"/>
              </a:rPr>
              <a:t>Innovative Germany </a:t>
            </a:r>
            <a:endParaRPr lang="de-DE" sz="6000" dirty="0">
              <a:solidFill>
                <a:schemeClr val="bg1"/>
              </a:solidFill>
              <a:latin typeface="Arial" panose="020B0604020202020204" pitchFamily="34" charset="0"/>
              <a:cs typeface="Arial" panose="020B0604020202020204" pitchFamily="34" charset="0"/>
            </a:endParaRPr>
          </a:p>
        </p:txBody>
      </p:sp>
      <p:sp>
        <p:nvSpPr>
          <p:cNvPr id="6" name="Ellipse 5">
            <a:extLst>
              <a:ext uri="{FF2B5EF4-FFF2-40B4-BE49-F238E27FC236}">
                <a16:creationId xmlns:a16="http://schemas.microsoft.com/office/drawing/2014/main" id="{E156E9AE-08E9-7CBF-D809-A0723EB79C74}"/>
              </a:ext>
            </a:extLst>
          </p:cNvPr>
          <p:cNvSpPr/>
          <p:nvPr/>
        </p:nvSpPr>
        <p:spPr>
          <a:xfrm>
            <a:off x="5847161" y="-3172285"/>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542B472C-5FCE-347E-90B3-4DD97DF19053}"/>
              </a:ext>
            </a:extLst>
          </p:cNvPr>
          <p:cNvSpPr txBox="1"/>
          <p:nvPr/>
        </p:nvSpPr>
        <p:spPr>
          <a:xfrm rot="16200000">
            <a:off x="8711415" y="2773010"/>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922DF23A-139C-AE77-A586-E0F50EB47551}"/>
              </a:ext>
            </a:extLst>
          </p:cNvPr>
          <p:cNvSpPr txBox="1"/>
          <p:nvPr/>
        </p:nvSpPr>
        <p:spPr>
          <a:xfrm>
            <a:off x="638406" y="3698614"/>
            <a:ext cx="7080206" cy="1015663"/>
          </a:xfrm>
          <a:prstGeom prst="rect">
            <a:avLst/>
          </a:prstGeom>
          <a:noFill/>
        </p:spPr>
        <p:txBody>
          <a:bodyPr wrap="square" rtlCol="0">
            <a:spAutoFit/>
          </a:bodyPr>
          <a:lstStyle/>
          <a:p>
            <a:r>
              <a:rPr lang="de-DE" sz="6000" i="0" dirty="0">
                <a:solidFill>
                  <a:schemeClr val="bg1"/>
                </a:solidFill>
                <a:effectLst/>
                <a:latin typeface="Arial" panose="020B0604020202020204" pitchFamily="34" charset="0"/>
                <a:cs typeface="Arial" panose="020B0604020202020204" pitchFamily="34" charset="0"/>
              </a:rPr>
              <a:t>Facts</a:t>
            </a:r>
            <a:endParaRPr lang="de-DE" sz="6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879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DAF0D50C-DA26-6CFB-EAB6-4F5C984A3844}"/>
              </a:ext>
            </a:extLst>
          </p:cNvPr>
          <p:cNvPicPr>
            <a:picLocks noChangeAspect="1"/>
          </p:cNvPicPr>
          <p:nvPr/>
        </p:nvPicPr>
        <p:blipFill>
          <a:blip r:embed="rId4">
            <a:extLst>
              <a:ext uri="{28A0092B-C50C-407E-A947-70E740481C1C}">
                <a14:useLocalDpi xmlns:a14="http://schemas.microsoft.com/office/drawing/2010/main" val="0"/>
              </a:ext>
            </a:extLst>
          </a:blip>
          <a:srcRect t="23874" b="30439"/>
          <a:stretch/>
        </p:blipFill>
        <p:spPr>
          <a:xfrm>
            <a:off x="838200" y="0"/>
            <a:ext cx="11353800" cy="2916455"/>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10164376" cy="1985159"/>
          </a:xfrm>
          <a:prstGeom prst="rect">
            <a:avLst/>
          </a:prstGeom>
          <a:noFill/>
        </p:spPr>
        <p:txBody>
          <a:bodyPr wrap="square">
            <a:spAutoFit/>
          </a:bodyPr>
          <a:lstStyle/>
          <a:p>
            <a:pPr marL="285750" indent="-285750">
              <a:spcAft>
                <a:spcPts val="600"/>
              </a:spcAft>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The main German hub for research and innovation in aeronautics and space</a:t>
            </a:r>
          </a:p>
          <a:p>
            <a:pPr marL="285750" indent="-285750">
              <a:spcAft>
                <a:spcPts val="600"/>
              </a:spcAft>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Covering R&amp;D in aeronautics, space, energy, transport, and security</a:t>
            </a:r>
          </a:p>
          <a:p>
            <a:pPr marL="285750" indent="-285750">
              <a:spcAft>
                <a:spcPts val="6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Hosts the new Space Innovation Hub, the central platform that links the space industry and the public sector</a:t>
            </a:r>
          </a:p>
          <a:p>
            <a:pPr marL="285750" indent="-285750">
              <a:spcAft>
                <a:spcPts val="6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30 sites and 51 institutes across Germany, international offices in Brussels, Paris, Tokyo and Washington D.C.</a:t>
            </a:r>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935346" cy="1323439"/>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a:p>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168535"/>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DLR (CC BY-NC-ND 3.0)</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3" y="3093461"/>
            <a:ext cx="7098630"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German Aerospace Center (DLR)</a:t>
            </a:r>
          </a:p>
        </p:txBody>
      </p:sp>
      <p:sp>
        <p:nvSpPr>
          <p:cNvPr id="12" name="Textfeld 11">
            <a:extLst>
              <a:ext uri="{FF2B5EF4-FFF2-40B4-BE49-F238E27FC236}">
                <a16:creationId xmlns:a16="http://schemas.microsoft.com/office/drawing/2014/main" id="{CDDC2429-1880-3FBE-FF3A-DD793B3B1F41}"/>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dlr.de</a:t>
            </a:r>
          </a:p>
        </p:txBody>
      </p:sp>
      <p:pic>
        <p:nvPicPr>
          <p:cNvPr id="13" name="Grafik 12">
            <a:extLst>
              <a:ext uri="{FF2B5EF4-FFF2-40B4-BE49-F238E27FC236}">
                <a16:creationId xmlns:a16="http://schemas.microsoft.com/office/drawing/2014/main" id="{D04BD51B-874A-278C-EA26-B2DD9FFD003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19" name="Rechteck 18">
            <a:extLst>
              <a:ext uri="{FF2B5EF4-FFF2-40B4-BE49-F238E27FC236}">
                <a16:creationId xmlns:a16="http://schemas.microsoft.com/office/drawing/2014/main" id="{F3794D74-A014-6E02-AD8E-3F0EAF029C12}"/>
              </a:ext>
            </a:extLst>
          </p:cNvPr>
          <p:cNvSpPr/>
          <p:nvPr/>
        </p:nvSpPr>
        <p:spPr>
          <a:xfrm flipH="1">
            <a:off x="1278254" y="3669013"/>
            <a:ext cx="45719" cy="190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2" name="Textfeld 21">
            <a:extLst>
              <a:ext uri="{FF2B5EF4-FFF2-40B4-BE49-F238E27FC236}">
                <a16:creationId xmlns:a16="http://schemas.microsoft.com/office/drawing/2014/main" id="{78A6BAD1-4732-491D-95A7-B47C58770AC7}"/>
              </a:ext>
            </a:extLst>
          </p:cNvPr>
          <p:cNvSpPr txBox="1"/>
          <p:nvPr/>
        </p:nvSpPr>
        <p:spPr>
          <a:xfrm>
            <a:off x="1193995" y="1564927"/>
            <a:ext cx="6478394" cy="369332"/>
          </a:xfrm>
          <a:prstGeom prst="rect">
            <a:avLst/>
          </a:prstGeom>
          <a:noFill/>
        </p:spPr>
        <p:txBody>
          <a:bodyPr wrap="square">
            <a:spAutoFit/>
          </a:bodyPr>
          <a:lstStyle/>
          <a:p>
            <a:r>
              <a:rPr lang="en-GB" b="1" dirty="0">
                <a:solidFill>
                  <a:schemeClr val="bg1"/>
                </a:solidFill>
                <a:latin typeface="Arial" panose="020B0604020202020204" pitchFamily="34" charset="0"/>
              </a:rPr>
              <a:t>Strategic research field</a:t>
            </a:r>
            <a:r>
              <a:rPr lang="en-GB" sz="1800" b="1" i="0" dirty="0">
                <a:solidFill>
                  <a:schemeClr val="bg1"/>
                </a:solidFill>
                <a:effectLst/>
                <a:latin typeface="Arial" panose="020B0604020202020204" pitchFamily="34" charset="0"/>
              </a:rPr>
              <a:t>: aerospace</a:t>
            </a:r>
          </a:p>
        </p:txBody>
      </p:sp>
      <p:pic>
        <p:nvPicPr>
          <p:cNvPr id="8" name="Grafik 7">
            <a:extLst>
              <a:ext uri="{FF2B5EF4-FFF2-40B4-BE49-F238E27FC236}">
                <a16:creationId xmlns:a16="http://schemas.microsoft.com/office/drawing/2014/main" id="{3F703DDC-E6C0-D4A3-AA1E-23C25A8F26E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557539" y="5784850"/>
            <a:ext cx="2289320" cy="686796"/>
          </a:xfrm>
          <a:prstGeom prst="rect">
            <a:avLst/>
          </a:prstGeom>
        </p:spPr>
      </p:pic>
    </p:spTree>
    <p:extLst>
      <p:ext uri="{BB962C8B-B14F-4D97-AF65-F5344CB8AC3E}">
        <p14:creationId xmlns:p14="http://schemas.microsoft.com/office/powerpoint/2010/main" val="1734601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a:extLst>
              <a:ext uri="{FF2B5EF4-FFF2-40B4-BE49-F238E27FC236}">
                <a16:creationId xmlns:a16="http://schemas.microsoft.com/office/drawing/2014/main" id="{A7EDCBF9-B347-418D-9E39-AFD16F7C24A8}"/>
              </a:ext>
            </a:extLst>
          </p:cNvPr>
          <p:cNvPicPr>
            <a:picLocks noChangeAspect="1"/>
          </p:cNvPicPr>
          <p:nvPr/>
        </p:nvPicPr>
        <p:blipFill rotWithShape="1">
          <a:blip r:embed="rId4"/>
          <a:srcRect r="7349"/>
          <a:stretch/>
        </p:blipFill>
        <p:spPr>
          <a:xfrm>
            <a:off x="4979" y="-3"/>
            <a:ext cx="12187021" cy="2914898"/>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hteck 11">
            <a:extLst>
              <a:ext uri="{FF2B5EF4-FFF2-40B4-BE49-F238E27FC236}">
                <a16:creationId xmlns:a16="http://schemas.microsoft.com/office/drawing/2014/main" id="{2435A839-3E4E-453B-EF94-8557A9503A3A}"/>
              </a:ext>
            </a:extLst>
          </p:cNvPr>
          <p:cNvSpPr/>
          <p:nvPr/>
        </p:nvSpPr>
        <p:spPr>
          <a:xfrm rot="16200000">
            <a:off x="2663398" y="-2663397"/>
            <a:ext cx="2916454"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1" name="Rechteck 10">
            <a:extLst>
              <a:ext uri="{FF2B5EF4-FFF2-40B4-BE49-F238E27FC236}">
                <a16:creationId xmlns:a16="http://schemas.microsoft.com/office/drawing/2014/main" id="{362CDC29-FF00-14C0-8124-49F616A214B3}"/>
              </a:ext>
            </a:extLst>
          </p:cNvPr>
          <p:cNvSpPr/>
          <p:nvPr/>
        </p:nvSpPr>
        <p:spPr>
          <a:xfrm rot="16200000">
            <a:off x="2663398" y="-2663398"/>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 name="Textfeld 1">
            <a:extLst>
              <a:ext uri="{FF2B5EF4-FFF2-40B4-BE49-F238E27FC236}">
                <a16:creationId xmlns:a16="http://schemas.microsoft.com/office/drawing/2014/main" id="{96DA286D-9B40-FCAE-24EF-E657379DED3A}"/>
              </a:ext>
            </a:extLst>
          </p:cNvPr>
          <p:cNvSpPr txBox="1"/>
          <p:nvPr/>
        </p:nvSpPr>
        <p:spPr>
          <a:xfrm>
            <a:off x="1242323" y="502780"/>
            <a:ext cx="7789382" cy="707886"/>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p:txBody>
      </p:sp>
      <p:sp>
        <p:nvSpPr>
          <p:cNvPr id="4" name="Textfeld 3">
            <a:extLst>
              <a:ext uri="{FF2B5EF4-FFF2-40B4-BE49-F238E27FC236}">
                <a16:creationId xmlns:a16="http://schemas.microsoft.com/office/drawing/2014/main" id="{15FBDE26-6723-8DD2-48D1-FC59F0BE0754}"/>
              </a:ext>
            </a:extLst>
          </p:cNvPr>
          <p:cNvSpPr txBox="1"/>
          <p:nvPr/>
        </p:nvSpPr>
        <p:spPr>
          <a:xfrm>
            <a:off x="1242323" y="1570491"/>
            <a:ext cx="7425427"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Strategic research field: health </a:t>
            </a:r>
          </a:p>
          <a:p>
            <a:endParaRPr lang="en-GB" sz="1800" b="1" i="0" dirty="0">
              <a:solidFill>
                <a:schemeClr val="bg1"/>
              </a:solidFill>
              <a:effectLst/>
              <a:latin typeface="Arial" panose="020B0604020202020204" pitchFamily="34" charset="0"/>
            </a:endParaRPr>
          </a:p>
        </p:txBody>
      </p:sp>
      <p:sp>
        <p:nvSpPr>
          <p:cNvPr id="5" name="Ellipse 4">
            <a:extLst>
              <a:ext uri="{FF2B5EF4-FFF2-40B4-BE49-F238E27FC236}">
                <a16:creationId xmlns:a16="http://schemas.microsoft.com/office/drawing/2014/main" id="{13202525-E73D-CC8C-4C3C-45AD2F50B970}"/>
              </a:ext>
            </a:extLst>
          </p:cNvPr>
          <p:cNvSpPr/>
          <p:nvPr/>
        </p:nvSpPr>
        <p:spPr>
          <a:xfrm>
            <a:off x="10949677" y="-1762713"/>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E57970AA-BDE7-1AC5-FE0D-A68FE9A9783D}"/>
              </a:ext>
            </a:extLst>
          </p:cNvPr>
          <p:cNvSpPr txBox="1"/>
          <p:nvPr/>
        </p:nvSpPr>
        <p:spPr>
          <a:xfrm>
            <a:off x="1379207" y="3642063"/>
            <a:ext cx="4237822" cy="2031325"/>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Almost 30</a:t>
            </a:r>
            <a:r>
              <a:rPr lang="en-GB" sz="1800" b="1" i="0" dirty="0">
                <a:effectLst/>
                <a:latin typeface="Arial" panose="020B0604020202020204" pitchFamily="34" charset="0"/>
                <a:cs typeface="Arial" panose="020B0604020202020204" pitchFamily="34" charset="0"/>
              </a:rPr>
              <a:t> cluster actors, including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Universities and research institutions</a:t>
            </a:r>
          </a:p>
          <a:p>
            <a:pPr marL="285750" indent="-285750">
              <a:buClr>
                <a:srgbClr val="FFC200"/>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SMEs and large companies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Networks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Foundations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Public administration</a:t>
            </a:r>
            <a:endParaRPr lang="de-DE" dirty="0"/>
          </a:p>
        </p:txBody>
      </p:sp>
      <p:sp>
        <p:nvSpPr>
          <p:cNvPr id="13" name="Textfeld 12">
            <a:extLst>
              <a:ext uri="{FF2B5EF4-FFF2-40B4-BE49-F238E27FC236}">
                <a16:creationId xmlns:a16="http://schemas.microsoft.com/office/drawing/2014/main" id="{08E0C2BB-70AB-9A43-5416-CEB1A168198D}"/>
              </a:ext>
            </a:extLst>
          </p:cNvPr>
          <p:cNvSpPr txBox="1"/>
          <p:nvPr/>
        </p:nvSpPr>
        <p:spPr>
          <a:xfrm rot="16200000">
            <a:off x="8107011" y="-1168536"/>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TRON GmbH</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2BCF2F2D-E8C9-1245-06F2-EC9510CD90B6}"/>
              </a:ext>
            </a:extLst>
          </p:cNvPr>
          <p:cNvSpPr txBox="1"/>
          <p:nvPr/>
        </p:nvSpPr>
        <p:spPr>
          <a:xfrm>
            <a:off x="1173152" y="3093461"/>
            <a:ext cx="9986461" cy="646331"/>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a:t>
            </a:r>
            <a:r>
              <a:rPr lang="en-US" b="1" dirty="0">
                <a:solidFill>
                  <a:srgbClr val="FFC200"/>
                </a:solidFill>
                <a:latin typeface="Arial" panose="020B0604020202020204" pitchFamily="34" charset="0"/>
              </a:rPr>
              <a:t>Cluster for atherothrombosis and </a:t>
            </a:r>
            <a:r>
              <a:rPr lang="en-US" b="1" dirty="0" err="1">
                <a:solidFill>
                  <a:srgbClr val="FFC200"/>
                </a:solidFill>
                <a:latin typeface="Arial" panose="020B0604020202020204" pitchFamily="34" charset="0"/>
              </a:rPr>
              <a:t>individualised</a:t>
            </a:r>
            <a:r>
              <a:rPr lang="en-US" b="1" dirty="0">
                <a:solidFill>
                  <a:srgbClr val="FFC200"/>
                </a:solidFill>
                <a:latin typeface="Arial" panose="020B0604020202020204" pitchFamily="34" charset="0"/>
              </a:rPr>
              <a:t> medicine (curATime)</a:t>
            </a:r>
          </a:p>
          <a:p>
            <a:pPr fontAlgn="base"/>
            <a:endParaRPr lang="en-GB" b="1" dirty="0">
              <a:solidFill>
                <a:srgbClr val="FFC200"/>
              </a:solidFill>
              <a:latin typeface="Arial" panose="020B0604020202020204" pitchFamily="34" charset="0"/>
            </a:endParaRPr>
          </a:p>
        </p:txBody>
      </p:sp>
      <p:sp>
        <p:nvSpPr>
          <p:cNvPr id="16" name="Textfeld 15">
            <a:extLst>
              <a:ext uri="{FF2B5EF4-FFF2-40B4-BE49-F238E27FC236}">
                <a16:creationId xmlns:a16="http://schemas.microsoft.com/office/drawing/2014/main" id="{653264DF-8377-F5BD-665C-C1C800D70BA5}"/>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curatime.org</a:t>
            </a:r>
          </a:p>
        </p:txBody>
      </p:sp>
      <p:pic>
        <p:nvPicPr>
          <p:cNvPr id="17" name="Grafik 16">
            <a:extLst>
              <a:ext uri="{FF2B5EF4-FFF2-40B4-BE49-F238E27FC236}">
                <a16:creationId xmlns:a16="http://schemas.microsoft.com/office/drawing/2014/main" id="{1012254D-2EAC-BF5D-6C56-985CA82C7FA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18" name="Rechteck 17">
            <a:extLst>
              <a:ext uri="{FF2B5EF4-FFF2-40B4-BE49-F238E27FC236}">
                <a16:creationId xmlns:a16="http://schemas.microsoft.com/office/drawing/2014/main" id="{B5C24DEC-8BB0-B38B-60DE-B5C0847077C2}"/>
              </a:ext>
            </a:extLst>
          </p:cNvPr>
          <p:cNvSpPr/>
          <p:nvPr/>
        </p:nvSpPr>
        <p:spPr>
          <a:xfrm flipH="1">
            <a:off x="1278253" y="3739792"/>
            <a:ext cx="45719" cy="1977426"/>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9" name="Textfeld 18">
            <a:extLst>
              <a:ext uri="{FF2B5EF4-FFF2-40B4-BE49-F238E27FC236}">
                <a16:creationId xmlns:a16="http://schemas.microsoft.com/office/drawing/2014/main" id="{95F575DB-E211-7627-9446-B2C30EEDE922}"/>
              </a:ext>
            </a:extLst>
          </p:cNvPr>
          <p:cNvSpPr txBox="1"/>
          <p:nvPr/>
        </p:nvSpPr>
        <p:spPr>
          <a:xfrm>
            <a:off x="6025456" y="3615114"/>
            <a:ext cx="4192103"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Topics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solidFill>
                  <a:srgbClr val="000000"/>
                </a:solidFill>
                <a:latin typeface="Arial" panose="020B0604020202020204" pitchFamily="34" charset="0"/>
              </a:rPr>
              <a:t>Multidimensional data from large population and patient cohorts</a:t>
            </a:r>
          </a:p>
          <a:p>
            <a:pPr marL="285750" indent="-285750">
              <a:buClr>
                <a:srgbClr val="FFC200"/>
              </a:buClr>
              <a:buSzPct val="130000"/>
              <a:buFont typeface="Arial" panose="020B0604020202020204" pitchFamily="34" charset="0"/>
              <a:buChar char="•"/>
            </a:pPr>
            <a:r>
              <a:rPr lang="en-GB" dirty="0">
                <a:solidFill>
                  <a:srgbClr val="000000"/>
                </a:solidFill>
                <a:latin typeface="Arial" panose="020B0604020202020204" pitchFamily="34" charset="0"/>
              </a:rPr>
              <a:t>AI-based identification of disease-associated risk profiles</a:t>
            </a:r>
          </a:p>
          <a:p>
            <a:pPr marL="285750" indent="-285750">
              <a:buClr>
                <a:srgbClr val="FFC200"/>
              </a:buClr>
              <a:buSzPct val="130000"/>
              <a:buFont typeface="Arial" panose="020B0604020202020204" pitchFamily="34" charset="0"/>
              <a:buChar char="•"/>
            </a:pPr>
            <a:r>
              <a:rPr lang="en-GB" dirty="0">
                <a:solidFill>
                  <a:srgbClr val="000000"/>
                </a:solidFill>
                <a:latin typeface="Arial" panose="020B0604020202020204" pitchFamily="34" charset="0"/>
              </a:rPr>
              <a:t>Issue-specific mRNA therapy</a:t>
            </a:r>
          </a:p>
        </p:txBody>
      </p:sp>
      <p:sp>
        <p:nvSpPr>
          <p:cNvPr id="20" name="Rechteck 19">
            <a:extLst>
              <a:ext uri="{FF2B5EF4-FFF2-40B4-BE49-F238E27FC236}">
                <a16:creationId xmlns:a16="http://schemas.microsoft.com/office/drawing/2014/main" id="{2AE9046B-16B7-697C-B301-09979A960E62}"/>
              </a:ext>
            </a:extLst>
          </p:cNvPr>
          <p:cNvSpPr/>
          <p:nvPr/>
        </p:nvSpPr>
        <p:spPr>
          <a:xfrm flipH="1">
            <a:off x="5973770" y="3693199"/>
            <a:ext cx="45719" cy="2022532"/>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26" name="Grafik 25">
            <a:extLst>
              <a:ext uri="{FF2B5EF4-FFF2-40B4-BE49-F238E27FC236}">
                <a16:creationId xmlns:a16="http://schemas.microsoft.com/office/drawing/2014/main" id="{9915E11F-283E-4F75-AC61-D1415668BFEB}"/>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10069220" y="5862229"/>
            <a:ext cx="1597611" cy="457544"/>
          </a:xfrm>
          <a:prstGeom prst="rect">
            <a:avLst/>
          </a:prstGeom>
        </p:spPr>
      </p:pic>
    </p:spTree>
    <p:extLst>
      <p:ext uri="{BB962C8B-B14F-4D97-AF65-F5344CB8AC3E}">
        <p14:creationId xmlns:p14="http://schemas.microsoft.com/office/powerpoint/2010/main" val="1784069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pieren 24">
            <a:extLst>
              <a:ext uri="{FF2B5EF4-FFF2-40B4-BE49-F238E27FC236}">
                <a16:creationId xmlns:a16="http://schemas.microsoft.com/office/drawing/2014/main" id="{07A96D45-0B07-4ECE-9F1D-4CAF6E7F51E1}"/>
              </a:ext>
            </a:extLst>
          </p:cNvPr>
          <p:cNvGrpSpPr/>
          <p:nvPr/>
        </p:nvGrpSpPr>
        <p:grpSpPr>
          <a:xfrm>
            <a:off x="2210171" y="-1"/>
            <a:ext cx="10005647" cy="2916457"/>
            <a:chOff x="2210171" y="-1"/>
            <a:chExt cx="10005647" cy="2916457"/>
          </a:xfrm>
        </p:grpSpPr>
        <p:pic>
          <p:nvPicPr>
            <p:cNvPr id="23" name="Grafik 22">
              <a:extLst>
                <a:ext uri="{FF2B5EF4-FFF2-40B4-BE49-F238E27FC236}">
                  <a16:creationId xmlns:a16="http://schemas.microsoft.com/office/drawing/2014/main" id="{78B493DF-ADFA-4556-B608-89D58849C2FF}"/>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b="56278"/>
            <a:stretch/>
          </p:blipFill>
          <p:spPr>
            <a:xfrm>
              <a:off x="2210171" y="0"/>
              <a:ext cx="10005647" cy="2916456"/>
            </a:xfrm>
            <a:prstGeom prst="rect">
              <a:avLst/>
            </a:prstGeom>
          </p:spPr>
        </p:pic>
        <p:sp>
          <p:nvSpPr>
            <p:cNvPr id="24" name="Rechteck 23">
              <a:extLst>
                <a:ext uri="{FF2B5EF4-FFF2-40B4-BE49-F238E27FC236}">
                  <a16:creationId xmlns:a16="http://schemas.microsoft.com/office/drawing/2014/main" id="{DF8C7FE7-A49E-4C5A-A1B6-BA2CC90AE6D1}"/>
                </a:ext>
              </a:extLst>
            </p:cNvPr>
            <p:cNvSpPr/>
            <p:nvPr/>
          </p:nvSpPr>
          <p:spPr>
            <a:xfrm>
              <a:off x="2210171" y="-1"/>
              <a:ext cx="1564660" cy="2916455"/>
            </a:xfrm>
            <a:prstGeom prst="rect">
              <a:avLst/>
            </a:prstGeom>
            <a:gradFill flip="none" rotWithShape="1">
              <a:gsLst>
                <a:gs pos="40000">
                  <a:srgbClr val="FFFFFF">
                    <a:alpha val="60000"/>
                  </a:srgbClr>
                </a:gs>
                <a:gs pos="60000">
                  <a:srgbClr val="FFFFFF">
                    <a:alpha val="40000"/>
                  </a:srgbClr>
                </a:gs>
                <a:gs pos="0">
                  <a:schemeClr val="bg1">
                    <a:alpha val="86000"/>
                  </a:schemeClr>
                </a:gs>
                <a:gs pos="80000">
                  <a:schemeClr val="bg1">
                    <a:alpha val="20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8CE4E3EB-98C5-B9AA-C8A4-2456D5366290}"/>
              </a:ext>
            </a:extLst>
          </p:cNvPr>
          <p:cNvSpPr/>
          <p:nvPr/>
        </p:nvSpPr>
        <p:spPr>
          <a:xfrm rot="16200000">
            <a:off x="2663397" y="-2663396"/>
            <a:ext cx="2916455"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F9A21B85-E3F0-846D-CE00-69D88573EE11}"/>
              </a:ext>
            </a:extLst>
          </p:cNvPr>
          <p:cNvSpPr/>
          <p:nvPr/>
        </p:nvSpPr>
        <p:spPr>
          <a:xfrm rot="16200000">
            <a:off x="2663395" y="-2663396"/>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6" name="Textfeld 15">
            <a:extLst>
              <a:ext uri="{FF2B5EF4-FFF2-40B4-BE49-F238E27FC236}">
                <a16:creationId xmlns:a16="http://schemas.microsoft.com/office/drawing/2014/main" id="{20576A62-430B-41D1-3A8A-1A8E367C5C63}"/>
              </a:ext>
            </a:extLst>
          </p:cNvPr>
          <p:cNvSpPr txBox="1"/>
          <p:nvPr/>
        </p:nvSpPr>
        <p:spPr>
          <a:xfrm>
            <a:off x="1418024" y="3606321"/>
            <a:ext cx="3436015"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Around 60 partners, including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700" dirty="0">
                <a:latin typeface="Arial" panose="020B0604020202020204" pitchFamily="34" charset="0"/>
                <a:cs typeface="Arial" panose="020B0604020202020204" pitchFamily="34" charset="0"/>
              </a:rPr>
              <a:t>Research institutes and universities</a:t>
            </a:r>
            <a:endParaRPr lang="en-GB" sz="17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700" dirty="0">
                <a:latin typeface="Arial" panose="020B0604020202020204" pitchFamily="34" charset="0"/>
                <a:cs typeface="Arial" panose="020B0604020202020204" pitchFamily="34" charset="0"/>
              </a:rPr>
              <a:t>C</a:t>
            </a:r>
            <a:r>
              <a:rPr lang="en-GB" sz="1700" i="0" dirty="0">
                <a:effectLst/>
                <a:latin typeface="Arial" panose="020B0604020202020204" pitchFamily="34" charset="0"/>
                <a:cs typeface="Arial" panose="020B0604020202020204" pitchFamily="34" charset="0"/>
              </a:rPr>
              <a:t>ompanies </a:t>
            </a:r>
            <a:r>
              <a:rPr lang="en-GB" sz="1700" dirty="0">
                <a:latin typeface="Arial" panose="020B0604020202020204" pitchFamily="34" charset="0"/>
                <a:cs typeface="Arial" panose="020B0604020202020204" pitchFamily="34" charset="0"/>
              </a:rPr>
              <a:t>and business associations</a:t>
            </a:r>
          </a:p>
          <a:p>
            <a:pPr marL="285750" indent="-285750">
              <a:buClr>
                <a:srgbClr val="FFC200"/>
              </a:buClr>
              <a:buSzPct val="130000"/>
              <a:buFont typeface="Arial" panose="020B0604020202020204" pitchFamily="34" charset="0"/>
              <a:buChar char="•"/>
            </a:pPr>
            <a:r>
              <a:rPr lang="en-GB" sz="1700" dirty="0">
                <a:latin typeface="Arial" panose="020B0604020202020204" pitchFamily="34" charset="0"/>
                <a:cs typeface="Arial" panose="020B0604020202020204" pitchFamily="34" charset="0"/>
              </a:rPr>
              <a:t>C</a:t>
            </a:r>
            <a:r>
              <a:rPr lang="en-GB" sz="1700" i="0" dirty="0">
                <a:effectLst/>
                <a:latin typeface="Arial" panose="020B0604020202020204" pitchFamily="34" charset="0"/>
                <a:cs typeface="Arial" panose="020B0604020202020204" pitchFamily="34" charset="0"/>
              </a:rPr>
              <a:t>ities and municipalities</a:t>
            </a:r>
          </a:p>
        </p:txBody>
      </p:sp>
      <p:sp>
        <p:nvSpPr>
          <p:cNvPr id="5" name="Textfeld 4">
            <a:extLst>
              <a:ext uri="{FF2B5EF4-FFF2-40B4-BE49-F238E27FC236}">
                <a16:creationId xmlns:a16="http://schemas.microsoft.com/office/drawing/2014/main" id="{C55919AD-68D7-31E4-8F7B-3AC55D90A38A}"/>
              </a:ext>
            </a:extLst>
          </p:cNvPr>
          <p:cNvSpPr txBox="1"/>
          <p:nvPr/>
        </p:nvSpPr>
        <p:spPr>
          <a:xfrm>
            <a:off x="1242323" y="502780"/>
            <a:ext cx="8017101" cy="707886"/>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p:txBody>
      </p:sp>
      <p:sp>
        <p:nvSpPr>
          <p:cNvPr id="9" name="Ellipse 8">
            <a:extLst>
              <a:ext uri="{FF2B5EF4-FFF2-40B4-BE49-F238E27FC236}">
                <a16:creationId xmlns:a16="http://schemas.microsoft.com/office/drawing/2014/main" id="{B3E70EC5-AC9D-3BC2-2228-365E758EDDD4}"/>
              </a:ext>
            </a:extLst>
          </p:cNvPr>
          <p:cNvSpPr/>
          <p:nvPr/>
        </p:nvSpPr>
        <p:spPr>
          <a:xfrm>
            <a:off x="8520865" y="-2240891"/>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1301529-A1A8-495C-616D-9E7AFA24E235}"/>
              </a:ext>
            </a:extLst>
          </p:cNvPr>
          <p:cNvSpPr txBox="1"/>
          <p:nvPr/>
        </p:nvSpPr>
        <p:spPr>
          <a:xfrm rot="16200000">
            <a:off x="8107011" y="-1168535"/>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b="0" i="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Pixabay</a:t>
            </a:r>
            <a:r>
              <a:rPr lang="de-DE"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Hans</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1A36CB4D-ADDF-F32A-41A2-D8D3C7FEA894}"/>
              </a:ext>
            </a:extLst>
          </p:cNvPr>
          <p:cNvSpPr txBox="1"/>
          <p:nvPr/>
        </p:nvSpPr>
        <p:spPr>
          <a:xfrm>
            <a:off x="1173153" y="3093461"/>
            <a:ext cx="7098630"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a:t>
            </a:r>
            <a:r>
              <a:rPr lang="en-GB" b="1" dirty="0" err="1">
                <a:solidFill>
                  <a:srgbClr val="FFC200"/>
                </a:solidFill>
                <a:latin typeface="Arial" panose="020B0604020202020204" pitchFamily="34" charset="0"/>
              </a:rPr>
              <a:t>BioökonomieREVIER</a:t>
            </a:r>
            <a:endParaRPr lang="en-GB" b="1" dirty="0">
              <a:solidFill>
                <a:srgbClr val="FFC200"/>
              </a:solidFill>
              <a:latin typeface="Arial" panose="020B0604020202020204" pitchFamily="34" charset="0"/>
            </a:endParaRPr>
          </a:p>
        </p:txBody>
      </p:sp>
      <p:sp>
        <p:nvSpPr>
          <p:cNvPr id="12" name="Textfeld 11">
            <a:extLst>
              <a:ext uri="{FF2B5EF4-FFF2-40B4-BE49-F238E27FC236}">
                <a16:creationId xmlns:a16="http://schemas.microsoft.com/office/drawing/2014/main" id="{CDDC2429-1880-3FBE-FF3A-DD793B3B1F41}"/>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biooekonomierevier.de</a:t>
            </a:r>
          </a:p>
        </p:txBody>
      </p:sp>
      <p:pic>
        <p:nvPicPr>
          <p:cNvPr id="13" name="Grafik 12">
            <a:extLst>
              <a:ext uri="{FF2B5EF4-FFF2-40B4-BE49-F238E27FC236}">
                <a16:creationId xmlns:a16="http://schemas.microsoft.com/office/drawing/2014/main" id="{D04BD51B-874A-278C-EA26-B2DD9FFD003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sp>
        <p:nvSpPr>
          <p:cNvPr id="19" name="Rechteck 18">
            <a:extLst>
              <a:ext uri="{FF2B5EF4-FFF2-40B4-BE49-F238E27FC236}">
                <a16:creationId xmlns:a16="http://schemas.microsoft.com/office/drawing/2014/main" id="{F3794D74-A014-6E02-AD8E-3F0EAF029C12}"/>
              </a:ext>
            </a:extLst>
          </p:cNvPr>
          <p:cNvSpPr/>
          <p:nvPr/>
        </p:nvSpPr>
        <p:spPr>
          <a:xfrm flipH="1">
            <a:off x="1278255" y="3692865"/>
            <a:ext cx="45719" cy="1836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0" name="Textfeld 19">
            <a:extLst>
              <a:ext uri="{FF2B5EF4-FFF2-40B4-BE49-F238E27FC236}">
                <a16:creationId xmlns:a16="http://schemas.microsoft.com/office/drawing/2014/main" id="{24DB8092-4879-81CA-24BB-F35011579100}"/>
              </a:ext>
            </a:extLst>
          </p:cNvPr>
          <p:cNvSpPr txBox="1"/>
          <p:nvPr/>
        </p:nvSpPr>
        <p:spPr>
          <a:xfrm>
            <a:off x="6025455" y="3615114"/>
            <a:ext cx="4380925" cy="1954381"/>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Topics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000"/>
              </a:buClr>
              <a:buSzPct val="130000"/>
              <a:buFont typeface="Arial" panose="020B0604020202020204" pitchFamily="34" charset="0"/>
              <a:buChar char="•"/>
            </a:pPr>
            <a:r>
              <a:rPr lang="en-GB" sz="1700" dirty="0">
                <a:latin typeface="Arial" panose="020B0604020202020204" pitchFamily="34" charset="0"/>
                <a:cs typeface="Arial" panose="020B0604020202020204" pitchFamily="34" charset="0"/>
              </a:rPr>
              <a:t>Model region for sustainable and circular bioeconomy</a:t>
            </a:r>
          </a:p>
          <a:p>
            <a:pPr marL="285750" indent="-285750">
              <a:buClr>
                <a:srgbClr val="FFC000"/>
              </a:buClr>
              <a:buSzPct val="130000"/>
              <a:buFont typeface="Arial" panose="020B0604020202020204" pitchFamily="34" charset="0"/>
              <a:buChar char="•"/>
            </a:pPr>
            <a:r>
              <a:rPr lang="en-GB" sz="1700" i="0" dirty="0">
                <a:effectLst/>
                <a:latin typeface="Arial" panose="020B0604020202020204" pitchFamily="34" charset="0"/>
                <a:cs typeface="Arial" panose="020B0604020202020204" pitchFamily="34" charset="0"/>
              </a:rPr>
              <a:t>Innovative food systems</a:t>
            </a:r>
          </a:p>
          <a:p>
            <a:pPr marL="285750" indent="-285750">
              <a:buClr>
                <a:srgbClr val="FFC000"/>
              </a:buClr>
              <a:buSzPct val="130000"/>
              <a:buFont typeface="Arial" panose="020B0604020202020204" pitchFamily="34" charset="0"/>
              <a:buChar char="•"/>
            </a:pPr>
            <a:r>
              <a:rPr lang="en-GB" sz="1700" dirty="0">
                <a:latin typeface="Arial" panose="020B0604020202020204" pitchFamily="34" charset="0"/>
                <a:cs typeface="Arial" panose="020B0604020202020204" pitchFamily="34" charset="0"/>
              </a:rPr>
              <a:t>Biological transformation of industrial production</a:t>
            </a:r>
            <a:endParaRPr lang="en-GB" sz="1700" i="0" dirty="0">
              <a:effectLst/>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34FDDD52-16DC-4CAB-8777-58EE43D77F43}"/>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46247" y="5391924"/>
            <a:ext cx="1843558" cy="1106135"/>
          </a:xfrm>
          <a:prstGeom prst="rect">
            <a:avLst/>
          </a:prstGeom>
        </p:spPr>
      </p:pic>
      <p:sp>
        <p:nvSpPr>
          <p:cNvPr id="2" name="Rechteck 1">
            <a:extLst>
              <a:ext uri="{FF2B5EF4-FFF2-40B4-BE49-F238E27FC236}">
                <a16:creationId xmlns:a16="http://schemas.microsoft.com/office/drawing/2014/main" id="{2236BE92-A258-82C8-F6BC-2A5019F84864}"/>
              </a:ext>
            </a:extLst>
          </p:cNvPr>
          <p:cNvSpPr/>
          <p:nvPr/>
        </p:nvSpPr>
        <p:spPr>
          <a:xfrm flipH="1">
            <a:off x="5867400" y="3715179"/>
            <a:ext cx="45719" cy="1836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Textfeld 7">
            <a:extLst>
              <a:ext uri="{FF2B5EF4-FFF2-40B4-BE49-F238E27FC236}">
                <a16:creationId xmlns:a16="http://schemas.microsoft.com/office/drawing/2014/main" id="{67068B1E-1DDB-0AC5-502D-DB389D7BBBE9}"/>
              </a:ext>
            </a:extLst>
          </p:cNvPr>
          <p:cNvSpPr txBox="1"/>
          <p:nvPr/>
        </p:nvSpPr>
        <p:spPr>
          <a:xfrm>
            <a:off x="1242323" y="1581169"/>
            <a:ext cx="8265742"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Strategic research field: </a:t>
            </a:r>
            <a:r>
              <a:rPr lang="en-US" b="1" dirty="0">
                <a:solidFill>
                  <a:schemeClr val="bg1"/>
                </a:solidFill>
                <a:latin typeface="Arial" panose="020B0604020202020204" pitchFamily="34" charset="0"/>
              </a:rPr>
              <a:t>ma</a:t>
            </a:r>
            <a:r>
              <a:rPr lang="en-US" sz="1800" b="1" i="0" dirty="0">
                <a:solidFill>
                  <a:schemeClr val="bg1"/>
                </a:solidFill>
                <a:effectLst/>
                <a:latin typeface="Arial" panose="020B0604020202020204" pitchFamily="34" charset="0"/>
              </a:rPr>
              <a:t>rine, climate and sustainability </a:t>
            </a:r>
          </a:p>
          <a:p>
            <a:endParaRPr lang="en-GB" sz="1800" b="1" i="0"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924494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EE89DF10-8D13-48E5-9ADB-0329C7D651B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l="6949"/>
          <a:stretch/>
        </p:blipFill>
        <p:spPr>
          <a:xfrm>
            <a:off x="0" y="1607"/>
            <a:ext cx="3416011" cy="2922071"/>
          </a:xfrm>
          <a:prstGeom prst="rect">
            <a:avLst/>
          </a:prstGeom>
        </p:spPr>
      </p:pic>
      <p:sp>
        <p:nvSpPr>
          <p:cNvPr id="20" name="Rechteck 19">
            <a:extLst>
              <a:ext uri="{FF2B5EF4-FFF2-40B4-BE49-F238E27FC236}">
                <a16:creationId xmlns:a16="http://schemas.microsoft.com/office/drawing/2014/main" id="{55D652E3-C45C-4855-B424-530823EC7FF8}"/>
              </a:ext>
            </a:extLst>
          </p:cNvPr>
          <p:cNvSpPr/>
          <p:nvPr/>
        </p:nvSpPr>
        <p:spPr>
          <a:xfrm>
            <a:off x="2032000" y="-4798"/>
            <a:ext cx="1378020" cy="2922071"/>
          </a:xfrm>
          <a:prstGeom prst="rect">
            <a:avLst/>
          </a:prstGeom>
          <a:gradFill flip="none" rotWithShape="1">
            <a:gsLst>
              <a:gs pos="0">
                <a:srgbClr val="FFFFFF">
                  <a:alpha val="10000"/>
                </a:srgbClr>
              </a:gs>
              <a:gs pos="33000">
                <a:srgbClr val="FFFFFF">
                  <a:alpha val="10000"/>
                </a:srgbClr>
              </a:gs>
              <a:gs pos="66000">
                <a:schemeClr val="bg1">
                  <a:shade val="100000"/>
                  <a:satMod val="115000"/>
                  <a:alpha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a:extLst>
              <a:ext uri="{FF2B5EF4-FFF2-40B4-BE49-F238E27FC236}">
                <a16:creationId xmlns:a16="http://schemas.microsoft.com/office/drawing/2014/main" id="{F51C43E2-0B9A-47A5-8599-2CEC5B0D4F32}"/>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r="3601" b="3533"/>
          <a:stretch/>
        </p:blipFill>
        <p:spPr>
          <a:xfrm>
            <a:off x="7773349" y="0"/>
            <a:ext cx="4418652" cy="2924169"/>
          </a:xfrm>
          <a:prstGeom prst="rect">
            <a:avLst/>
          </a:prstGeom>
          <a:ln>
            <a:noFill/>
          </a:ln>
        </p:spPr>
      </p:pic>
      <p:pic>
        <p:nvPicPr>
          <p:cNvPr id="16" name="Grafik 15">
            <a:extLst>
              <a:ext uri="{FF2B5EF4-FFF2-40B4-BE49-F238E27FC236}">
                <a16:creationId xmlns:a16="http://schemas.microsoft.com/office/drawing/2014/main" id="{1947E135-747F-4100-9785-3283E169DFA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410021" y="1607"/>
            <a:ext cx="4391891" cy="2922071"/>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7" imgW="347" imgH="348" progId="TCLayout.ActiveDocument.1">
                  <p:embed/>
                </p:oleObj>
              </mc:Choice>
              <mc:Fallback>
                <p:oleObj name="think-cell Folie" r:id="rId7"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Rechteck 8">
            <a:extLst>
              <a:ext uri="{FF2B5EF4-FFF2-40B4-BE49-F238E27FC236}">
                <a16:creationId xmlns:a16="http://schemas.microsoft.com/office/drawing/2014/main" id="{2F645BCB-F1F4-76CC-1491-C31D7A0B87AD}"/>
              </a:ext>
            </a:extLst>
          </p:cNvPr>
          <p:cNvSpPr/>
          <p:nvPr/>
        </p:nvSpPr>
        <p:spPr>
          <a:xfrm rot="16200000">
            <a:off x="2659786" y="-2659785"/>
            <a:ext cx="2923677"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0" name="Rechteck 9">
            <a:extLst>
              <a:ext uri="{FF2B5EF4-FFF2-40B4-BE49-F238E27FC236}">
                <a16:creationId xmlns:a16="http://schemas.microsoft.com/office/drawing/2014/main" id="{49D1873B-AD94-2CB7-2744-73A1B88E50B6}"/>
              </a:ext>
            </a:extLst>
          </p:cNvPr>
          <p:cNvSpPr/>
          <p:nvPr/>
        </p:nvSpPr>
        <p:spPr>
          <a:xfrm rot="16200000">
            <a:off x="2659785" y="-2659785"/>
            <a:ext cx="2923677"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 name="Textfeld 1">
            <a:extLst>
              <a:ext uri="{FF2B5EF4-FFF2-40B4-BE49-F238E27FC236}">
                <a16:creationId xmlns:a16="http://schemas.microsoft.com/office/drawing/2014/main" id="{96DA286D-9B40-FCAE-24EF-E657379DED3A}"/>
              </a:ext>
            </a:extLst>
          </p:cNvPr>
          <p:cNvSpPr txBox="1"/>
          <p:nvPr/>
        </p:nvSpPr>
        <p:spPr>
          <a:xfrm>
            <a:off x="1242323" y="502780"/>
            <a:ext cx="7533668" cy="707886"/>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p:txBody>
      </p:sp>
      <p:sp>
        <p:nvSpPr>
          <p:cNvPr id="4" name="Textfeld 3">
            <a:extLst>
              <a:ext uri="{FF2B5EF4-FFF2-40B4-BE49-F238E27FC236}">
                <a16:creationId xmlns:a16="http://schemas.microsoft.com/office/drawing/2014/main" id="{15FBDE26-6723-8DD2-48D1-FC59F0BE0754}"/>
              </a:ext>
            </a:extLst>
          </p:cNvPr>
          <p:cNvSpPr txBox="1"/>
          <p:nvPr/>
        </p:nvSpPr>
        <p:spPr>
          <a:xfrm>
            <a:off x="1242323" y="1581169"/>
            <a:ext cx="8265742"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Strategic research field: </a:t>
            </a:r>
            <a:r>
              <a:rPr lang="en-US" b="1" dirty="0">
                <a:solidFill>
                  <a:schemeClr val="bg1"/>
                </a:solidFill>
                <a:latin typeface="Arial" panose="020B0604020202020204" pitchFamily="34" charset="0"/>
              </a:rPr>
              <a:t>ma</a:t>
            </a:r>
            <a:r>
              <a:rPr lang="en-US" sz="1800" b="1" i="0" dirty="0">
                <a:solidFill>
                  <a:schemeClr val="bg1"/>
                </a:solidFill>
                <a:effectLst/>
                <a:latin typeface="Arial" panose="020B0604020202020204" pitchFamily="34" charset="0"/>
              </a:rPr>
              <a:t>rine, climate and sustainability </a:t>
            </a:r>
          </a:p>
          <a:p>
            <a:endParaRPr lang="en-GB" sz="1800" b="1" i="0" dirty="0">
              <a:solidFill>
                <a:schemeClr val="bg1"/>
              </a:solidFill>
              <a:effectLst/>
              <a:latin typeface="Arial" panose="020B0604020202020204" pitchFamily="34" charset="0"/>
            </a:endParaRPr>
          </a:p>
        </p:txBody>
      </p:sp>
      <p:sp>
        <p:nvSpPr>
          <p:cNvPr id="5" name="Ellipse 4">
            <a:extLst>
              <a:ext uri="{FF2B5EF4-FFF2-40B4-BE49-F238E27FC236}">
                <a16:creationId xmlns:a16="http://schemas.microsoft.com/office/drawing/2014/main" id="{13202525-E73D-CC8C-4C3C-45AD2F50B970}"/>
              </a:ext>
            </a:extLst>
          </p:cNvPr>
          <p:cNvSpPr/>
          <p:nvPr/>
        </p:nvSpPr>
        <p:spPr>
          <a:xfrm>
            <a:off x="9763188" y="-2240385"/>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8EB9DD9A-B48A-659D-8945-2BAE51B6C1C4}"/>
              </a:ext>
            </a:extLst>
          </p:cNvPr>
          <p:cNvSpPr txBox="1"/>
          <p:nvPr/>
        </p:nvSpPr>
        <p:spPr>
          <a:xfrm>
            <a:off x="1392680" y="3613336"/>
            <a:ext cx="3343358" cy="1754326"/>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36</a:t>
            </a:r>
            <a:r>
              <a:rPr lang="en-GB" sz="1800" b="1" i="0" dirty="0">
                <a:effectLst/>
                <a:latin typeface="Arial" panose="020B0604020202020204" pitchFamily="34" charset="0"/>
                <a:cs typeface="Arial" panose="020B0604020202020204" pitchFamily="34" charset="0"/>
              </a:rPr>
              <a:t> cluster actors, including</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b="0" i="0" dirty="0">
                <a:solidFill>
                  <a:srgbClr val="000000"/>
                </a:solidFill>
                <a:effectLst/>
                <a:latin typeface="Arial" panose="020B0604020202020204" pitchFamily="34" charset="0"/>
              </a:rPr>
              <a:t>SMEs and Start-ups </a:t>
            </a:r>
          </a:p>
          <a:p>
            <a:pPr marL="285750" indent="-285750">
              <a:buClr>
                <a:srgbClr val="FFC200"/>
              </a:buClr>
              <a:buSzPct val="130000"/>
              <a:buFont typeface="Arial" panose="020B0604020202020204" pitchFamily="34" charset="0"/>
              <a:buChar char="•"/>
            </a:pPr>
            <a:r>
              <a:rPr lang="en-GB" sz="1800" b="0" i="0" dirty="0">
                <a:solidFill>
                  <a:srgbClr val="000000"/>
                </a:solidFill>
                <a:effectLst/>
                <a:latin typeface="Arial" panose="020B0604020202020204" pitchFamily="34" charset="0"/>
              </a:rPr>
              <a:t>Large enterprises </a:t>
            </a:r>
          </a:p>
          <a:p>
            <a:pPr marL="285750" indent="-285750">
              <a:buClr>
                <a:srgbClr val="FFC200"/>
              </a:buClr>
              <a:buSzPct val="130000"/>
              <a:buFont typeface="Arial" panose="020B0604020202020204" pitchFamily="34" charset="0"/>
              <a:buChar char="•"/>
            </a:pPr>
            <a:r>
              <a:rPr lang="en-GB" sz="1800" b="0" i="0" dirty="0">
                <a:solidFill>
                  <a:srgbClr val="000000"/>
                </a:solidFill>
                <a:effectLst/>
                <a:latin typeface="Arial" panose="020B0604020202020204" pitchFamily="34" charset="0"/>
              </a:rPr>
              <a:t>Universities and research organisations </a:t>
            </a:r>
            <a:endParaRPr lang="de-DE" dirty="0"/>
          </a:p>
        </p:txBody>
      </p:sp>
      <p:sp>
        <p:nvSpPr>
          <p:cNvPr id="14" name="Textfeld 13">
            <a:extLst>
              <a:ext uri="{FF2B5EF4-FFF2-40B4-BE49-F238E27FC236}">
                <a16:creationId xmlns:a16="http://schemas.microsoft.com/office/drawing/2014/main" id="{2480F09E-4BC3-1913-3AAA-6FD7330075A1}"/>
              </a:ext>
            </a:extLst>
          </p:cNvPr>
          <p:cNvSpPr txBox="1"/>
          <p:nvPr/>
        </p:nvSpPr>
        <p:spPr>
          <a:xfrm rot="16200000">
            <a:off x="8107011" y="-1200531"/>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Fraunhofer IGD</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F8CEE32D-F021-27AB-39D6-3907DA5B50E3}"/>
              </a:ext>
            </a:extLst>
          </p:cNvPr>
          <p:cNvSpPr txBox="1"/>
          <p:nvPr/>
        </p:nvSpPr>
        <p:spPr>
          <a:xfrm>
            <a:off x="1173152" y="3093461"/>
            <a:ext cx="7644507" cy="369332"/>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Ocean Technology Campus Rostock </a:t>
            </a:r>
          </a:p>
        </p:txBody>
      </p:sp>
      <p:sp>
        <p:nvSpPr>
          <p:cNvPr id="19" name="Rechteck 18">
            <a:extLst>
              <a:ext uri="{FF2B5EF4-FFF2-40B4-BE49-F238E27FC236}">
                <a16:creationId xmlns:a16="http://schemas.microsoft.com/office/drawing/2014/main" id="{23E25001-58E3-C337-61B5-5F579397686F}"/>
              </a:ext>
            </a:extLst>
          </p:cNvPr>
          <p:cNvSpPr/>
          <p:nvPr/>
        </p:nvSpPr>
        <p:spPr>
          <a:xfrm flipH="1">
            <a:off x="1278254" y="3669013"/>
            <a:ext cx="45719" cy="1977426"/>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2" name="Textfeld 21">
            <a:extLst>
              <a:ext uri="{FF2B5EF4-FFF2-40B4-BE49-F238E27FC236}">
                <a16:creationId xmlns:a16="http://schemas.microsoft.com/office/drawing/2014/main" id="{7CD4F25C-E8B0-08F5-12B1-959AF9EE6311}"/>
              </a:ext>
            </a:extLst>
          </p:cNvPr>
          <p:cNvSpPr txBox="1"/>
          <p:nvPr/>
        </p:nvSpPr>
        <p:spPr>
          <a:xfrm>
            <a:off x="6025455" y="3615114"/>
            <a:ext cx="4096450"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Topics  </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Subsea mobility &amp; autonomy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Digital technologies</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Ocean </a:t>
            </a:r>
            <a:r>
              <a:rPr lang="en-GB" dirty="0" err="1">
                <a:latin typeface="Arial" panose="020B0604020202020204" pitchFamily="34" charset="0"/>
                <a:cs typeface="Arial" panose="020B0604020202020204" pitchFamily="34" charset="0"/>
              </a:rPr>
              <a:t>lense</a:t>
            </a:r>
            <a:r>
              <a:rPr lang="en-GB" dirty="0">
                <a:latin typeface="Arial" panose="020B0604020202020204" pitchFamily="34" charset="0"/>
                <a:cs typeface="Arial" panose="020B0604020202020204" pitchFamily="34" charset="0"/>
              </a:rPr>
              <a:t> (monitoring)</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Sustainable ocean use</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Ocean open innovation </a:t>
            </a:r>
            <a:endParaRPr lang="de-DE" dirty="0"/>
          </a:p>
        </p:txBody>
      </p:sp>
      <p:sp>
        <p:nvSpPr>
          <p:cNvPr id="23" name="Rechteck 22">
            <a:extLst>
              <a:ext uri="{FF2B5EF4-FFF2-40B4-BE49-F238E27FC236}">
                <a16:creationId xmlns:a16="http://schemas.microsoft.com/office/drawing/2014/main" id="{292EA2CF-5598-D1D4-5EFC-9E93C334524B}"/>
              </a:ext>
            </a:extLst>
          </p:cNvPr>
          <p:cNvSpPr/>
          <p:nvPr/>
        </p:nvSpPr>
        <p:spPr>
          <a:xfrm flipH="1">
            <a:off x="5867400" y="3671549"/>
            <a:ext cx="45719" cy="2022532"/>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4" name="Textfeld 23">
            <a:extLst>
              <a:ext uri="{FF2B5EF4-FFF2-40B4-BE49-F238E27FC236}">
                <a16:creationId xmlns:a16="http://schemas.microsoft.com/office/drawing/2014/main" id="{F3DE52EF-A609-C5B5-BC12-0583611E3442}"/>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oceantechnologycampus.com</a:t>
            </a:r>
          </a:p>
        </p:txBody>
      </p:sp>
      <p:pic>
        <p:nvPicPr>
          <p:cNvPr id="25" name="Grafik 24">
            <a:extLst>
              <a:ext uri="{FF2B5EF4-FFF2-40B4-BE49-F238E27FC236}">
                <a16:creationId xmlns:a16="http://schemas.microsoft.com/office/drawing/2014/main" id="{39B14625-2D28-4C11-E30E-7CADB46E509E}"/>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73153" y="5944992"/>
            <a:ext cx="183256" cy="183256"/>
          </a:xfrm>
          <a:prstGeom prst="rect">
            <a:avLst/>
          </a:prstGeom>
        </p:spPr>
      </p:pic>
      <p:pic>
        <p:nvPicPr>
          <p:cNvPr id="13" name="Grafik 12">
            <a:extLst>
              <a:ext uri="{FF2B5EF4-FFF2-40B4-BE49-F238E27FC236}">
                <a16:creationId xmlns:a16="http://schemas.microsoft.com/office/drawing/2014/main" id="{C75D9BB7-A26B-46EE-A1E1-2DE99533D952}"/>
              </a:ext>
            </a:extLst>
          </p:cNvPr>
          <p:cNvPicPr>
            <a:picLocks noChangeAspect="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89853" y="5816654"/>
            <a:ext cx="1756346" cy="623188"/>
          </a:xfrm>
          <a:prstGeom prst="rect">
            <a:avLst/>
          </a:prstGeom>
        </p:spPr>
      </p:pic>
    </p:spTree>
    <p:extLst>
      <p:ext uri="{BB962C8B-B14F-4D97-AF65-F5344CB8AC3E}">
        <p14:creationId xmlns:p14="http://schemas.microsoft.com/office/powerpoint/2010/main" val="3144733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29">
            <a:extLst>
              <a:ext uri="{FF2B5EF4-FFF2-40B4-BE49-F238E27FC236}">
                <a16:creationId xmlns:a16="http://schemas.microsoft.com/office/drawing/2014/main" id="{628D136B-E6F2-1071-3DB4-BFBFC4E9E918}"/>
              </a:ext>
            </a:extLst>
          </p:cNvPr>
          <p:cNvPicPr>
            <a:picLocks noChangeAspect="1"/>
          </p:cNvPicPr>
          <p:nvPr/>
        </p:nvPicPr>
        <p:blipFill>
          <a:blip r:embed="rId4" cstate="screen">
            <a:extLst>
              <a:ext uri="{28A0092B-C50C-407E-A947-70E740481C1C}">
                <a14:useLocalDpi xmlns:a14="http://schemas.microsoft.com/office/drawing/2010/main" val="0"/>
              </a:ext>
            </a:extLst>
          </a:blip>
          <a:srcRect t="6645" b="72722"/>
          <a:stretch/>
        </p:blipFill>
        <p:spPr>
          <a:xfrm>
            <a:off x="883977" y="0"/>
            <a:ext cx="11308022" cy="2916454"/>
          </a:xfrm>
          <a:prstGeom prst="rect">
            <a:avLst/>
          </a:prstGeom>
        </p:spPr>
      </p:pic>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1338455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47" imgH="348" progId="TCLayout.ActiveDocument.1">
                  <p:embed/>
                </p:oleObj>
              </mc:Choice>
              <mc:Fallback>
                <p:oleObj name="think-cell Folie" r:id="rId5"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hteck 11">
            <a:extLst>
              <a:ext uri="{FF2B5EF4-FFF2-40B4-BE49-F238E27FC236}">
                <a16:creationId xmlns:a16="http://schemas.microsoft.com/office/drawing/2014/main" id="{2435A839-3E4E-453B-EF94-8557A9503A3A}"/>
              </a:ext>
            </a:extLst>
          </p:cNvPr>
          <p:cNvSpPr/>
          <p:nvPr/>
        </p:nvSpPr>
        <p:spPr>
          <a:xfrm rot="16200000">
            <a:off x="2663398" y="-2663397"/>
            <a:ext cx="2916454" cy="8243248"/>
          </a:xfrm>
          <a:prstGeom prst="rect">
            <a:avLst/>
          </a:prstGeom>
          <a:gradFill>
            <a:gsLst>
              <a:gs pos="0">
                <a:schemeClr val="tx1"/>
              </a:gs>
              <a:gs pos="100000">
                <a:schemeClr val="tx1">
                  <a:alpha val="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1" name="Rechteck 10">
            <a:extLst>
              <a:ext uri="{FF2B5EF4-FFF2-40B4-BE49-F238E27FC236}">
                <a16:creationId xmlns:a16="http://schemas.microsoft.com/office/drawing/2014/main" id="{362CDC29-FF00-14C0-8124-49F616A214B3}"/>
              </a:ext>
            </a:extLst>
          </p:cNvPr>
          <p:cNvSpPr/>
          <p:nvPr/>
        </p:nvSpPr>
        <p:spPr>
          <a:xfrm rot="16200000">
            <a:off x="2663398" y="-2663398"/>
            <a:ext cx="2916455" cy="8243248"/>
          </a:xfrm>
          <a:prstGeom prst="rect">
            <a:avLst/>
          </a:prstGeom>
          <a:gradFill>
            <a:gsLst>
              <a:gs pos="0">
                <a:srgbClr val="FFC200"/>
              </a:gs>
              <a:gs pos="100000">
                <a:srgbClr val="FFC200">
                  <a:alpha val="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2" name="Textfeld 1">
            <a:extLst>
              <a:ext uri="{FF2B5EF4-FFF2-40B4-BE49-F238E27FC236}">
                <a16:creationId xmlns:a16="http://schemas.microsoft.com/office/drawing/2014/main" id="{96DA286D-9B40-FCAE-24EF-E657379DED3A}"/>
              </a:ext>
            </a:extLst>
          </p:cNvPr>
          <p:cNvSpPr txBox="1"/>
          <p:nvPr/>
        </p:nvSpPr>
        <p:spPr>
          <a:xfrm>
            <a:off x="1242323" y="502780"/>
            <a:ext cx="7789382" cy="707886"/>
          </a:xfrm>
          <a:prstGeom prst="rect">
            <a:avLst/>
          </a:prstGeom>
          <a:noFill/>
        </p:spPr>
        <p:txBody>
          <a:bodyPr wrap="square" rtlCol="0">
            <a:spAutoFit/>
          </a:bodyPr>
          <a:lstStyle/>
          <a:p>
            <a:r>
              <a:rPr lang="en-GB" sz="4000" b="1" i="0" dirty="0">
                <a:solidFill>
                  <a:schemeClr val="bg1"/>
                </a:solidFill>
                <a:effectLst/>
                <a:latin typeface="Arial" panose="020B0604020202020204" pitchFamily="34" charset="0"/>
                <a:cs typeface="Arial" panose="020B0604020202020204" pitchFamily="34" charset="0"/>
              </a:rPr>
              <a:t>High-Tech Agenda Germany</a:t>
            </a:r>
          </a:p>
        </p:txBody>
      </p:sp>
      <p:sp>
        <p:nvSpPr>
          <p:cNvPr id="4" name="Textfeld 3">
            <a:extLst>
              <a:ext uri="{FF2B5EF4-FFF2-40B4-BE49-F238E27FC236}">
                <a16:creationId xmlns:a16="http://schemas.microsoft.com/office/drawing/2014/main" id="{15FBDE26-6723-8DD2-48D1-FC59F0BE0754}"/>
              </a:ext>
            </a:extLst>
          </p:cNvPr>
          <p:cNvSpPr txBox="1"/>
          <p:nvPr/>
        </p:nvSpPr>
        <p:spPr>
          <a:xfrm>
            <a:off x="1242323" y="1570491"/>
            <a:ext cx="7425427" cy="646331"/>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Strategic research field: social sciences and humanities </a:t>
            </a:r>
          </a:p>
          <a:p>
            <a:endParaRPr lang="en-GB" sz="1800" b="1" i="0" dirty="0">
              <a:solidFill>
                <a:schemeClr val="bg1"/>
              </a:solidFill>
              <a:effectLst/>
              <a:latin typeface="Arial" panose="020B0604020202020204" pitchFamily="34" charset="0"/>
            </a:endParaRPr>
          </a:p>
        </p:txBody>
      </p:sp>
      <p:sp>
        <p:nvSpPr>
          <p:cNvPr id="5" name="Ellipse 4">
            <a:extLst>
              <a:ext uri="{FF2B5EF4-FFF2-40B4-BE49-F238E27FC236}">
                <a16:creationId xmlns:a16="http://schemas.microsoft.com/office/drawing/2014/main" id="{13202525-E73D-CC8C-4C3C-45AD2F50B970}"/>
              </a:ext>
            </a:extLst>
          </p:cNvPr>
          <p:cNvSpPr/>
          <p:nvPr/>
        </p:nvSpPr>
        <p:spPr>
          <a:xfrm>
            <a:off x="10949677" y="-1762713"/>
            <a:ext cx="3671135"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08E0C2BB-70AB-9A43-5416-CEB1A168198D}"/>
              </a:ext>
            </a:extLst>
          </p:cNvPr>
          <p:cNvSpPr txBox="1"/>
          <p:nvPr/>
        </p:nvSpPr>
        <p:spPr>
          <a:xfrm rot="16200000">
            <a:off x="8107011" y="-1168536"/>
            <a:ext cx="7892980" cy="276999"/>
          </a:xfrm>
          <a:prstGeom prst="rect">
            <a:avLst/>
          </a:prstGeom>
          <a:noFill/>
        </p:spPr>
        <p:txBody>
          <a:bodyPr wrap="square">
            <a:spAutoFit/>
          </a:bodyPr>
          <a:lstStyle/>
          <a:p>
            <a:r>
              <a:rPr lang="en-GB" sz="1200" b="0"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b="0" i="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Unspla</a:t>
            </a:r>
            <a:r>
              <a:rPr lang="de-DE" sz="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a:t>
            </a:r>
            <a:r>
              <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Eryka Rose </a:t>
            </a:r>
            <a:r>
              <a:rPr lang="de-DE" sz="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Raton</a:t>
            </a:r>
            <a:endParaRPr lang="de-DE" sz="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2BCF2F2D-E8C9-1245-06F2-EC9510CD90B6}"/>
              </a:ext>
            </a:extLst>
          </p:cNvPr>
          <p:cNvSpPr txBox="1"/>
          <p:nvPr/>
        </p:nvSpPr>
        <p:spPr>
          <a:xfrm>
            <a:off x="1173152" y="3093461"/>
            <a:ext cx="9986461" cy="646331"/>
          </a:xfrm>
          <a:prstGeom prst="rect">
            <a:avLst/>
          </a:prstGeom>
          <a:noFill/>
        </p:spPr>
        <p:txBody>
          <a:bodyPr wrap="square">
            <a:spAutoFit/>
          </a:bodyPr>
          <a:lstStyle/>
          <a:p>
            <a:pPr fontAlgn="base"/>
            <a:r>
              <a:rPr lang="en-GB" b="1" dirty="0">
                <a:solidFill>
                  <a:srgbClr val="FFC200"/>
                </a:solidFill>
                <a:latin typeface="Arial" panose="020B0604020202020204" pitchFamily="34" charset="0"/>
              </a:rPr>
              <a:t>Case study: </a:t>
            </a:r>
            <a:r>
              <a:rPr lang="en-US" b="1" dirty="0" err="1">
                <a:solidFill>
                  <a:srgbClr val="FFC200"/>
                </a:solidFill>
                <a:latin typeface="Arial" panose="020B0604020202020204" pitchFamily="34" charset="0"/>
              </a:rPr>
              <a:t>Weizenbaum</a:t>
            </a:r>
            <a:r>
              <a:rPr lang="en-US" b="1" dirty="0">
                <a:solidFill>
                  <a:srgbClr val="FFC200"/>
                </a:solidFill>
                <a:latin typeface="Arial" panose="020B0604020202020204" pitchFamily="34" charset="0"/>
              </a:rPr>
              <a:t> Institute</a:t>
            </a:r>
          </a:p>
          <a:p>
            <a:pPr fontAlgn="base"/>
            <a:endParaRPr lang="en-GB" b="1" dirty="0">
              <a:solidFill>
                <a:srgbClr val="FFC200"/>
              </a:solidFill>
              <a:latin typeface="Arial" panose="020B0604020202020204" pitchFamily="34" charset="0"/>
            </a:endParaRPr>
          </a:p>
        </p:txBody>
      </p:sp>
      <p:sp>
        <p:nvSpPr>
          <p:cNvPr id="16" name="Textfeld 15">
            <a:extLst>
              <a:ext uri="{FF2B5EF4-FFF2-40B4-BE49-F238E27FC236}">
                <a16:creationId xmlns:a16="http://schemas.microsoft.com/office/drawing/2014/main" id="{653264DF-8377-F5BD-665C-C1C800D70BA5}"/>
              </a:ext>
            </a:extLst>
          </p:cNvPr>
          <p:cNvSpPr txBox="1"/>
          <p:nvPr/>
        </p:nvSpPr>
        <p:spPr>
          <a:xfrm>
            <a:off x="1323974" y="5851954"/>
            <a:ext cx="7060130" cy="369332"/>
          </a:xfrm>
          <a:prstGeom prst="rect">
            <a:avLst/>
          </a:prstGeom>
          <a:noFill/>
        </p:spPr>
        <p:txBody>
          <a:bodyPr wrap="square">
            <a:spAutoFit/>
          </a:bodyPr>
          <a:lstStyle/>
          <a:p>
            <a:pPr fontAlgn="base"/>
            <a:r>
              <a:rPr lang="de-DE" dirty="0">
                <a:solidFill>
                  <a:srgbClr val="FFC200"/>
                </a:solidFill>
                <a:latin typeface="Arial" panose="020B0604020202020204" pitchFamily="34" charset="0"/>
              </a:rPr>
              <a:t>weizenbaum-institut.de</a:t>
            </a:r>
          </a:p>
        </p:txBody>
      </p:sp>
      <p:pic>
        <p:nvPicPr>
          <p:cNvPr id="17" name="Grafik 16">
            <a:extLst>
              <a:ext uri="{FF2B5EF4-FFF2-40B4-BE49-F238E27FC236}">
                <a16:creationId xmlns:a16="http://schemas.microsoft.com/office/drawing/2014/main" id="{1012254D-2EAC-BF5D-6C56-985CA82C7FAB}"/>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153" y="5944992"/>
            <a:ext cx="183256" cy="183256"/>
          </a:xfrm>
          <a:prstGeom prst="rect">
            <a:avLst/>
          </a:prstGeom>
        </p:spPr>
      </p:pic>
      <p:pic>
        <p:nvPicPr>
          <p:cNvPr id="8" name="Grafik 7">
            <a:extLst>
              <a:ext uri="{FF2B5EF4-FFF2-40B4-BE49-F238E27FC236}">
                <a16:creationId xmlns:a16="http://schemas.microsoft.com/office/drawing/2014/main" id="{B1240B63-674C-F65D-DA62-F1732A34233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10045247" y="5915918"/>
            <a:ext cx="1645557" cy="424660"/>
          </a:xfrm>
          <a:prstGeom prst="rect">
            <a:avLst/>
          </a:prstGeom>
        </p:spPr>
      </p:pic>
      <p:sp>
        <p:nvSpPr>
          <p:cNvPr id="21" name="Textfeld 20">
            <a:extLst>
              <a:ext uri="{FF2B5EF4-FFF2-40B4-BE49-F238E27FC236}">
                <a16:creationId xmlns:a16="http://schemas.microsoft.com/office/drawing/2014/main" id="{1B73572A-69C9-0616-6048-FAF248990596}"/>
              </a:ext>
            </a:extLst>
          </p:cNvPr>
          <p:cNvSpPr txBox="1"/>
          <p:nvPr/>
        </p:nvSpPr>
        <p:spPr>
          <a:xfrm>
            <a:off x="1418024" y="3606321"/>
            <a:ext cx="10164376" cy="1661993"/>
          </a:xfrm>
          <a:prstGeom prst="rect">
            <a:avLst/>
          </a:prstGeom>
          <a:noFill/>
        </p:spPr>
        <p:txBody>
          <a:bodyPr wrap="square">
            <a:spAutoFit/>
          </a:bodyPr>
          <a:lstStyle/>
          <a:p>
            <a:pPr marL="285750" indent="-285750">
              <a:spcAft>
                <a:spcPts val="12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Interdisciplinary research on the digitalised and networked society</a:t>
            </a:r>
          </a:p>
          <a:p>
            <a:pPr marL="285750" indent="-285750">
              <a:spcAft>
                <a:spcPts val="12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Knowledge transfer to politics, business and civil society</a:t>
            </a:r>
          </a:p>
          <a:p>
            <a:pPr marL="285750" indent="-285750">
              <a:spcAft>
                <a:spcPts val="12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Founded in 2017, supported by a research network of universities and research institutes</a:t>
            </a:r>
          </a:p>
          <a:p>
            <a:pPr marL="285750" indent="-285750">
              <a:spcAft>
                <a:spcPts val="1200"/>
              </a:spcAft>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Named after the German-American computer science pioneer Joseph </a:t>
            </a:r>
            <a:r>
              <a:rPr lang="en-GB" dirty="0" err="1">
                <a:latin typeface="Arial" panose="020B0604020202020204" pitchFamily="34" charset="0"/>
                <a:cs typeface="Arial" panose="020B0604020202020204" pitchFamily="34" charset="0"/>
              </a:rPr>
              <a:t>Weizenbaum</a:t>
            </a:r>
            <a:r>
              <a:rPr lang="en-GB" dirty="0">
                <a:latin typeface="Arial" panose="020B0604020202020204" pitchFamily="34" charset="0"/>
                <a:cs typeface="Arial" panose="020B0604020202020204" pitchFamily="34" charset="0"/>
              </a:rPr>
              <a:t>  </a:t>
            </a:r>
          </a:p>
        </p:txBody>
      </p:sp>
      <p:sp>
        <p:nvSpPr>
          <p:cNvPr id="22" name="Rechteck 21">
            <a:extLst>
              <a:ext uri="{FF2B5EF4-FFF2-40B4-BE49-F238E27FC236}">
                <a16:creationId xmlns:a16="http://schemas.microsoft.com/office/drawing/2014/main" id="{11AEA9F9-D3A9-48E9-C990-5C603287B841}"/>
              </a:ext>
            </a:extLst>
          </p:cNvPr>
          <p:cNvSpPr/>
          <p:nvPr/>
        </p:nvSpPr>
        <p:spPr>
          <a:xfrm flipH="1">
            <a:off x="1278254" y="3669013"/>
            <a:ext cx="45719" cy="1548000"/>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Tree>
    <p:extLst>
      <p:ext uri="{BB962C8B-B14F-4D97-AF65-F5344CB8AC3E}">
        <p14:creationId xmlns:p14="http://schemas.microsoft.com/office/powerpoint/2010/main" val="609998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7DCE5248-2193-4A66-D7B6-BA5431561824}"/>
              </a:ext>
            </a:extLst>
          </p:cNvPr>
          <p:cNvSpPr/>
          <p:nvPr/>
        </p:nvSpPr>
        <p:spPr>
          <a:xfrm>
            <a:off x="10123060" y="-1482396"/>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711F3859-3C1C-57E2-64F9-A30132325ACD}"/>
              </a:ext>
            </a:extLst>
          </p:cNvPr>
          <p:cNvSpPr txBox="1"/>
          <p:nvPr/>
        </p:nvSpPr>
        <p:spPr>
          <a:xfrm rot="16200000">
            <a:off x="9993462" y="2773010"/>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DAAD/Volker Lannert</a:t>
            </a:r>
          </a:p>
        </p:txBody>
      </p:sp>
      <p:sp>
        <p:nvSpPr>
          <p:cNvPr id="5" name="Textfeld 4">
            <a:extLst>
              <a:ext uri="{FF2B5EF4-FFF2-40B4-BE49-F238E27FC236}">
                <a16:creationId xmlns:a16="http://schemas.microsoft.com/office/drawing/2014/main" id="{E42EC397-C5CB-CBF3-DD45-AF294647D01F}"/>
              </a:ext>
            </a:extLst>
          </p:cNvPr>
          <p:cNvSpPr txBox="1"/>
          <p:nvPr/>
        </p:nvSpPr>
        <p:spPr>
          <a:xfrm>
            <a:off x="638406" y="719952"/>
            <a:ext cx="7080206" cy="1938992"/>
          </a:xfrm>
          <a:prstGeom prst="rect">
            <a:avLst/>
          </a:prstGeom>
          <a:noFill/>
        </p:spPr>
        <p:txBody>
          <a:bodyPr wrap="square" rtlCol="0">
            <a:spAutoFit/>
          </a:bodyPr>
          <a:lstStyle/>
          <a:p>
            <a:r>
              <a:rPr lang="de-DE" sz="6000" b="1" i="0">
                <a:solidFill>
                  <a:schemeClr val="bg1"/>
                </a:solidFill>
                <a:effectLst/>
                <a:latin typeface="Arial" panose="020B0604020202020204" pitchFamily="34" charset="0"/>
                <a:cs typeface="Arial" panose="020B0604020202020204" pitchFamily="34" charset="0"/>
              </a:rPr>
              <a:t>Innovative Germany </a:t>
            </a:r>
            <a:endParaRPr lang="de-DE" sz="6000">
              <a:solidFill>
                <a:schemeClr val="bg1"/>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BC6C8F0E-264F-0D77-FBF8-64B8C29F638A}"/>
              </a:ext>
            </a:extLst>
          </p:cNvPr>
          <p:cNvSpPr txBox="1"/>
          <p:nvPr/>
        </p:nvSpPr>
        <p:spPr>
          <a:xfrm>
            <a:off x="638406" y="2919633"/>
            <a:ext cx="5936099" cy="2862322"/>
          </a:xfrm>
          <a:prstGeom prst="rect">
            <a:avLst/>
          </a:prstGeom>
          <a:noFill/>
        </p:spPr>
        <p:txBody>
          <a:bodyPr wrap="square" rtlCol="0">
            <a:spAutoFit/>
          </a:bodyPr>
          <a:lstStyle/>
          <a:p>
            <a:r>
              <a:rPr lang="en-GB" sz="6000">
                <a:solidFill>
                  <a:schemeClr val="bg1"/>
                </a:solidFill>
                <a:latin typeface="Arial" panose="020B0604020202020204" pitchFamily="34" charset="0"/>
                <a:cs typeface="Arial" panose="020B0604020202020204" pitchFamily="34" charset="0"/>
              </a:rPr>
              <a:t>Knowledge and technology transfer</a:t>
            </a:r>
          </a:p>
        </p:txBody>
      </p:sp>
    </p:spTree>
    <p:extLst>
      <p:ext uri="{BB962C8B-B14F-4D97-AF65-F5344CB8AC3E}">
        <p14:creationId xmlns:p14="http://schemas.microsoft.com/office/powerpoint/2010/main" val="3868367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05FCC353-B5B1-94AA-64E1-65369E580D42}"/>
              </a:ext>
            </a:extLst>
          </p:cNvPr>
          <p:cNvSpPr/>
          <p:nvPr/>
        </p:nvSpPr>
        <p:spPr>
          <a:xfrm>
            <a:off x="5638800" y="2702112"/>
            <a:ext cx="45719" cy="1935127"/>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flipH="1">
            <a:off x="-2" y="0"/>
            <a:ext cx="4993097" cy="6858000"/>
          </a:xfrm>
          <a:prstGeom prst="rect">
            <a:avLst/>
          </a:prstGeom>
        </p:spPr>
      </p:pic>
      <p:sp>
        <p:nvSpPr>
          <p:cNvPr id="13" name="Textfeld 12">
            <a:extLst>
              <a:ext uri="{FF2B5EF4-FFF2-40B4-BE49-F238E27FC236}">
                <a16:creationId xmlns:a16="http://schemas.microsoft.com/office/drawing/2014/main" id="{DCA0A2C2-37DC-4C4B-AACF-75875DD1927B}"/>
              </a:ext>
            </a:extLst>
          </p:cNvPr>
          <p:cNvSpPr txBox="1"/>
          <p:nvPr/>
        </p:nvSpPr>
        <p:spPr>
          <a:xfrm>
            <a:off x="5830330" y="2605915"/>
            <a:ext cx="5677065" cy="2031325"/>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Actors  </a:t>
            </a: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U</a:t>
            </a:r>
            <a:r>
              <a:rPr lang="en-GB" sz="1800" i="0" dirty="0">
                <a:effectLst/>
                <a:latin typeface="Arial" panose="020B0604020202020204" pitchFamily="34" charset="0"/>
                <a:cs typeface="Arial" panose="020B0604020202020204" pitchFamily="34" charset="0"/>
              </a:rPr>
              <a:t>niversities/higher education alliances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R</a:t>
            </a:r>
            <a:r>
              <a:rPr lang="en-GB" sz="1800" i="0" dirty="0">
                <a:effectLst/>
                <a:latin typeface="Arial" panose="020B0604020202020204" pitchFamily="34" charset="0"/>
                <a:cs typeface="Arial" panose="020B0604020202020204" pitchFamily="34" charset="0"/>
              </a:rPr>
              <a:t>esearch institutions </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Clusters </a:t>
            </a: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Scientific spin-offs  </a:t>
            </a:r>
          </a:p>
          <a:p>
            <a:pPr marL="285750" indent="-285750">
              <a:buClr>
                <a:srgbClr val="FFC200"/>
              </a:buClr>
              <a:buSzPct val="130000"/>
              <a:buFont typeface="Arial" panose="020B0604020202020204" pitchFamily="34" charset="0"/>
              <a:buChar char="•"/>
            </a:pPr>
            <a:r>
              <a:rPr lang="en-GB" dirty="0">
                <a:latin typeface="Arial" panose="020B0604020202020204" pitchFamily="34" charset="0"/>
                <a:cs typeface="Arial" panose="020B0604020202020204" pitchFamily="34" charset="0"/>
              </a:rPr>
              <a:t>I</a:t>
            </a:r>
            <a:r>
              <a:rPr lang="en-GB" sz="1800" i="0" dirty="0">
                <a:effectLst/>
                <a:latin typeface="Arial" panose="020B0604020202020204" pitchFamily="34" charset="0"/>
                <a:cs typeface="Arial" panose="020B0604020202020204" pitchFamily="34" charset="0"/>
              </a:rPr>
              <a:t>nnovation alliances </a:t>
            </a:r>
            <a:endParaRPr lang="de-DE" dirty="0"/>
          </a:p>
        </p:txBody>
      </p:sp>
      <p:sp>
        <p:nvSpPr>
          <p:cNvPr id="15" name="Ellipse 14">
            <a:extLst>
              <a:ext uri="{FF2B5EF4-FFF2-40B4-BE49-F238E27FC236}">
                <a16:creationId xmlns:a16="http://schemas.microsoft.com/office/drawing/2014/main" id="{75A539C7-8199-6636-6649-37B52F017179}"/>
              </a:ext>
            </a:extLst>
          </p:cNvPr>
          <p:cNvSpPr/>
          <p:nvPr/>
        </p:nvSpPr>
        <p:spPr>
          <a:xfrm>
            <a:off x="-2118536" y="-1482396"/>
            <a:ext cx="3955391"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1CE63FD8-667C-A9AA-3536-C0A3F917374F}"/>
              </a:ext>
            </a:extLst>
          </p:cNvPr>
          <p:cNvSpPr txBox="1"/>
          <p:nvPr/>
        </p:nvSpPr>
        <p:spPr>
          <a:xfrm rot="16200000">
            <a:off x="908105" y="2805143"/>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2EFD426D-972E-6E2E-B677-FFF8F68E1DC1}"/>
              </a:ext>
            </a:extLst>
          </p:cNvPr>
          <p:cNvSpPr txBox="1"/>
          <p:nvPr/>
        </p:nvSpPr>
        <p:spPr>
          <a:xfrm>
            <a:off x="5551597" y="1005498"/>
            <a:ext cx="5834601" cy="1323439"/>
          </a:xfrm>
          <a:prstGeom prst="rect">
            <a:avLst/>
          </a:prstGeom>
          <a:noFill/>
        </p:spPr>
        <p:txBody>
          <a:bodyPr wrap="square" rtlCol="0">
            <a:spAutoFit/>
          </a:bodyPr>
          <a:lstStyle/>
          <a:p>
            <a:r>
              <a:rPr lang="en-GB" sz="4000" b="1">
                <a:latin typeface="Arial" panose="020B0604020202020204" pitchFamily="34" charset="0"/>
                <a:cs typeface="Arial" panose="020B0604020202020204" pitchFamily="34" charset="0"/>
              </a:rPr>
              <a:t>Knowledge and technology transfer</a:t>
            </a:r>
          </a:p>
        </p:txBody>
      </p:sp>
    </p:spTree>
    <p:extLst>
      <p:ext uri="{BB962C8B-B14F-4D97-AF65-F5344CB8AC3E}">
        <p14:creationId xmlns:p14="http://schemas.microsoft.com/office/powerpoint/2010/main" val="2956019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Grafik 3">
            <a:extLst>
              <a:ext uri="{FF2B5EF4-FFF2-40B4-BE49-F238E27FC236}">
                <a16:creationId xmlns:a16="http://schemas.microsoft.com/office/drawing/2014/main" id="{AEA57584-5618-83F6-8CC3-41C1ABB7D160}"/>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flipH="1">
            <a:off x="1466850" y="381000"/>
            <a:ext cx="3456118" cy="2818133"/>
          </a:xfrm>
          <a:prstGeom prst="rect">
            <a:avLst/>
          </a:prstGeom>
        </p:spPr>
      </p:pic>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p:blipFill>
        <p:spPr>
          <a:xfrm flipH="1">
            <a:off x="1466850" y="3266502"/>
            <a:ext cx="3456118" cy="2818133"/>
          </a:xfrm>
          <a:prstGeom prst="rect">
            <a:avLst/>
          </a:prstGeom>
        </p:spPr>
      </p:pic>
      <p:sp>
        <p:nvSpPr>
          <p:cNvPr id="15" name="Ellipse 14">
            <a:extLst>
              <a:ext uri="{FF2B5EF4-FFF2-40B4-BE49-F238E27FC236}">
                <a16:creationId xmlns:a16="http://schemas.microsoft.com/office/drawing/2014/main" id="{75A539C7-8199-6636-6649-37B52F017179}"/>
              </a:ext>
            </a:extLst>
          </p:cNvPr>
          <p:cNvSpPr/>
          <p:nvPr/>
        </p:nvSpPr>
        <p:spPr>
          <a:xfrm>
            <a:off x="-1580654" y="-1482396"/>
            <a:ext cx="3955391"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495C102F-BF8F-E560-7D6E-A1BC96B9F1A8}"/>
              </a:ext>
            </a:extLst>
          </p:cNvPr>
          <p:cNvSpPr/>
          <p:nvPr/>
        </p:nvSpPr>
        <p:spPr>
          <a:xfrm flipH="1">
            <a:off x="5627208" y="2588582"/>
            <a:ext cx="45719" cy="2192737"/>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Textfeld 7">
            <a:extLst>
              <a:ext uri="{FF2B5EF4-FFF2-40B4-BE49-F238E27FC236}">
                <a16:creationId xmlns:a16="http://schemas.microsoft.com/office/drawing/2014/main" id="{7DCEABB2-053F-33F0-DC0E-0654385AA819}"/>
              </a:ext>
            </a:extLst>
          </p:cNvPr>
          <p:cNvSpPr txBox="1"/>
          <p:nvPr/>
        </p:nvSpPr>
        <p:spPr>
          <a:xfrm>
            <a:off x="5836309" y="2472995"/>
            <a:ext cx="5862632" cy="2308324"/>
          </a:xfrm>
          <a:prstGeom prst="rect">
            <a:avLst/>
          </a:prstGeom>
          <a:noFill/>
        </p:spPr>
        <p:txBody>
          <a:bodyPr wrap="square" lIns="91440" tIns="45720" rIns="91440" bIns="45720" anchor="t">
            <a:spAutoFit/>
          </a:bodyPr>
          <a:lstStyle/>
          <a:p>
            <a:r>
              <a:rPr lang="en-GB" sz="1800" b="1" i="0" dirty="0">
                <a:effectLst/>
                <a:latin typeface="Arial"/>
                <a:cs typeface="Arial"/>
              </a:rPr>
              <a:t>Funders of innovation</a:t>
            </a:r>
            <a:r>
              <a:rPr lang="en-GB" b="1" dirty="0">
                <a:latin typeface="Arial"/>
                <a:cs typeface="Arial"/>
              </a:rPr>
              <a:t> </a:t>
            </a:r>
            <a:endParaRPr lang="en-GB" sz="1800" b="1" i="0" dirty="0">
              <a:effectLst/>
              <a:latin typeface="Arial" panose="020B0604020202020204" pitchFamily="34" charset="0"/>
              <a:cs typeface="Arial" panose="020B0604020202020204" pitchFamily="34" charset="0"/>
            </a:endParaRP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a:cs typeface="Arial"/>
              </a:rPr>
              <a:t>Start-up incubators at higher education institutions and non-university research institutions</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a:cs typeface="Arial"/>
              </a:rPr>
              <a:t>Federal innovation agencies</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a:cs typeface="Arial"/>
              </a:rPr>
              <a:t>Federal and state ministries </a:t>
            </a:r>
            <a:endParaRPr lang="en-GB" dirty="0">
              <a:latin typeface="Arial"/>
              <a:cs typeface="Arial"/>
            </a:endParaRPr>
          </a:p>
          <a:p>
            <a:pPr marL="285750" indent="-285750">
              <a:buClr>
                <a:srgbClr val="FFC200"/>
              </a:buClr>
              <a:buSzPct val="130000"/>
              <a:buFont typeface="Arial" panose="020B0604020202020204" pitchFamily="34" charset="0"/>
              <a:buChar char="•"/>
            </a:pPr>
            <a:r>
              <a:rPr lang="en-GB" sz="1800" i="0" dirty="0">
                <a:effectLst/>
                <a:latin typeface="Arial"/>
                <a:cs typeface="Arial"/>
              </a:rPr>
              <a:t>Innovation funding agencies in the federal states</a:t>
            </a: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a:cs typeface="Arial"/>
              </a:rPr>
              <a:t>Regional associations</a:t>
            </a:r>
            <a:endParaRPr lang="de-DE" dirty="0"/>
          </a:p>
        </p:txBody>
      </p:sp>
      <p:sp>
        <p:nvSpPr>
          <p:cNvPr id="7" name="Textfeld 6">
            <a:extLst>
              <a:ext uri="{FF2B5EF4-FFF2-40B4-BE49-F238E27FC236}">
                <a16:creationId xmlns:a16="http://schemas.microsoft.com/office/drawing/2014/main" id="{CE06553B-11BF-14FE-9AD9-4E2EA3DC5171}"/>
              </a:ext>
            </a:extLst>
          </p:cNvPr>
          <p:cNvSpPr txBox="1"/>
          <p:nvPr/>
        </p:nvSpPr>
        <p:spPr>
          <a:xfrm rot="16200000">
            <a:off x="817763" y="-885857"/>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DAAD/Focke Strangmann</a:t>
            </a:r>
          </a:p>
        </p:txBody>
      </p:sp>
      <p:sp>
        <p:nvSpPr>
          <p:cNvPr id="9" name="Textfeld 8">
            <a:extLst>
              <a:ext uri="{FF2B5EF4-FFF2-40B4-BE49-F238E27FC236}">
                <a16:creationId xmlns:a16="http://schemas.microsoft.com/office/drawing/2014/main" id="{4B857801-D39E-6171-251C-E4B214FAFEED}"/>
              </a:ext>
            </a:extLst>
          </p:cNvPr>
          <p:cNvSpPr txBox="1"/>
          <p:nvPr/>
        </p:nvSpPr>
        <p:spPr>
          <a:xfrm rot="16200000">
            <a:off x="3479511" y="4618319"/>
            <a:ext cx="2655635"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EAFD7F89-5896-1184-9227-D84632A6CEB3}"/>
              </a:ext>
            </a:extLst>
          </p:cNvPr>
          <p:cNvSpPr txBox="1"/>
          <p:nvPr/>
        </p:nvSpPr>
        <p:spPr>
          <a:xfrm>
            <a:off x="5538248" y="1025521"/>
            <a:ext cx="5834601" cy="1323439"/>
          </a:xfrm>
          <a:prstGeom prst="rect">
            <a:avLst/>
          </a:prstGeom>
          <a:noFill/>
        </p:spPr>
        <p:txBody>
          <a:bodyPr wrap="square" rtlCol="0">
            <a:spAutoFit/>
          </a:bodyPr>
          <a:lstStyle/>
          <a:p>
            <a:r>
              <a:rPr lang="en-GB" sz="4000" b="1">
                <a:latin typeface="Arial" panose="020B0604020202020204" pitchFamily="34" charset="0"/>
                <a:cs typeface="Arial" panose="020B0604020202020204" pitchFamily="34" charset="0"/>
              </a:rPr>
              <a:t>Knowledge and technology transfer</a:t>
            </a:r>
          </a:p>
        </p:txBody>
      </p:sp>
    </p:spTree>
    <p:extLst>
      <p:ext uri="{BB962C8B-B14F-4D97-AF65-F5344CB8AC3E}">
        <p14:creationId xmlns:p14="http://schemas.microsoft.com/office/powerpoint/2010/main" val="2926268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05FCC353-B5B1-94AA-64E1-65369E580D42}"/>
              </a:ext>
            </a:extLst>
          </p:cNvPr>
          <p:cNvSpPr/>
          <p:nvPr/>
        </p:nvSpPr>
        <p:spPr>
          <a:xfrm>
            <a:off x="1173481" y="2666999"/>
            <a:ext cx="45719" cy="248377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7198904" y="0"/>
            <a:ext cx="4993096" cy="6858000"/>
          </a:xfrm>
          <a:prstGeom prst="rect">
            <a:avLst/>
          </a:prstGeom>
        </p:spPr>
      </p:pic>
      <p:sp>
        <p:nvSpPr>
          <p:cNvPr id="13" name="Textfeld 12">
            <a:extLst>
              <a:ext uri="{FF2B5EF4-FFF2-40B4-BE49-F238E27FC236}">
                <a16:creationId xmlns:a16="http://schemas.microsoft.com/office/drawing/2014/main" id="{DCA0A2C2-37DC-4C4B-AACF-75875DD1927B}"/>
              </a:ext>
            </a:extLst>
          </p:cNvPr>
          <p:cNvSpPr txBox="1"/>
          <p:nvPr/>
        </p:nvSpPr>
        <p:spPr>
          <a:xfrm>
            <a:off x="1336271" y="2565448"/>
            <a:ext cx="5677065" cy="2585323"/>
          </a:xfrm>
          <a:prstGeom prst="rect">
            <a:avLst/>
          </a:prstGeom>
          <a:noFill/>
        </p:spPr>
        <p:txBody>
          <a:bodyPr wrap="square" lIns="91440" tIns="45720" rIns="91440" bIns="45720" anchor="t">
            <a:spAutoFit/>
          </a:bodyPr>
          <a:lstStyle/>
          <a:p>
            <a:r>
              <a:rPr lang="en-GB" sz="1800" b="1" i="0" dirty="0">
                <a:effectLst/>
                <a:latin typeface="Arial"/>
                <a:cs typeface="Arial"/>
              </a:rPr>
              <a:t>Main funding programmes open to international partners</a:t>
            </a:r>
            <a:r>
              <a:rPr lang="en-GB" b="1" dirty="0">
                <a:latin typeface="Arial"/>
                <a:cs typeface="Arial"/>
              </a:rPr>
              <a:t>   </a:t>
            </a:r>
            <a:endParaRPr lang="en-GB" sz="1800" b="1" i="0" dirty="0">
              <a:effectLst/>
              <a:latin typeface="Arial" panose="020B0604020202020204" pitchFamily="34" charset="0"/>
              <a:cs typeface="Arial" panose="020B0604020202020204" pitchFamily="34" charset="0"/>
            </a:endParaRP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dirty="0">
                <a:latin typeface="Arial"/>
                <a:cs typeface="Arial"/>
              </a:rPr>
              <a:t>Eureka and </a:t>
            </a:r>
            <a:r>
              <a:rPr lang="en-GB" dirty="0" err="1">
                <a:latin typeface="Arial"/>
                <a:cs typeface="Arial"/>
              </a:rPr>
              <a:t>Eurostars</a:t>
            </a:r>
            <a:r>
              <a:rPr lang="en-GB" dirty="0">
                <a:latin typeface="Arial"/>
                <a:cs typeface="Arial"/>
              </a:rPr>
              <a:t>  </a:t>
            </a:r>
          </a:p>
          <a:p>
            <a:pPr marL="285750" indent="-285750">
              <a:buClr>
                <a:srgbClr val="FFC200"/>
              </a:buClr>
              <a:buSzPct val="130000"/>
              <a:buFont typeface="Arial" panose="020B0604020202020204" pitchFamily="34" charset="0"/>
              <a:buChar char="•"/>
            </a:pPr>
            <a:r>
              <a:rPr lang="en-GB" dirty="0">
                <a:latin typeface="Arial"/>
                <a:cs typeface="Arial"/>
              </a:rPr>
              <a:t>ZIM international cooperation   </a:t>
            </a:r>
          </a:p>
          <a:p>
            <a:pPr marL="285750" indent="-285750">
              <a:buClr>
                <a:srgbClr val="FFC200"/>
              </a:buClr>
              <a:buSzPct val="130000"/>
              <a:buFont typeface="Arial" panose="020B0604020202020204" pitchFamily="34" charset="0"/>
              <a:buChar char="•"/>
            </a:pPr>
            <a:r>
              <a:rPr lang="en-GB" dirty="0">
                <a:latin typeface="Arial"/>
                <a:cs typeface="Arial"/>
              </a:rPr>
              <a:t>Collective Research Networking  </a:t>
            </a:r>
          </a:p>
          <a:p>
            <a:pPr marL="285750" indent="-285750">
              <a:buClr>
                <a:srgbClr val="FFC200"/>
              </a:buClr>
              <a:buSzPct val="130000"/>
              <a:buFont typeface="Arial" panose="020B0604020202020204" pitchFamily="34" charset="0"/>
              <a:buChar char="•"/>
            </a:pPr>
            <a:r>
              <a:rPr lang="en-GB" dirty="0">
                <a:latin typeface="Arial"/>
                <a:cs typeface="Arial"/>
              </a:rPr>
              <a:t>Multilateral and bilateral thematic calls of federal ministries</a:t>
            </a:r>
          </a:p>
          <a:p>
            <a:pPr marL="285750" indent="-285750">
              <a:buClr>
                <a:srgbClr val="FFC200"/>
              </a:buClr>
              <a:buSzPct val="130000"/>
              <a:buFont typeface="Arial" panose="020B0604020202020204" pitchFamily="34" charset="0"/>
              <a:buChar char="•"/>
            </a:pPr>
            <a:r>
              <a:rPr lang="en-GB" dirty="0">
                <a:latin typeface="Arial"/>
                <a:cs typeface="Arial"/>
              </a:rPr>
              <a:t>SPRIND Challenges </a:t>
            </a:r>
            <a:endParaRPr lang="de-DE" dirty="0">
              <a:latin typeface="Arial"/>
              <a:cs typeface="Arial"/>
            </a:endParaRPr>
          </a:p>
        </p:txBody>
      </p:sp>
      <p:sp>
        <p:nvSpPr>
          <p:cNvPr id="15" name="Ellipse 14">
            <a:extLst>
              <a:ext uri="{FF2B5EF4-FFF2-40B4-BE49-F238E27FC236}">
                <a16:creationId xmlns:a16="http://schemas.microsoft.com/office/drawing/2014/main" id="{75A539C7-8199-6636-6649-37B52F017179}"/>
              </a:ext>
            </a:extLst>
          </p:cNvPr>
          <p:cNvSpPr/>
          <p:nvPr/>
        </p:nvSpPr>
        <p:spPr>
          <a:xfrm>
            <a:off x="5600076" y="-3180355"/>
            <a:ext cx="3955391"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F7BE4D60-425B-42FE-6B32-1758ABEF14E9}"/>
              </a:ext>
            </a:extLst>
          </p:cNvPr>
          <p:cNvSpPr txBox="1"/>
          <p:nvPr/>
        </p:nvSpPr>
        <p:spPr>
          <a:xfrm rot="16200000">
            <a:off x="8107011" y="2773010"/>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DAAD/Jan </a:t>
            </a:r>
            <a:r>
              <a:rPr lang="de-DE" sz="120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Zappner</a:t>
            </a:r>
            <a:endPar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A9E88C41-5CFB-823D-6C20-5DEECD49BBC1}"/>
              </a:ext>
            </a:extLst>
          </p:cNvPr>
          <p:cNvSpPr txBox="1"/>
          <p:nvPr/>
        </p:nvSpPr>
        <p:spPr>
          <a:xfrm>
            <a:off x="1150704" y="1025521"/>
            <a:ext cx="5834601" cy="1323439"/>
          </a:xfrm>
          <a:prstGeom prst="rect">
            <a:avLst/>
          </a:prstGeom>
          <a:noFill/>
        </p:spPr>
        <p:txBody>
          <a:bodyPr wrap="square" rtlCol="0">
            <a:spAutoFit/>
          </a:bodyPr>
          <a:lstStyle/>
          <a:p>
            <a:r>
              <a:rPr lang="en-GB" sz="4000" b="1">
                <a:latin typeface="Arial" panose="020B0604020202020204" pitchFamily="34" charset="0"/>
                <a:cs typeface="Arial" panose="020B0604020202020204" pitchFamily="34" charset="0"/>
              </a:rPr>
              <a:t>Knowledge and technology transfer</a:t>
            </a:r>
          </a:p>
        </p:txBody>
      </p:sp>
    </p:spTree>
    <p:extLst>
      <p:ext uri="{BB962C8B-B14F-4D97-AF65-F5344CB8AC3E}">
        <p14:creationId xmlns:p14="http://schemas.microsoft.com/office/powerpoint/2010/main" val="4001102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39086575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Ellipse 16">
            <a:extLst>
              <a:ext uri="{FF2B5EF4-FFF2-40B4-BE49-F238E27FC236}">
                <a16:creationId xmlns:a16="http://schemas.microsoft.com/office/drawing/2014/main" id="{6C0824CF-5C93-6D9C-0DB5-B18E940A87FC}"/>
              </a:ext>
            </a:extLst>
          </p:cNvPr>
          <p:cNvSpPr/>
          <p:nvPr/>
        </p:nvSpPr>
        <p:spPr>
          <a:xfrm>
            <a:off x="4808258" y="6339404"/>
            <a:ext cx="3671135"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96DA286D-9B40-FCAE-24EF-E657379DED3A}"/>
              </a:ext>
            </a:extLst>
          </p:cNvPr>
          <p:cNvSpPr txBox="1"/>
          <p:nvPr/>
        </p:nvSpPr>
        <p:spPr>
          <a:xfrm>
            <a:off x="888609" y="502780"/>
            <a:ext cx="7134348" cy="1323439"/>
          </a:xfrm>
          <a:prstGeom prst="rect">
            <a:avLst/>
          </a:prstGeom>
          <a:noFill/>
        </p:spPr>
        <p:txBody>
          <a:bodyPr wrap="square" rtlCol="0">
            <a:spAutoFit/>
          </a:bodyPr>
          <a:lstStyle/>
          <a:p>
            <a:r>
              <a:rPr lang="en-GB" sz="4000" b="1">
                <a:latin typeface="Arial" panose="020B0604020202020204" pitchFamily="34" charset="0"/>
                <a:cs typeface="Arial" panose="020B0604020202020204" pitchFamily="34" charset="0"/>
              </a:rPr>
              <a:t>Knowledge and </a:t>
            </a:r>
            <a:br>
              <a:rPr lang="en-GB" sz="4000" b="1">
                <a:latin typeface="Arial" panose="020B0604020202020204" pitchFamily="34" charset="0"/>
                <a:cs typeface="Arial" panose="020B0604020202020204" pitchFamily="34" charset="0"/>
              </a:rPr>
            </a:br>
            <a:r>
              <a:rPr lang="en-GB" sz="4000" b="1">
                <a:latin typeface="Arial" panose="020B0604020202020204" pitchFamily="34" charset="0"/>
                <a:cs typeface="Arial" panose="020B0604020202020204" pitchFamily="34" charset="0"/>
              </a:rPr>
              <a:t>technology transfer</a:t>
            </a:r>
          </a:p>
        </p:txBody>
      </p:sp>
      <p:sp>
        <p:nvSpPr>
          <p:cNvPr id="4" name="Textfeld 3">
            <a:extLst>
              <a:ext uri="{FF2B5EF4-FFF2-40B4-BE49-F238E27FC236}">
                <a16:creationId xmlns:a16="http://schemas.microsoft.com/office/drawing/2014/main" id="{15FBDE26-6723-8DD2-48D1-FC59F0BE0754}"/>
              </a:ext>
            </a:extLst>
          </p:cNvPr>
          <p:cNvSpPr txBox="1"/>
          <p:nvPr/>
        </p:nvSpPr>
        <p:spPr>
          <a:xfrm>
            <a:off x="888608" y="1970167"/>
            <a:ext cx="7985973" cy="369332"/>
          </a:xfrm>
          <a:prstGeom prst="rect">
            <a:avLst/>
          </a:prstGeom>
          <a:noFill/>
        </p:spPr>
        <p:txBody>
          <a:bodyPr wrap="square">
            <a:spAutoFit/>
          </a:bodyPr>
          <a:lstStyle/>
          <a:p>
            <a:r>
              <a:rPr lang="en-GB" sz="1800" b="1" i="0">
                <a:solidFill>
                  <a:srgbClr val="FFC200"/>
                </a:solidFill>
                <a:effectLst/>
                <a:latin typeface="Arial" panose="020B0604020202020204" pitchFamily="34" charset="0"/>
              </a:rPr>
              <a:t>Key funding programmes to foster innovation </a:t>
            </a:r>
            <a:endParaRPr lang="en-GB" sz="1800" i="0">
              <a:solidFill>
                <a:srgbClr val="FFC200"/>
              </a:solidFill>
              <a:effectLst/>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8AD6D45C-E7F9-EA28-3553-F09C08E7E6A2}"/>
              </a:ext>
            </a:extLst>
          </p:cNvPr>
          <p:cNvSpPr/>
          <p:nvPr/>
        </p:nvSpPr>
        <p:spPr>
          <a:xfrm>
            <a:off x="888608" y="2471959"/>
            <a:ext cx="3421849" cy="2982265"/>
          </a:xfrm>
          <a:prstGeom prst="rect">
            <a:avLst/>
          </a:prstGeom>
          <a:solidFill>
            <a:srgbClr val="FFC2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6" name="Rechteck 5">
            <a:extLst>
              <a:ext uri="{FF2B5EF4-FFF2-40B4-BE49-F238E27FC236}">
                <a16:creationId xmlns:a16="http://schemas.microsoft.com/office/drawing/2014/main" id="{B1981970-2B27-A0B0-F934-73E394B95C3A}"/>
              </a:ext>
            </a:extLst>
          </p:cNvPr>
          <p:cNvSpPr/>
          <p:nvPr/>
        </p:nvSpPr>
        <p:spPr>
          <a:xfrm>
            <a:off x="4455782" y="2471958"/>
            <a:ext cx="3421849" cy="2982265"/>
          </a:xfrm>
          <a:prstGeom prst="rect">
            <a:avLst/>
          </a:prstGeom>
          <a:solidFill>
            <a:srgbClr val="FFC2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0" name="Textfeld 9">
            <a:extLst>
              <a:ext uri="{FF2B5EF4-FFF2-40B4-BE49-F238E27FC236}">
                <a16:creationId xmlns:a16="http://schemas.microsoft.com/office/drawing/2014/main" id="{34F2A98D-CC2C-F6E4-53A2-3CDA6FC74DEA}"/>
              </a:ext>
            </a:extLst>
          </p:cNvPr>
          <p:cNvSpPr txBox="1"/>
          <p:nvPr/>
        </p:nvSpPr>
        <p:spPr>
          <a:xfrm>
            <a:off x="1025159" y="2606375"/>
            <a:ext cx="3059161" cy="2585323"/>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European programmes</a:t>
            </a:r>
          </a:p>
          <a:p>
            <a:r>
              <a:rPr lang="en-GB" sz="1800" b="1" i="0" dirty="0">
                <a:effectLst/>
                <a:latin typeface="Arial" panose="020B0604020202020204" pitchFamily="34" charset="0"/>
                <a:cs typeface="Arial" panose="020B0604020202020204" pitchFamily="34" charset="0"/>
              </a:rPr>
              <a:t> </a:t>
            </a:r>
            <a:endParaRPr lang="en-GB" sz="1800"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Horizon Europe, e.g.:</a:t>
            </a:r>
          </a:p>
          <a:p>
            <a:pPr marL="742950" lvl="1" indent="-285750">
              <a:buClr>
                <a:schemeClr val="bg1"/>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Global Challenges and European Industrial Competitiveness </a:t>
            </a:r>
          </a:p>
          <a:p>
            <a:pPr marL="742950" lvl="1" indent="-285750">
              <a:buClr>
                <a:schemeClr val="bg1"/>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EIC programmes </a:t>
            </a:r>
          </a:p>
          <a:p>
            <a:pPr marL="285750" indent="-285750">
              <a:buClr>
                <a:schemeClr val="bg1"/>
              </a:buClr>
              <a:buSzPct val="130000"/>
              <a:buFont typeface="Arial" panose="020B0604020202020204" pitchFamily="34" charset="0"/>
              <a:buChar char="•"/>
            </a:pPr>
            <a:r>
              <a:rPr lang="en-GB" i="0" dirty="0" err="1">
                <a:effectLst/>
                <a:latin typeface="Arial" panose="020B0604020202020204" pitchFamily="34" charset="0"/>
                <a:cs typeface="Arial" panose="020B0604020202020204" pitchFamily="34" charset="0"/>
              </a:rPr>
              <a:t>Eurostars</a:t>
            </a:r>
            <a:r>
              <a:rPr lang="en-GB" i="0" dirty="0">
                <a:effectLst/>
                <a:latin typeface="Arial" panose="020B0604020202020204" pitchFamily="34" charset="0"/>
                <a:cs typeface="Arial" panose="020B0604020202020204" pitchFamily="34" charset="0"/>
              </a:rPr>
              <a:t> </a:t>
            </a:r>
            <a:endParaRPr lang="de-DE" dirty="0"/>
          </a:p>
        </p:txBody>
      </p:sp>
      <p:sp>
        <p:nvSpPr>
          <p:cNvPr id="14" name="Textfeld 13">
            <a:extLst>
              <a:ext uri="{FF2B5EF4-FFF2-40B4-BE49-F238E27FC236}">
                <a16:creationId xmlns:a16="http://schemas.microsoft.com/office/drawing/2014/main" id="{90D143FD-C340-4629-30E6-BFF3516AB0A2}"/>
              </a:ext>
            </a:extLst>
          </p:cNvPr>
          <p:cNvSpPr txBox="1"/>
          <p:nvPr/>
        </p:nvSpPr>
        <p:spPr>
          <a:xfrm>
            <a:off x="4635694" y="2606375"/>
            <a:ext cx="3047996" cy="2308324"/>
          </a:xfrm>
          <a:prstGeom prst="rect">
            <a:avLst/>
          </a:prstGeom>
          <a:noFill/>
        </p:spPr>
        <p:txBody>
          <a:bodyPr wrap="square" lIns="91440" tIns="45720" rIns="91440" bIns="45720" anchor="t">
            <a:spAutoFit/>
          </a:bodyPr>
          <a:lstStyle/>
          <a:p>
            <a:r>
              <a:rPr lang="en-GB" sz="1800" b="1" i="0" dirty="0">
                <a:effectLst/>
                <a:latin typeface="Arial"/>
                <a:cs typeface="Arial"/>
              </a:rPr>
              <a:t>National programmes</a:t>
            </a:r>
          </a:p>
          <a:p>
            <a:r>
              <a:rPr lang="en-GB" b="1" dirty="0">
                <a:latin typeface="Arial"/>
                <a:cs typeface="Arial"/>
              </a:rPr>
              <a:t> </a:t>
            </a:r>
            <a:endParaRPr lang="en-GB"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i="0" dirty="0">
                <a:effectLst/>
                <a:latin typeface="Arial"/>
                <a:cs typeface="Arial"/>
              </a:rPr>
              <a:t>ZIM</a:t>
            </a:r>
            <a:r>
              <a:rPr lang="en-GB" dirty="0">
                <a:latin typeface="Arial"/>
                <a:cs typeface="Arial"/>
              </a:rPr>
              <a:t> </a:t>
            </a:r>
            <a:endParaRPr lang="en-GB"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i="0" dirty="0">
                <a:effectLst/>
                <a:latin typeface="Arial"/>
                <a:cs typeface="Arial"/>
              </a:rPr>
              <a:t>KMU </a:t>
            </a:r>
            <a:r>
              <a:rPr lang="en-GB" i="0" dirty="0" err="1">
                <a:effectLst/>
                <a:latin typeface="Arial"/>
                <a:cs typeface="Arial"/>
              </a:rPr>
              <a:t>innovativ</a:t>
            </a:r>
            <a:r>
              <a:rPr lang="en-GB" dirty="0">
                <a:latin typeface="Arial"/>
                <a:cs typeface="Arial"/>
              </a:rPr>
              <a:t> </a:t>
            </a:r>
            <a:endParaRPr lang="en-GB"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i="0" dirty="0">
                <a:effectLst/>
                <a:latin typeface="Arial"/>
                <a:cs typeface="Arial"/>
              </a:rPr>
              <a:t>EXIST</a:t>
            </a:r>
            <a:r>
              <a:rPr lang="en-GB" dirty="0">
                <a:latin typeface="Arial"/>
                <a:cs typeface="Arial"/>
              </a:rPr>
              <a:t> </a:t>
            </a:r>
            <a:endParaRPr lang="en-GB"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i="0" dirty="0">
                <a:effectLst/>
                <a:latin typeface="Arial"/>
                <a:cs typeface="Arial"/>
              </a:rPr>
              <a:t>HTGF</a:t>
            </a:r>
            <a:r>
              <a:rPr lang="en-GB" dirty="0">
                <a:latin typeface="Arial"/>
                <a:cs typeface="Arial"/>
              </a:rPr>
              <a:t> </a:t>
            </a:r>
            <a:endParaRPr lang="en-GB"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dirty="0">
                <a:latin typeface="Arial"/>
                <a:cs typeface="Arial"/>
              </a:rPr>
              <a:t>SPRIN-D </a:t>
            </a:r>
            <a:endParaRPr lang="en-GB" i="0" dirty="0">
              <a:effectLst/>
              <a:latin typeface="Arial" panose="020B0604020202020204" pitchFamily="34" charset="0"/>
              <a:cs typeface="Arial" panose="020B0604020202020204" pitchFamily="34" charset="0"/>
            </a:endParaRPr>
          </a:p>
          <a:p>
            <a:pPr marL="285750" indent="-285750">
              <a:buClr>
                <a:schemeClr val="bg1"/>
              </a:buClr>
              <a:buSzPct val="130000"/>
              <a:buFont typeface="Arial" panose="020B0604020202020204" pitchFamily="34" charset="0"/>
              <a:buChar char="•"/>
            </a:pPr>
            <a:r>
              <a:rPr lang="en-GB" i="0" dirty="0" err="1">
                <a:effectLst/>
                <a:latin typeface="Arial"/>
                <a:cs typeface="Arial"/>
              </a:rPr>
              <a:t>Forschungszulage</a:t>
            </a:r>
            <a:endParaRPr lang="de-DE" dirty="0">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72CABEEA-42F4-3D29-284C-EE430868E69A}"/>
              </a:ext>
            </a:extLst>
          </p:cNvPr>
          <p:cNvSpPr txBox="1"/>
          <p:nvPr/>
        </p:nvSpPr>
        <p:spPr>
          <a:xfrm>
            <a:off x="1071864" y="5661378"/>
            <a:ext cx="10556197" cy="830997"/>
          </a:xfrm>
          <a:prstGeom prst="rect">
            <a:avLst/>
          </a:prstGeom>
          <a:noFill/>
        </p:spPr>
        <p:txBody>
          <a:bodyPr wrap="square">
            <a:spAutoFit/>
          </a:bodyPr>
          <a:lstStyle/>
          <a:p>
            <a:pPr>
              <a:buClr>
                <a:srgbClr val="FFC200"/>
              </a:buClr>
              <a:buSzPct val="130000"/>
            </a:pPr>
            <a:r>
              <a:rPr lang="en-GB" sz="1600" i="0" dirty="0">
                <a:effectLst/>
                <a:latin typeface="Arial" panose="020B0604020202020204" pitchFamily="34" charset="0"/>
                <a:cs typeface="Arial" panose="020B0604020202020204" pitchFamily="34" charset="0"/>
              </a:rPr>
              <a:t>foerderinfo.bund.de </a:t>
            </a:r>
          </a:p>
          <a:p>
            <a:pPr>
              <a:buClr>
                <a:srgbClr val="FFC200"/>
              </a:buClr>
              <a:buSzPct val="130000"/>
            </a:pPr>
            <a:r>
              <a:rPr lang="en-GB" sz="1600" i="0" dirty="0">
                <a:effectLst/>
                <a:latin typeface="Arial" panose="020B0604020202020204" pitchFamily="34" charset="0"/>
                <a:cs typeface="Arial" panose="020B0604020202020204" pitchFamily="34" charset="0"/>
              </a:rPr>
              <a:t>eubuero.de </a:t>
            </a:r>
            <a:endParaRPr lang="de-DE" sz="1600" dirty="0"/>
          </a:p>
          <a:p>
            <a:pPr>
              <a:buClr>
                <a:srgbClr val="FFC200"/>
              </a:buClr>
              <a:buSzPct val="130000"/>
            </a:pPr>
            <a:endParaRPr lang="de-DE" sz="1600" dirty="0"/>
          </a:p>
        </p:txBody>
      </p:sp>
      <p:pic>
        <p:nvPicPr>
          <p:cNvPr id="8" name="Grafik 7">
            <a:extLst>
              <a:ext uri="{FF2B5EF4-FFF2-40B4-BE49-F238E27FC236}">
                <a16:creationId xmlns:a16="http://schemas.microsoft.com/office/drawing/2014/main" id="{D8180BF4-AE96-E81B-01CD-40EA81798880}"/>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421900">
            <a:off x="9582233" y="325148"/>
            <a:ext cx="2354515" cy="2425505"/>
          </a:xfrm>
          <a:prstGeom prst="rect">
            <a:avLst/>
          </a:prstGeom>
        </p:spPr>
      </p:pic>
      <p:sp>
        <p:nvSpPr>
          <p:cNvPr id="9" name="Rechteck 8">
            <a:extLst>
              <a:ext uri="{FF2B5EF4-FFF2-40B4-BE49-F238E27FC236}">
                <a16:creationId xmlns:a16="http://schemas.microsoft.com/office/drawing/2014/main" id="{70A89486-A1A0-3069-5B67-F321C0772D3C}"/>
              </a:ext>
            </a:extLst>
          </p:cNvPr>
          <p:cNvSpPr/>
          <p:nvPr/>
        </p:nvSpPr>
        <p:spPr>
          <a:xfrm>
            <a:off x="8022956" y="2471959"/>
            <a:ext cx="3421849" cy="2982266"/>
          </a:xfrm>
          <a:prstGeom prst="rect">
            <a:avLst/>
          </a:prstGeom>
          <a:solidFill>
            <a:srgbClr val="FFC2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5" name="Textfeld 14">
            <a:extLst>
              <a:ext uri="{FF2B5EF4-FFF2-40B4-BE49-F238E27FC236}">
                <a16:creationId xmlns:a16="http://schemas.microsoft.com/office/drawing/2014/main" id="{E51C8C4B-C364-0A22-B815-0DBCDD2D6C93}"/>
              </a:ext>
            </a:extLst>
          </p:cNvPr>
          <p:cNvSpPr txBox="1"/>
          <p:nvPr/>
        </p:nvSpPr>
        <p:spPr>
          <a:xfrm>
            <a:off x="8208674" y="2606375"/>
            <a:ext cx="3238089" cy="2308324"/>
          </a:xfrm>
          <a:prstGeom prst="rect">
            <a:avLst/>
          </a:prstGeom>
          <a:noFill/>
        </p:spPr>
        <p:txBody>
          <a:bodyPr wrap="square">
            <a:spAutoFit/>
          </a:bodyPr>
          <a:lstStyle/>
          <a:p>
            <a:r>
              <a:rPr lang="en-GB" b="1" i="0" dirty="0">
                <a:effectLst/>
                <a:latin typeface="Arial" panose="020B0604020202020204" pitchFamily="34" charset="0"/>
                <a:cs typeface="Arial" panose="020B0604020202020204" pitchFamily="34" charset="0"/>
              </a:rPr>
              <a:t>Programme run by </a:t>
            </a:r>
            <a:br>
              <a:rPr lang="en-GB" b="1" i="0" dirty="0">
                <a:effectLst/>
                <a:latin typeface="Arial" panose="020B0604020202020204" pitchFamily="34" charset="0"/>
                <a:cs typeface="Arial" panose="020B0604020202020204" pitchFamily="34" charset="0"/>
              </a:rPr>
            </a:br>
            <a:r>
              <a:rPr lang="en-GB" b="1" i="0" dirty="0">
                <a:effectLst/>
                <a:latin typeface="Arial" panose="020B0604020202020204" pitchFamily="34" charset="0"/>
                <a:cs typeface="Arial" panose="020B0604020202020204" pitchFamily="34" charset="0"/>
              </a:rPr>
              <a:t>federal states (</a:t>
            </a:r>
            <a:r>
              <a:rPr lang="en-GB" b="1" dirty="0">
                <a:latin typeface="Arial" panose="020B0604020202020204" pitchFamily="34" charset="0"/>
                <a:cs typeface="Arial" panose="020B0604020202020204" pitchFamily="34" charset="0"/>
              </a:rPr>
              <a:t>Selection): </a:t>
            </a:r>
          </a:p>
          <a:p>
            <a:pPr marL="285750" indent="-285750">
              <a:buClr>
                <a:schemeClr val="bg1"/>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Saxony: EFRE/JTF technology funding </a:t>
            </a:r>
          </a:p>
          <a:p>
            <a:pPr marL="285750" indent="-285750">
              <a:buClr>
                <a:schemeClr val="bg1"/>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Start-up </a:t>
            </a:r>
            <a:r>
              <a:rPr lang="en-GB" i="0" dirty="0" err="1">
                <a:effectLst/>
                <a:latin typeface="Arial" panose="020B0604020202020204" pitchFamily="34" charset="0"/>
                <a:cs typeface="Arial" panose="020B0604020202020204" pitchFamily="34" charset="0"/>
              </a:rPr>
              <a:t>Transfer.NRW</a:t>
            </a:r>
            <a:r>
              <a:rPr lang="en-GB" i="0" dirty="0">
                <a:effectLst/>
                <a:latin typeface="Arial" panose="020B0604020202020204" pitchFamily="34" charset="0"/>
                <a:cs typeface="Arial" panose="020B0604020202020204" pitchFamily="34" charset="0"/>
              </a:rPr>
              <a:t> </a:t>
            </a:r>
          </a:p>
          <a:p>
            <a:pPr marL="285750" indent="-285750">
              <a:buClr>
                <a:schemeClr val="bg1"/>
              </a:buClr>
              <a:buSzPct val="130000"/>
              <a:buFont typeface="Arial" panose="020B0604020202020204" pitchFamily="34" charset="0"/>
              <a:buChar char="•"/>
            </a:pPr>
            <a:r>
              <a:rPr lang="en-GB" i="0" dirty="0">
                <a:effectLst/>
                <a:latin typeface="Arial" panose="020B0604020202020204" pitchFamily="34" charset="0"/>
                <a:cs typeface="Arial" panose="020B0604020202020204" pitchFamily="34" charset="0"/>
              </a:rPr>
              <a:t>Invest BW – Innovation II </a:t>
            </a:r>
          </a:p>
          <a:p>
            <a:pPr marL="285750" indent="-285750">
              <a:buClr>
                <a:schemeClr val="bg1"/>
              </a:buClr>
              <a:buSzPct val="130000"/>
              <a:buFont typeface="Arial" panose="020B0604020202020204" pitchFamily="34" charset="0"/>
              <a:buChar char="•"/>
            </a:pPr>
            <a:r>
              <a:rPr lang="en-GB" i="0" dirty="0" err="1">
                <a:effectLst/>
                <a:latin typeface="Arial" panose="020B0604020202020204" pitchFamily="34" charset="0"/>
                <a:cs typeface="Arial" panose="020B0604020202020204" pitchFamily="34" charset="0"/>
              </a:rPr>
              <a:t>Zentrales</a:t>
            </a:r>
            <a:r>
              <a:rPr lang="en-GB" i="0" dirty="0">
                <a:effectLst/>
                <a:latin typeface="Arial" panose="020B0604020202020204" pitchFamily="34" charset="0"/>
                <a:cs typeface="Arial" panose="020B0604020202020204" pitchFamily="34" charset="0"/>
              </a:rPr>
              <a:t> Technologie-</a:t>
            </a:r>
            <a:r>
              <a:rPr lang="en-GB" i="0" dirty="0" err="1">
                <a:effectLst/>
                <a:latin typeface="Arial" panose="020B0604020202020204" pitchFamily="34" charset="0"/>
                <a:cs typeface="Arial" panose="020B0604020202020204" pitchFamily="34" charset="0"/>
              </a:rPr>
              <a:t>programm</a:t>
            </a:r>
            <a:r>
              <a:rPr lang="en-GB" i="0" dirty="0">
                <a:effectLst/>
                <a:latin typeface="Arial" panose="020B0604020202020204" pitchFamily="34" charset="0"/>
                <a:cs typeface="Arial" panose="020B0604020202020204" pitchFamily="34" charset="0"/>
              </a:rPr>
              <a:t> Saar </a:t>
            </a:r>
            <a:endParaRPr lang="de-DE" dirty="0"/>
          </a:p>
        </p:txBody>
      </p:sp>
      <p:pic>
        <p:nvPicPr>
          <p:cNvPr id="13" name="Grafik 12">
            <a:extLst>
              <a:ext uri="{FF2B5EF4-FFF2-40B4-BE49-F238E27FC236}">
                <a16:creationId xmlns:a16="http://schemas.microsoft.com/office/drawing/2014/main" id="{3207D7F5-2DCF-5418-7488-4892CEE3349A}"/>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8608" y="6007969"/>
            <a:ext cx="183256" cy="183256"/>
          </a:xfrm>
          <a:prstGeom prst="rect">
            <a:avLst/>
          </a:prstGeom>
        </p:spPr>
      </p:pic>
      <p:pic>
        <p:nvPicPr>
          <p:cNvPr id="16" name="Grafik 15">
            <a:extLst>
              <a:ext uri="{FF2B5EF4-FFF2-40B4-BE49-F238E27FC236}">
                <a16:creationId xmlns:a16="http://schemas.microsoft.com/office/drawing/2014/main" id="{F765FDED-7342-4475-6ECD-D96B452FA52A}"/>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8608" y="5767463"/>
            <a:ext cx="183256" cy="183256"/>
          </a:xfrm>
          <a:prstGeom prst="rect">
            <a:avLst/>
          </a:prstGeom>
        </p:spPr>
      </p:pic>
    </p:spTree>
    <p:extLst>
      <p:ext uri="{BB962C8B-B14F-4D97-AF65-F5344CB8AC3E}">
        <p14:creationId xmlns:p14="http://schemas.microsoft.com/office/powerpoint/2010/main" val="2046573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05FCC353-B5B1-94AA-64E1-65369E580D42}"/>
              </a:ext>
            </a:extLst>
          </p:cNvPr>
          <p:cNvSpPr/>
          <p:nvPr/>
        </p:nvSpPr>
        <p:spPr>
          <a:xfrm>
            <a:off x="5672927" y="3073705"/>
            <a:ext cx="48251" cy="3201746"/>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1" y="0"/>
            <a:ext cx="5150224" cy="6858000"/>
          </a:xfrm>
          <a:prstGeom prst="rect">
            <a:avLst/>
          </a:prstGeom>
        </p:spPr>
      </p:pic>
      <p:sp>
        <p:nvSpPr>
          <p:cNvPr id="11" name="Textfeld 10">
            <a:extLst>
              <a:ext uri="{FF2B5EF4-FFF2-40B4-BE49-F238E27FC236}">
                <a16:creationId xmlns:a16="http://schemas.microsoft.com/office/drawing/2014/main" id="{BD3E8A19-85E1-4788-329D-90B9481B6B55}"/>
              </a:ext>
            </a:extLst>
          </p:cNvPr>
          <p:cNvSpPr txBox="1"/>
          <p:nvPr/>
        </p:nvSpPr>
        <p:spPr>
          <a:xfrm>
            <a:off x="5538248" y="1025521"/>
            <a:ext cx="5834601" cy="1323439"/>
          </a:xfrm>
          <a:prstGeom prst="rect">
            <a:avLst/>
          </a:prstGeom>
          <a:noFill/>
        </p:spPr>
        <p:txBody>
          <a:bodyPr wrap="square" rtlCol="0">
            <a:spAutoFit/>
          </a:bodyPr>
          <a:lstStyle/>
          <a:p>
            <a:r>
              <a:rPr lang="en-GB" sz="4000" b="1" i="0">
                <a:effectLst/>
                <a:latin typeface="Arial" panose="020B0604020202020204" pitchFamily="34" charset="0"/>
                <a:cs typeface="Arial" panose="020B0604020202020204" pitchFamily="34" charset="0"/>
              </a:rPr>
              <a:t>Researc</a:t>
            </a:r>
            <a:r>
              <a:rPr lang="en-GB" sz="4000" b="1">
                <a:latin typeface="Arial" panose="020B0604020202020204" pitchFamily="34" charset="0"/>
                <a:cs typeface="Arial" panose="020B0604020202020204" pitchFamily="34" charset="0"/>
              </a:rPr>
              <a:t>h and i</a:t>
            </a:r>
            <a:r>
              <a:rPr lang="en-GB" sz="4000" b="1" i="0">
                <a:effectLst/>
                <a:latin typeface="Arial" panose="020B0604020202020204" pitchFamily="34" charset="0"/>
                <a:cs typeface="Arial" panose="020B0604020202020204" pitchFamily="34" charset="0"/>
              </a:rPr>
              <a:t>nnovation at a glance </a:t>
            </a:r>
            <a:endParaRPr lang="en-GB" sz="600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DCA0A2C2-37DC-4C4B-AACF-75875DD1927B}"/>
              </a:ext>
            </a:extLst>
          </p:cNvPr>
          <p:cNvSpPr txBox="1"/>
          <p:nvPr/>
        </p:nvSpPr>
        <p:spPr>
          <a:xfrm>
            <a:off x="5836309" y="3011906"/>
            <a:ext cx="5699129" cy="3416320"/>
          </a:xfrm>
          <a:prstGeom prst="rect">
            <a:avLst/>
          </a:prstGeom>
          <a:noFill/>
        </p:spPr>
        <p:txBody>
          <a:bodyPr wrap="square">
            <a:spAutoFit/>
          </a:bodyPr>
          <a:lstStyle/>
          <a:p>
            <a:r>
              <a:rPr lang="en-GB" sz="1800" b="1" i="0" dirty="0">
                <a:effectLst/>
                <a:latin typeface="Arial" panose="020B0604020202020204" pitchFamily="34" charset="0"/>
                <a:cs typeface="Arial" panose="020B0604020202020204" pitchFamily="34" charset="0"/>
              </a:rPr>
              <a:t>Among the world’s innovation leaders  </a:t>
            </a:r>
            <a:endParaRPr lang="en-GB" sz="1800" i="0" dirty="0">
              <a:effectLst/>
              <a:latin typeface="Arial" panose="020B0604020202020204" pitchFamily="34" charset="0"/>
              <a:cs typeface="Arial" panose="020B0604020202020204" pitchFamily="34" charset="0"/>
            </a:endParaRPr>
          </a:p>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Germany is the  </a:t>
            </a:r>
            <a:r>
              <a:rPr lang="en-GB" b="1" dirty="0">
                <a:latin typeface="Arial" panose="020B0604020202020204" pitchFamily="34" charset="0"/>
                <a:cs typeface="Arial" panose="020B0604020202020204" pitchFamily="34" charset="0"/>
              </a:rPr>
              <a:t>3</a:t>
            </a:r>
            <a:r>
              <a:rPr lang="en-GB" b="1" baseline="30000" dirty="0">
                <a:latin typeface="Arial" panose="020B0604020202020204" pitchFamily="34" charset="0"/>
                <a:cs typeface="Arial" panose="020B0604020202020204" pitchFamily="34" charset="0"/>
              </a:rPr>
              <a:t>rd</a:t>
            </a:r>
            <a:r>
              <a:rPr lang="en-GB" b="1" dirty="0">
                <a:latin typeface="Arial" panose="020B0604020202020204" pitchFamily="34" charset="0"/>
                <a:cs typeface="Arial" panose="020B0604020202020204" pitchFamily="34" charset="0"/>
              </a:rPr>
              <a:t> largest economy</a:t>
            </a:r>
            <a:r>
              <a:rPr lang="en-GB" sz="1800" b="1" i="0" dirty="0">
                <a:effectLst/>
                <a:latin typeface="Arial" panose="020B0604020202020204" pitchFamily="34" charset="0"/>
                <a:cs typeface="Arial" panose="020B0604020202020204" pitchFamily="34" charset="0"/>
              </a:rPr>
              <a:t> </a:t>
            </a:r>
            <a:r>
              <a:rPr lang="en-GB" sz="1800" i="0" dirty="0">
                <a:effectLst/>
                <a:latin typeface="Arial" panose="020B0604020202020204" pitchFamily="34" charset="0"/>
                <a:cs typeface="Arial" panose="020B0604020202020204" pitchFamily="34" charset="0"/>
              </a:rPr>
              <a:t>in the world</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b="1" dirty="0">
                <a:latin typeface="Arial" panose="020B0604020202020204" pitchFamily="34" charset="0"/>
                <a:cs typeface="Arial" panose="020B0604020202020204" pitchFamily="34" charset="0"/>
              </a:rPr>
              <a:t>Approx. </a:t>
            </a:r>
            <a:r>
              <a:rPr lang="en-GB" sz="1800" b="1" i="0" dirty="0">
                <a:effectLst/>
                <a:latin typeface="Arial" panose="020B0604020202020204" pitchFamily="34" charset="0"/>
                <a:cs typeface="Arial" panose="020B0604020202020204" pitchFamily="34" charset="0"/>
              </a:rPr>
              <a:t>€135bn for R&amp;D</a:t>
            </a:r>
            <a:r>
              <a:rPr lang="en-GB" sz="1800" i="0" dirty="0">
                <a:effectLst/>
                <a:latin typeface="Arial" panose="020B0604020202020204" pitchFamily="34" charset="0"/>
                <a:cs typeface="Arial" panose="020B0604020202020204" pitchFamily="34" charset="0"/>
              </a:rPr>
              <a:t>: no other country in Europe invests more in research and development    </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b="1" i="0" dirty="0">
                <a:effectLst/>
                <a:latin typeface="Arial" panose="020B0604020202020204" pitchFamily="34" charset="0"/>
                <a:cs typeface="Arial" panose="020B0604020202020204" pitchFamily="34" charset="0"/>
              </a:rPr>
              <a:t>Patents</a:t>
            </a:r>
            <a:r>
              <a:rPr lang="en-GB" sz="1800" i="0" dirty="0">
                <a:effectLst/>
                <a:latin typeface="Arial" panose="020B0604020202020204" pitchFamily="34" charset="0"/>
                <a:cs typeface="Arial" panose="020B0604020202020204" pitchFamily="34" charset="0"/>
              </a:rPr>
              <a:t>: Germany </a:t>
            </a:r>
            <a:r>
              <a:rPr lang="en-GB" sz="1800" b="1" i="0" dirty="0">
                <a:effectLst/>
                <a:latin typeface="Arial" panose="020B0604020202020204" pitchFamily="34" charset="0"/>
                <a:cs typeface="Arial" panose="020B0604020202020204" pitchFamily="34" charset="0"/>
              </a:rPr>
              <a:t>ranks 5th </a:t>
            </a:r>
            <a:r>
              <a:rPr lang="en-GB" sz="1800" i="0" dirty="0">
                <a:effectLst/>
                <a:latin typeface="Arial" panose="020B0604020202020204" pitchFamily="34" charset="0"/>
                <a:cs typeface="Arial" panose="020B0604020202020204" pitchFamily="34" charset="0"/>
              </a:rPr>
              <a:t>in terms of international patent applications (PCT) </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US" dirty="0">
                <a:latin typeface="Arial" panose="020B0604020202020204" pitchFamily="34" charset="0"/>
                <a:cs typeface="Arial" panose="020B0604020202020204" pitchFamily="34" charset="0"/>
              </a:rPr>
              <a:t>Germany is the </a:t>
            </a:r>
            <a:r>
              <a:rPr lang="en-US" b="1" dirty="0">
                <a:latin typeface="Arial" panose="020B0604020202020204" pitchFamily="34" charset="0"/>
                <a:cs typeface="Arial" panose="020B0604020202020204" pitchFamily="34" charset="0"/>
              </a:rPr>
              <a:t>top participating country </a:t>
            </a:r>
            <a:r>
              <a:rPr lang="en-US" dirty="0">
                <a:latin typeface="Arial" panose="020B0604020202020204" pitchFamily="34" charset="0"/>
                <a:cs typeface="Arial" panose="020B0604020202020204" pitchFamily="34" charset="0"/>
              </a:rPr>
              <a:t>in the </a:t>
            </a:r>
            <a:r>
              <a:rPr lang="en-US" b="1" dirty="0">
                <a:latin typeface="Arial" panose="020B0604020202020204" pitchFamily="34" charset="0"/>
                <a:cs typeface="Arial" panose="020B0604020202020204" pitchFamily="34" charset="0"/>
              </a:rPr>
              <a:t>Horizon Europe </a:t>
            </a:r>
            <a:r>
              <a:rPr lang="en-US" dirty="0" err="1">
                <a:latin typeface="Arial" panose="020B0604020202020204" pitchFamily="34" charset="0"/>
                <a:cs typeface="Arial" panose="020B0604020202020204" pitchFamily="34" charset="0"/>
              </a:rPr>
              <a:t>programme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2" name="Ellipse 1">
            <a:extLst>
              <a:ext uri="{FF2B5EF4-FFF2-40B4-BE49-F238E27FC236}">
                <a16:creationId xmlns:a16="http://schemas.microsoft.com/office/drawing/2014/main" id="{05C00BF1-69DB-2AFE-BC91-B36A7488E907}"/>
              </a:ext>
            </a:extLst>
          </p:cNvPr>
          <p:cNvSpPr/>
          <p:nvPr/>
        </p:nvSpPr>
        <p:spPr>
          <a:xfrm>
            <a:off x="9763188" y="-2240385"/>
            <a:ext cx="3671135"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Ellipse 3">
            <a:extLst>
              <a:ext uri="{FF2B5EF4-FFF2-40B4-BE49-F238E27FC236}">
                <a16:creationId xmlns:a16="http://schemas.microsoft.com/office/drawing/2014/main" id="{0ECF5C57-5245-77CB-BF9E-1AC23E1549BE}"/>
              </a:ext>
            </a:extLst>
          </p:cNvPr>
          <p:cNvSpPr/>
          <p:nvPr/>
        </p:nvSpPr>
        <p:spPr>
          <a:xfrm>
            <a:off x="-1685411" y="5264598"/>
            <a:ext cx="3671135"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AC0D4ED3-6A12-71D2-753F-96F93E063212}"/>
              </a:ext>
            </a:extLst>
          </p:cNvPr>
          <p:cNvSpPr txBox="1"/>
          <p:nvPr/>
        </p:nvSpPr>
        <p:spPr>
          <a:xfrm rot="16200000">
            <a:off x="1065236" y="2773010"/>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DAAD/Focke Strangmann</a:t>
            </a:r>
          </a:p>
        </p:txBody>
      </p:sp>
    </p:spTree>
    <p:extLst>
      <p:ext uri="{BB962C8B-B14F-4D97-AF65-F5344CB8AC3E}">
        <p14:creationId xmlns:p14="http://schemas.microsoft.com/office/powerpoint/2010/main" val="4011245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39105064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1BC2D6D9-CC4F-3B43-7646-F8D85C2EBE40}"/>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18" name="Grafik 17">
            <a:extLst>
              <a:ext uri="{FF2B5EF4-FFF2-40B4-BE49-F238E27FC236}">
                <a16:creationId xmlns:a16="http://schemas.microsoft.com/office/drawing/2014/main" id="{8FE7B494-633C-C429-3154-40E8DDC1932C}"/>
              </a:ext>
            </a:extLst>
          </p:cNvPr>
          <p:cNvPicPr>
            <a:picLocks noChangeAspect="1"/>
          </p:cNvPicPr>
          <p:nvPr/>
        </p:nvPicPr>
        <p:blipFill>
          <a:blip cstate="screen">
            <a:alphaModFix amt="25000"/>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057" y="294968"/>
            <a:ext cx="12019886" cy="6858000"/>
          </a:xfrm>
          <a:prstGeom prst="rect">
            <a:avLst/>
          </a:prstGeom>
        </p:spPr>
      </p:pic>
      <p:sp>
        <p:nvSpPr>
          <p:cNvPr id="6" name="Rechteck 5">
            <a:extLst>
              <a:ext uri="{FF2B5EF4-FFF2-40B4-BE49-F238E27FC236}">
                <a16:creationId xmlns:a16="http://schemas.microsoft.com/office/drawing/2014/main" id="{CDCAFC3F-F90A-C894-36F8-F854791D7EBD}"/>
              </a:ext>
            </a:extLst>
          </p:cNvPr>
          <p:cNvSpPr/>
          <p:nvPr/>
        </p:nvSpPr>
        <p:spPr>
          <a:xfrm>
            <a:off x="3099897" y="2393575"/>
            <a:ext cx="1986288" cy="3966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061D6E0E-A3DC-7AC1-8322-79CF9DD29DC9}"/>
              </a:ext>
            </a:extLst>
          </p:cNvPr>
          <p:cNvSpPr/>
          <p:nvPr/>
        </p:nvSpPr>
        <p:spPr>
          <a:xfrm>
            <a:off x="5193073" y="2393575"/>
            <a:ext cx="1986288" cy="3966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Rechteck 7">
            <a:extLst>
              <a:ext uri="{FF2B5EF4-FFF2-40B4-BE49-F238E27FC236}">
                <a16:creationId xmlns:a16="http://schemas.microsoft.com/office/drawing/2014/main" id="{0E46DECA-E41F-0558-6665-AD28D00EACB9}"/>
              </a:ext>
            </a:extLst>
          </p:cNvPr>
          <p:cNvSpPr/>
          <p:nvPr/>
        </p:nvSpPr>
        <p:spPr>
          <a:xfrm>
            <a:off x="1023426" y="2393575"/>
            <a:ext cx="1986288" cy="3966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9" name="Rechteck 8">
            <a:extLst>
              <a:ext uri="{FF2B5EF4-FFF2-40B4-BE49-F238E27FC236}">
                <a16:creationId xmlns:a16="http://schemas.microsoft.com/office/drawing/2014/main" id="{5B69B231-0952-C34A-622F-BA9C50AA4B87}"/>
              </a:ext>
            </a:extLst>
          </p:cNvPr>
          <p:cNvSpPr/>
          <p:nvPr/>
        </p:nvSpPr>
        <p:spPr>
          <a:xfrm>
            <a:off x="7286251" y="2393575"/>
            <a:ext cx="1986287" cy="3966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4" name="Textfeld 13">
            <a:extLst>
              <a:ext uri="{FF2B5EF4-FFF2-40B4-BE49-F238E27FC236}">
                <a16:creationId xmlns:a16="http://schemas.microsoft.com/office/drawing/2014/main" id="{155666AB-C72C-469D-2725-F934A3183C67}"/>
              </a:ext>
            </a:extLst>
          </p:cNvPr>
          <p:cNvSpPr txBox="1"/>
          <p:nvPr/>
        </p:nvSpPr>
        <p:spPr>
          <a:xfrm>
            <a:off x="1103513" y="2508468"/>
            <a:ext cx="1815949" cy="2062103"/>
          </a:xfrm>
          <a:prstGeom prst="rect">
            <a:avLst/>
          </a:prstGeom>
          <a:noFill/>
        </p:spPr>
        <p:txBody>
          <a:bodyPr wrap="square" rtlCol="0">
            <a:spAutoFit/>
          </a:bodyPr>
          <a:lstStyle/>
          <a:p>
            <a:pPr algn="l" rtl="0" fontAlgn="base"/>
            <a:r>
              <a:rPr lang="en-GB" sz="1600" b="1" i="0" dirty="0">
                <a:effectLst/>
                <a:latin typeface="Arial" panose="020B0604020202020204" pitchFamily="34" charset="0"/>
              </a:rPr>
              <a:t>German Centres for Research and Innovation (DWIH) </a:t>
            </a:r>
          </a:p>
          <a:p>
            <a:pPr algn="l" rtl="0" fontAlgn="base"/>
            <a:endParaRPr lang="en-GB" sz="1600" dirty="0">
              <a:latin typeface="Segoe UI" panose="020B0502040204020203" pitchFamily="34" charset="0"/>
            </a:endParaRPr>
          </a:p>
          <a:p>
            <a:pPr marL="285750" indent="-285750" algn="l" rtl="0" fontAlgn="base">
              <a:buClr>
                <a:schemeClr val="bg1"/>
              </a:buClr>
              <a:buSzPct val="130000"/>
              <a:buFont typeface="Arial" panose="020B0604020202020204" pitchFamily="34" charset="0"/>
              <a:buChar char="•"/>
            </a:pPr>
            <a:r>
              <a:rPr lang="en-GB" sz="1600" dirty="0">
                <a:latin typeface="Arial" panose="020B0604020202020204" pitchFamily="34" charset="0"/>
              </a:rPr>
              <a:t>currently 5 </a:t>
            </a:r>
            <a:r>
              <a:rPr lang="en-GB" sz="1600" b="0" i="0" dirty="0">
                <a:effectLst/>
                <a:latin typeface="Arial" panose="020B0604020202020204" pitchFamily="34" charset="0"/>
              </a:rPr>
              <a:t>locations worldwide </a:t>
            </a:r>
          </a:p>
        </p:txBody>
      </p:sp>
      <p:sp>
        <p:nvSpPr>
          <p:cNvPr id="2" name="Ellipse 1">
            <a:extLst>
              <a:ext uri="{FF2B5EF4-FFF2-40B4-BE49-F238E27FC236}">
                <a16:creationId xmlns:a16="http://schemas.microsoft.com/office/drawing/2014/main" id="{9E245BAC-84EC-4E21-08D8-5E4F6650455F}"/>
              </a:ext>
            </a:extLst>
          </p:cNvPr>
          <p:cNvSpPr/>
          <p:nvPr/>
        </p:nvSpPr>
        <p:spPr>
          <a:xfrm>
            <a:off x="10863929" y="-2190399"/>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7CB868A0-8FD6-B9C1-EFB6-B5FFB50FF5CC}"/>
              </a:ext>
            </a:extLst>
          </p:cNvPr>
          <p:cNvSpPr/>
          <p:nvPr/>
        </p:nvSpPr>
        <p:spPr>
          <a:xfrm>
            <a:off x="9385554" y="2393573"/>
            <a:ext cx="1986287" cy="3966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9" name="Textfeld 18">
            <a:extLst>
              <a:ext uri="{FF2B5EF4-FFF2-40B4-BE49-F238E27FC236}">
                <a16:creationId xmlns:a16="http://schemas.microsoft.com/office/drawing/2014/main" id="{6D07F40D-5A4E-0301-36BA-6FF87BD1FDF4}"/>
              </a:ext>
            </a:extLst>
          </p:cNvPr>
          <p:cNvSpPr txBox="1"/>
          <p:nvPr/>
        </p:nvSpPr>
        <p:spPr>
          <a:xfrm>
            <a:off x="899012" y="635556"/>
            <a:ext cx="8244762" cy="1138773"/>
          </a:xfrm>
          <a:prstGeom prst="rect">
            <a:avLst/>
          </a:prstGeom>
          <a:noFill/>
        </p:spPr>
        <p:txBody>
          <a:bodyPr wrap="square" rtlCol="0">
            <a:spAutoFit/>
          </a:bodyPr>
          <a:lstStyle/>
          <a:p>
            <a:r>
              <a:rPr lang="de-DE" sz="2800" i="0">
                <a:solidFill>
                  <a:schemeClr val="bg1"/>
                </a:solidFill>
                <a:effectLst/>
                <a:latin typeface="Arial" panose="020B0604020202020204" pitchFamily="34" charset="0"/>
                <a:cs typeface="Arial" panose="020B0604020202020204" pitchFamily="34" charset="0"/>
              </a:rPr>
              <a:t>Innovative Germany</a:t>
            </a:r>
          </a:p>
          <a:p>
            <a:r>
              <a:rPr lang="en-GB" sz="4000" b="1" i="0">
                <a:solidFill>
                  <a:schemeClr val="bg1"/>
                </a:solidFill>
                <a:effectLst/>
                <a:latin typeface="Arial" panose="020B0604020202020204" pitchFamily="34" charset="0"/>
                <a:cs typeface="Arial" panose="020B0604020202020204" pitchFamily="34" charset="0"/>
              </a:rPr>
              <a:t>International points of contact </a:t>
            </a:r>
            <a:endParaRPr lang="de-DE" sz="6000">
              <a:solidFill>
                <a:schemeClr val="bg1"/>
              </a:solidFill>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2C84512B-01CC-2954-36AC-7A7CDB499528}"/>
              </a:ext>
            </a:extLst>
          </p:cNvPr>
          <p:cNvSpPr txBox="1"/>
          <p:nvPr/>
        </p:nvSpPr>
        <p:spPr>
          <a:xfrm>
            <a:off x="3182002" y="2508468"/>
            <a:ext cx="1815949" cy="2062103"/>
          </a:xfrm>
          <a:prstGeom prst="rect">
            <a:avLst/>
          </a:prstGeom>
          <a:noFill/>
        </p:spPr>
        <p:txBody>
          <a:bodyPr wrap="square" rtlCol="0">
            <a:spAutoFit/>
          </a:bodyPr>
          <a:lstStyle/>
          <a:p>
            <a:pPr algn="l" rtl="0" fontAlgn="base"/>
            <a:r>
              <a:rPr lang="en-GB" sz="1600" b="1" i="0" dirty="0" err="1">
                <a:effectLst/>
                <a:latin typeface="Arial" panose="020B0604020202020204" pitchFamily="34" charset="0"/>
              </a:rPr>
              <a:t>Representationsof</a:t>
            </a:r>
            <a:r>
              <a:rPr lang="en-GB" sz="1600" b="1" i="0" dirty="0">
                <a:effectLst/>
                <a:latin typeface="Arial" panose="020B0604020202020204" pitchFamily="34" charset="0"/>
              </a:rPr>
              <a:t> German HEIs and research institutions</a:t>
            </a:r>
          </a:p>
          <a:p>
            <a:pPr algn="l" rtl="0" fontAlgn="base"/>
            <a:endParaRPr lang="en-GB" sz="1600" dirty="0">
              <a:latin typeface="Segoe UI" panose="020B0502040204020203" pitchFamily="34" charset="0"/>
            </a:endParaRPr>
          </a:p>
          <a:p>
            <a:pPr marL="285750" indent="-285750" algn="l" rtl="0" fontAlgn="base">
              <a:buClr>
                <a:schemeClr val="bg1"/>
              </a:buClr>
              <a:buSzPct val="130000"/>
              <a:buFont typeface="Arial" panose="020B0604020202020204" pitchFamily="34" charset="0"/>
              <a:buChar char="•"/>
            </a:pPr>
            <a:r>
              <a:rPr lang="en-GB" sz="1600" b="0" i="0" dirty="0">
                <a:effectLst/>
                <a:latin typeface="Arial" panose="020B0604020202020204" pitchFamily="34" charset="0"/>
              </a:rPr>
              <a:t>almost 30 locations  worldwide</a:t>
            </a:r>
          </a:p>
        </p:txBody>
      </p:sp>
      <p:sp>
        <p:nvSpPr>
          <p:cNvPr id="16" name="Textfeld 15">
            <a:extLst>
              <a:ext uri="{FF2B5EF4-FFF2-40B4-BE49-F238E27FC236}">
                <a16:creationId xmlns:a16="http://schemas.microsoft.com/office/drawing/2014/main" id="{B8FD525C-2B30-5EA9-AB9B-B6AAB24CE6EC}"/>
              </a:ext>
            </a:extLst>
          </p:cNvPr>
          <p:cNvSpPr txBox="1"/>
          <p:nvPr/>
        </p:nvSpPr>
        <p:spPr>
          <a:xfrm>
            <a:off x="5275180" y="2505980"/>
            <a:ext cx="1815949" cy="2092881"/>
          </a:xfrm>
          <a:prstGeom prst="rect">
            <a:avLst/>
          </a:prstGeom>
          <a:noFill/>
        </p:spPr>
        <p:txBody>
          <a:bodyPr wrap="square" rtlCol="0">
            <a:spAutoFit/>
          </a:bodyPr>
          <a:lstStyle/>
          <a:p>
            <a:pPr algn="l" rtl="0" fontAlgn="base"/>
            <a:r>
              <a:rPr lang="en-GB" sz="1600" b="1" i="0" dirty="0">
                <a:effectLst/>
                <a:latin typeface="Arial" panose="020B0604020202020204" pitchFamily="34" charset="0"/>
              </a:rPr>
              <a:t>German Chambers of Commerce Abroad (AHK) </a:t>
            </a:r>
          </a:p>
          <a:p>
            <a:pPr algn="l" rtl="0" fontAlgn="base"/>
            <a:endParaRPr lang="en-GB" sz="1600" dirty="0">
              <a:latin typeface="Segoe UI" panose="020B0502040204020203" pitchFamily="34" charset="0"/>
            </a:endParaRPr>
          </a:p>
          <a:p>
            <a:pPr marL="285750" indent="-285750" fontAlgn="base">
              <a:buClr>
                <a:schemeClr val="bg1"/>
              </a:buClr>
              <a:buSzPct val="130000"/>
              <a:buFont typeface="Arial" panose="020B0604020202020204" pitchFamily="34" charset="0"/>
              <a:buChar char="•"/>
            </a:pPr>
            <a:r>
              <a:rPr lang="en-GB" sz="1600" b="0" i="0" dirty="0">
                <a:effectLst/>
                <a:latin typeface="Arial" panose="020B0604020202020204" pitchFamily="34" charset="0"/>
              </a:rPr>
              <a:t>150 locations in </a:t>
            </a:r>
            <a:r>
              <a:rPr lang="de-DE" sz="1600" dirty="0" err="1"/>
              <a:t>over</a:t>
            </a:r>
            <a:r>
              <a:rPr lang="de-DE" sz="1600" dirty="0"/>
              <a:t> 90</a:t>
            </a:r>
            <a:r>
              <a:rPr lang="en-GB" sz="1600" b="0" i="0" dirty="0">
                <a:effectLst/>
                <a:latin typeface="Arial" panose="020B0604020202020204" pitchFamily="34" charset="0"/>
              </a:rPr>
              <a:t> countries </a:t>
            </a:r>
          </a:p>
        </p:txBody>
      </p:sp>
      <p:sp>
        <p:nvSpPr>
          <p:cNvPr id="17" name="Textfeld 16">
            <a:extLst>
              <a:ext uri="{FF2B5EF4-FFF2-40B4-BE49-F238E27FC236}">
                <a16:creationId xmlns:a16="http://schemas.microsoft.com/office/drawing/2014/main" id="{DA045BB6-B79B-C693-0330-D79468266BD6}"/>
              </a:ext>
            </a:extLst>
          </p:cNvPr>
          <p:cNvSpPr txBox="1"/>
          <p:nvPr/>
        </p:nvSpPr>
        <p:spPr>
          <a:xfrm>
            <a:off x="7371419" y="2509300"/>
            <a:ext cx="1815949" cy="1815882"/>
          </a:xfrm>
          <a:prstGeom prst="rect">
            <a:avLst/>
          </a:prstGeom>
          <a:noFill/>
        </p:spPr>
        <p:txBody>
          <a:bodyPr wrap="square" rtlCol="0">
            <a:spAutoFit/>
          </a:bodyPr>
          <a:lstStyle/>
          <a:p>
            <a:pPr algn="l" rtl="0" fontAlgn="base"/>
            <a:r>
              <a:rPr lang="en-GB" sz="1600" b="1" i="0" dirty="0">
                <a:effectLst/>
                <a:latin typeface="Arial" panose="020B0604020202020204" pitchFamily="34" charset="0"/>
              </a:rPr>
              <a:t>German Trade and Invest (GTAI) </a:t>
            </a:r>
          </a:p>
          <a:p>
            <a:pPr algn="l" rtl="0" fontAlgn="base"/>
            <a:endParaRPr lang="en-GB" sz="1600" dirty="0">
              <a:latin typeface="Segoe UI" panose="020B0502040204020203" pitchFamily="34" charset="0"/>
            </a:endParaRPr>
          </a:p>
          <a:p>
            <a:pPr algn="l" rtl="0" fontAlgn="base"/>
            <a:endParaRPr lang="en-GB" sz="1600" dirty="0">
              <a:latin typeface="Segoe UI" panose="020B0502040204020203" pitchFamily="34" charset="0"/>
            </a:endParaRPr>
          </a:p>
          <a:p>
            <a:pPr marL="285750" indent="-285750" algn="l" rtl="0" fontAlgn="base">
              <a:buClr>
                <a:schemeClr val="bg1"/>
              </a:buClr>
              <a:buSzPct val="130000"/>
              <a:buFont typeface="Arial" panose="020B0604020202020204" pitchFamily="34" charset="0"/>
              <a:buChar char="•"/>
            </a:pPr>
            <a:r>
              <a:rPr lang="en-GB" sz="1600" dirty="0">
                <a:latin typeface="Arial" panose="020B0604020202020204" pitchFamily="34" charset="0"/>
              </a:rPr>
              <a:t>35 </a:t>
            </a:r>
            <a:r>
              <a:rPr lang="en-GB" sz="1600" b="0" i="0" dirty="0">
                <a:effectLst/>
                <a:latin typeface="Arial" panose="020B0604020202020204" pitchFamily="34" charset="0"/>
              </a:rPr>
              <a:t>locations worldwide </a:t>
            </a:r>
          </a:p>
        </p:txBody>
      </p:sp>
      <p:sp>
        <p:nvSpPr>
          <p:cNvPr id="20" name="Textfeld 19">
            <a:extLst>
              <a:ext uri="{FF2B5EF4-FFF2-40B4-BE49-F238E27FC236}">
                <a16:creationId xmlns:a16="http://schemas.microsoft.com/office/drawing/2014/main" id="{D4DF82A0-67F8-0EA4-C74C-9F1A9AC2A000}"/>
              </a:ext>
            </a:extLst>
          </p:cNvPr>
          <p:cNvSpPr txBox="1"/>
          <p:nvPr/>
        </p:nvSpPr>
        <p:spPr>
          <a:xfrm>
            <a:off x="9470722" y="2505980"/>
            <a:ext cx="1815949" cy="2800767"/>
          </a:xfrm>
          <a:prstGeom prst="rect">
            <a:avLst/>
          </a:prstGeom>
          <a:noFill/>
        </p:spPr>
        <p:txBody>
          <a:bodyPr wrap="square" rtlCol="0">
            <a:spAutoFit/>
          </a:bodyPr>
          <a:lstStyle/>
          <a:p>
            <a:pPr algn="l" rtl="0" fontAlgn="base"/>
            <a:r>
              <a:rPr lang="en-GB" sz="1600" b="1" i="0" dirty="0">
                <a:effectLst/>
                <a:latin typeface="Arial" panose="020B0604020202020204" pitchFamily="34" charset="0"/>
              </a:rPr>
              <a:t>German Accelerator</a:t>
            </a:r>
          </a:p>
          <a:p>
            <a:pPr algn="l" rtl="0" fontAlgn="base"/>
            <a:endParaRPr lang="en-GB" sz="1600" dirty="0">
              <a:latin typeface="Segoe UI" panose="020B0502040204020203" pitchFamily="34" charset="0"/>
            </a:endParaRPr>
          </a:p>
          <a:p>
            <a:pPr marL="285750" indent="-285750" algn="l" rtl="0" fontAlgn="base">
              <a:buClr>
                <a:schemeClr val="bg1"/>
              </a:buClr>
              <a:buSzPct val="130000"/>
              <a:buFont typeface="Arial" panose="020B0604020202020204" pitchFamily="34" charset="0"/>
              <a:buChar char="•"/>
            </a:pPr>
            <a:endParaRPr lang="en-GB" sz="1600" b="0" i="0" dirty="0">
              <a:effectLst/>
              <a:latin typeface="Arial" panose="020B0604020202020204" pitchFamily="34" charset="0"/>
            </a:endParaRPr>
          </a:p>
          <a:p>
            <a:pPr marL="285750" indent="-285750" algn="l" rtl="0" fontAlgn="base">
              <a:buClr>
                <a:schemeClr val="bg1"/>
              </a:buClr>
              <a:buSzPct val="130000"/>
              <a:buFont typeface="Arial" panose="020B0604020202020204" pitchFamily="34" charset="0"/>
              <a:buChar char="•"/>
            </a:pPr>
            <a:endParaRPr lang="en-GB" sz="1600" b="0" i="0" dirty="0">
              <a:effectLst/>
              <a:latin typeface="Arial" panose="020B0604020202020204" pitchFamily="34" charset="0"/>
            </a:endParaRPr>
          </a:p>
          <a:p>
            <a:pPr marL="285750" indent="-285750" algn="l" rtl="0" fontAlgn="base">
              <a:buClr>
                <a:schemeClr val="bg1"/>
              </a:buClr>
              <a:buSzPct val="130000"/>
              <a:buFont typeface="Arial" panose="020B0604020202020204" pitchFamily="34" charset="0"/>
              <a:buChar char="•"/>
            </a:pPr>
            <a:r>
              <a:rPr lang="en-GB" sz="1600" b="0" i="0" dirty="0">
                <a:effectLst/>
                <a:latin typeface="Arial" panose="020B0604020202020204" pitchFamily="34" charset="0"/>
              </a:rPr>
              <a:t>10 offices worldwide</a:t>
            </a:r>
          </a:p>
          <a:p>
            <a:pPr marL="285750" indent="-285750" algn="l" rtl="0" fontAlgn="base">
              <a:buClr>
                <a:schemeClr val="bg1"/>
              </a:buClr>
              <a:buSzPct val="130000"/>
              <a:buFont typeface="Arial" panose="020B0604020202020204" pitchFamily="34" charset="0"/>
              <a:buChar char="•"/>
            </a:pPr>
            <a:endParaRPr lang="en-GB" sz="1600" b="0" i="0" dirty="0">
              <a:effectLst/>
              <a:latin typeface="Arial" panose="020B0604020202020204" pitchFamily="34" charset="0"/>
            </a:endParaRPr>
          </a:p>
          <a:p>
            <a:pPr marL="285750" indent="-285750" algn="l" rtl="0" fontAlgn="base">
              <a:buClr>
                <a:schemeClr val="bg1"/>
              </a:buClr>
              <a:buSzPct val="130000"/>
              <a:buFont typeface="Arial" panose="020B0604020202020204" pitchFamily="34" charset="0"/>
              <a:buChar char="•"/>
            </a:pPr>
            <a:r>
              <a:rPr lang="en-GB" sz="1600" b="0" i="0" dirty="0">
                <a:effectLst/>
                <a:latin typeface="Arial" panose="020B0604020202020204" pitchFamily="34" charset="0"/>
              </a:rPr>
              <a:t>more than 1,000 mentors worldwide </a:t>
            </a:r>
          </a:p>
        </p:txBody>
      </p:sp>
      <p:pic>
        <p:nvPicPr>
          <p:cNvPr id="22" name="Grafik 21" descr="Ein Bild, das Text, Blume, Schrift, Design enthält.&#10;&#10;Automatisch generierte Beschreibung">
            <a:extLst>
              <a:ext uri="{FF2B5EF4-FFF2-40B4-BE49-F238E27FC236}">
                <a16:creationId xmlns:a16="http://schemas.microsoft.com/office/drawing/2014/main" id="{8FC92C8F-0C38-4091-A777-67E06C0EC030}"/>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299961" y="5157618"/>
            <a:ext cx="1348847" cy="1010150"/>
          </a:xfrm>
          <a:prstGeom prst="rect">
            <a:avLst/>
          </a:prstGeom>
        </p:spPr>
      </p:pic>
      <p:pic>
        <p:nvPicPr>
          <p:cNvPr id="23" name="Grafik 22">
            <a:extLst>
              <a:ext uri="{FF2B5EF4-FFF2-40B4-BE49-F238E27FC236}">
                <a16:creationId xmlns:a16="http://schemas.microsoft.com/office/drawing/2014/main" id="{6F94CC8B-B3B8-40AA-B5F0-7CF0A8EFFC8D}"/>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85137" y="5353066"/>
            <a:ext cx="183256" cy="183256"/>
          </a:xfrm>
          <a:prstGeom prst="rect">
            <a:avLst/>
          </a:prstGeom>
        </p:spPr>
      </p:pic>
      <p:sp>
        <p:nvSpPr>
          <p:cNvPr id="10" name="Rechteck 9">
            <a:extLst>
              <a:ext uri="{FF2B5EF4-FFF2-40B4-BE49-F238E27FC236}">
                <a16:creationId xmlns:a16="http://schemas.microsoft.com/office/drawing/2014/main" id="{D6DBB816-C899-444D-93AF-5806650B4E07}"/>
              </a:ext>
            </a:extLst>
          </p:cNvPr>
          <p:cNvSpPr/>
          <p:nvPr/>
        </p:nvSpPr>
        <p:spPr>
          <a:xfrm>
            <a:off x="3468393" y="5157618"/>
            <a:ext cx="1529558" cy="903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Representative offices of German universities abroad</a:t>
            </a:r>
            <a:endParaRPr lang="en-GB" sz="1200" dirty="0">
              <a:solidFill>
                <a:schemeClr val="tx1"/>
              </a:solidFill>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id="{8F92F936-FECF-432C-9BB1-DE9E4B526272}"/>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5366447" y="5353066"/>
            <a:ext cx="1642888" cy="373225"/>
          </a:xfrm>
          <a:prstGeom prst="rect">
            <a:avLst/>
          </a:prstGeom>
        </p:spPr>
      </p:pic>
      <p:pic>
        <p:nvPicPr>
          <p:cNvPr id="24" name="Grafik 23">
            <a:extLst>
              <a:ext uri="{FF2B5EF4-FFF2-40B4-BE49-F238E27FC236}">
                <a16:creationId xmlns:a16="http://schemas.microsoft.com/office/drawing/2014/main" id="{F4062D06-E3E3-4F72-AF7C-106FB9E4F65B}"/>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7504165" y="5129349"/>
            <a:ext cx="1550456" cy="812439"/>
          </a:xfrm>
          <a:prstGeom prst="rect">
            <a:avLst/>
          </a:prstGeom>
        </p:spPr>
      </p:pic>
      <p:pic>
        <p:nvPicPr>
          <p:cNvPr id="26" name="Grafik 25">
            <a:extLst>
              <a:ext uri="{FF2B5EF4-FFF2-40B4-BE49-F238E27FC236}">
                <a16:creationId xmlns:a16="http://schemas.microsoft.com/office/drawing/2014/main" id="{33B2C393-80FD-4267-92E0-7D136660626A}"/>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9888542" y="5419154"/>
            <a:ext cx="928100" cy="269952"/>
          </a:xfrm>
          <a:prstGeom prst="rect">
            <a:avLst/>
          </a:prstGeom>
        </p:spPr>
      </p:pic>
    </p:spTree>
    <p:extLst>
      <p:ext uri="{BB962C8B-B14F-4D97-AF65-F5344CB8AC3E}">
        <p14:creationId xmlns:p14="http://schemas.microsoft.com/office/powerpoint/2010/main" val="4269601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1BC2D6D9-CC4F-3B43-7646-F8D85C2EBE40}"/>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grpSp>
        <p:nvGrpSpPr>
          <p:cNvPr id="32" name="Gruppieren 31">
            <a:extLst>
              <a:ext uri="{FF2B5EF4-FFF2-40B4-BE49-F238E27FC236}">
                <a16:creationId xmlns:a16="http://schemas.microsoft.com/office/drawing/2014/main" id="{4BB25606-0655-C366-2F37-CF299D848B09}"/>
              </a:ext>
            </a:extLst>
          </p:cNvPr>
          <p:cNvGrpSpPr/>
          <p:nvPr/>
        </p:nvGrpSpPr>
        <p:grpSpPr>
          <a:xfrm>
            <a:off x="1478933" y="1082644"/>
            <a:ext cx="10450172" cy="5877324"/>
            <a:chOff x="2748993" y="1376413"/>
            <a:chExt cx="9299834" cy="5306062"/>
          </a:xfrm>
        </p:grpSpPr>
        <p:grpSp>
          <p:nvGrpSpPr>
            <p:cNvPr id="30" name="Gruppieren 29">
              <a:extLst>
                <a:ext uri="{FF2B5EF4-FFF2-40B4-BE49-F238E27FC236}">
                  <a16:creationId xmlns:a16="http://schemas.microsoft.com/office/drawing/2014/main" id="{BBB60583-6577-B200-EEB6-F7004528EC0F}"/>
                </a:ext>
              </a:extLst>
            </p:cNvPr>
            <p:cNvGrpSpPr/>
            <p:nvPr/>
          </p:nvGrpSpPr>
          <p:grpSpPr>
            <a:xfrm>
              <a:off x="2748993" y="1376413"/>
              <a:ext cx="9299834" cy="5306062"/>
              <a:chOff x="1207021" y="668487"/>
              <a:chExt cx="10848242" cy="6189513"/>
            </a:xfrm>
          </p:grpSpPr>
          <p:pic>
            <p:nvPicPr>
              <p:cNvPr id="22" name="Grafik 21">
                <a:extLst>
                  <a:ext uri="{FF2B5EF4-FFF2-40B4-BE49-F238E27FC236}">
                    <a16:creationId xmlns:a16="http://schemas.microsoft.com/office/drawing/2014/main" id="{94F5B735-ED99-24EE-4AD4-5CA1BCEF71D8}"/>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7021" y="668487"/>
                <a:ext cx="10848242" cy="6189513"/>
              </a:xfrm>
              <a:prstGeom prst="rect">
                <a:avLst/>
              </a:prstGeom>
            </p:spPr>
          </p:pic>
          <p:pic>
            <p:nvPicPr>
              <p:cNvPr id="24" name="Grafik 23">
                <a:extLst>
                  <a:ext uri="{FF2B5EF4-FFF2-40B4-BE49-F238E27FC236}">
                    <a16:creationId xmlns:a16="http://schemas.microsoft.com/office/drawing/2014/main" id="{E766D9DC-6F20-71E7-CAC1-E0EA9065541C}"/>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70375" y="2696302"/>
                <a:ext cx="417939" cy="601579"/>
              </a:xfrm>
              <a:prstGeom prst="rect">
                <a:avLst/>
              </a:prstGeom>
            </p:spPr>
          </p:pic>
          <p:pic>
            <p:nvPicPr>
              <p:cNvPr id="25" name="Grafik 24">
                <a:extLst>
                  <a:ext uri="{FF2B5EF4-FFF2-40B4-BE49-F238E27FC236}">
                    <a16:creationId xmlns:a16="http://schemas.microsoft.com/office/drawing/2014/main" id="{6A6875F6-1DE4-A75C-BD21-4DA49F4F3ABD}"/>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60493" y="2456791"/>
                <a:ext cx="417939" cy="601579"/>
              </a:xfrm>
              <a:prstGeom prst="rect">
                <a:avLst/>
              </a:prstGeom>
            </p:spPr>
          </p:pic>
          <p:pic>
            <p:nvPicPr>
              <p:cNvPr id="27" name="Grafik 26">
                <a:extLst>
                  <a:ext uri="{FF2B5EF4-FFF2-40B4-BE49-F238E27FC236}">
                    <a16:creationId xmlns:a16="http://schemas.microsoft.com/office/drawing/2014/main" id="{2D132AC7-B6EB-7F3C-01E7-03D9159E61D5}"/>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4422" y="4784606"/>
                <a:ext cx="417939" cy="601579"/>
              </a:xfrm>
              <a:prstGeom prst="rect">
                <a:avLst/>
              </a:prstGeom>
            </p:spPr>
          </p:pic>
          <p:pic>
            <p:nvPicPr>
              <p:cNvPr id="29" name="Grafik 28">
                <a:extLst>
                  <a:ext uri="{FF2B5EF4-FFF2-40B4-BE49-F238E27FC236}">
                    <a16:creationId xmlns:a16="http://schemas.microsoft.com/office/drawing/2014/main" id="{8B29DD57-9F09-4913-276B-CBF55FD93D0E}"/>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19705" y="2664535"/>
                <a:ext cx="417939" cy="601579"/>
              </a:xfrm>
              <a:prstGeom prst="rect">
                <a:avLst/>
              </a:prstGeom>
            </p:spPr>
          </p:pic>
        </p:grpSp>
        <p:pic>
          <p:nvPicPr>
            <p:cNvPr id="2" name="Grafik 1">
              <a:extLst>
                <a:ext uri="{FF2B5EF4-FFF2-40B4-BE49-F238E27FC236}">
                  <a16:creationId xmlns:a16="http://schemas.microsoft.com/office/drawing/2014/main" id="{AAAC8CC4-FB81-D9DB-BB6B-13D8D8A42EE0}"/>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58217" y="3606802"/>
              <a:ext cx="358285" cy="515714"/>
            </a:xfrm>
            <a:prstGeom prst="rect">
              <a:avLst/>
            </a:prstGeom>
          </p:spPr>
        </p:pic>
        <p:sp>
          <p:nvSpPr>
            <p:cNvPr id="10" name="Textfeld 9">
              <a:extLst>
                <a:ext uri="{FF2B5EF4-FFF2-40B4-BE49-F238E27FC236}">
                  <a16:creationId xmlns:a16="http://schemas.microsoft.com/office/drawing/2014/main" id="{E091CE29-6CCE-3CBA-1919-D932A635321F}"/>
                </a:ext>
              </a:extLst>
            </p:cNvPr>
            <p:cNvSpPr txBox="1"/>
            <p:nvPr/>
          </p:nvSpPr>
          <p:spPr>
            <a:xfrm>
              <a:off x="9999187" y="3712735"/>
              <a:ext cx="1568771" cy="369332"/>
            </a:xfrm>
            <a:prstGeom prst="rect">
              <a:avLst/>
            </a:prstGeom>
            <a:noFill/>
          </p:spPr>
          <p:txBody>
            <a:bodyPr wrap="square">
              <a:spAutoFit/>
            </a:bodyPr>
            <a:lstStyle/>
            <a:p>
              <a:pPr algn="ctr">
                <a:buClr>
                  <a:schemeClr val="bg1"/>
                </a:buClr>
                <a:buSzPct val="130000"/>
              </a:pPr>
              <a:r>
                <a:rPr lang="en-GB" sz="1800" i="0" dirty="0">
                  <a:effectLst/>
                  <a:latin typeface="Arial" panose="020B0604020202020204" pitchFamily="34" charset="0"/>
                  <a:cs typeface="Arial" panose="020B0604020202020204" pitchFamily="34" charset="0"/>
                </a:rPr>
                <a:t>DWIH Tokyo </a:t>
              </a:r>
            </a:p>
          </p:txBody>
        </p:sp>
        <p:sp>
          <p:nvSpPr>
            <p:cNvPr id="12" name="Textfeld 11">
              <a:extLst>
                <a:ext uri="{FF2B5EF4-FFF2-40B4-BE49-F238E27FC236}">
                  <a16:creationId xmlns:a16="http://schemas.microsoft.com/office/drawing/2014/main" id="{D89BC67D-E03A-E27E-25D8-CA6789605B2D}"/>
                </a:ext>
              </a:extLst>
            </p:cNvPr>
            <p:cNvSpPr txBox="1"/>
            <p:nvPr/>
          </p:nvSpPr>
          <p:spPr>
            <a:xfrm>
              <a:off x="8256943" y="4164297"/>
              <a:ext cx="1955800" cy="369332"/>
            </a:xfrm>
            <a:prstGeom prst="rect">
              <a:avLst/>
            </a:prstGeom>
            <a:noFill/>
          </p:spPr>
          <p:txBody>
            <a:bodyPr wrap="square">
              <a:spAutoFit/>
            </a:bodyPr>
            <a:lstStyle/>
            <a:p>
              <a:pPr algn="ctr"/>
              <a:r>
                <a:rPr lang="en-GB" dirty="0">
                  <a:latin typeface="Arial" panose="020B0604020202020204" pitchFamily="34" charset="0"/>
                  <a:cs typeface="Arial" panose="020B0604020202020204" pitchFamily="34" charset="0"/>
                </a:rPr>
                <a:t>D</a:t>
              </a:r>
              <a:r>
                <a:rPr lang="en-GB" sz="1800" i="0" dirty="0">
                  <a:effectLst/>
                  <a:latin typeface="Arial" panose="020B0604020202020204" pitchFamily="34" charset="0"/>
                  <a:cs typeface="Arial" panose="020B0604020202020204" pitchFamily="34" charset="0"/>
                </a:rPr>
                <a:t>WIH New Delhi</a:t>
              </a:r>
              <a:endParaRPr lang="de-DE" dirty="0"/>
            </a:p>
          </p:txBody>
        </p:sp>
        <p:sp>
          <p:nvSpPr>
            <p:cNvPr id="15" name="Textfeld 14">
              <a:extLst>
                <a:ext uri="{FF2B5EF4-FFF2-40B4-BE49-F238E27FC236}">
                  <a16:creationId xmlns:a16="http://schemas.microsoft.com/office/drawing/2014/main" id="{642CA3D6-29E8-1328-1A47-00AB44F2159A}"/>
                </a:ext>
              </a:extLst>
            </p:cNvPr>
            <p:cNvSpPr txBox="1"/>
            <p:nvPr/>
          </p:nvSpPr>
          <p:spPr>
            <a:xfrm>
              <a:off x="5150392" y="5420738"/>
              <a:ext cx="2089732" cy="333434"/>
            </a:xfrm>
            <a:prstGeom prst="rect">
              <a:avLst/>
            </a:prstGeom>
            <a:noFill/>
          </p:spPr>
          <p:txBody>
            <a:bodyPr wrap="square">
              <a:spAutoFit/>
            </a:bodyPr>
            <a:lstStyle/>
            <a:p>
              <a:pPr algn="ctr">
                <a:buClr>
                  <a:schemeClr val="bg1"/>
                </a:buClr>
                <a:buSzPct val="130000"/>
              </a:pPr>
              <a:r>
                <a:rPr lang="en-GB" sz="1800" i="0" dirty="0">
                  <a:effectLst/>
                  <a:latin typeface="Arial" panose="020B0604020202020204" pitchFamily="34" charset="0"/>
                  <a:cs typeface="Arial" panose="020B0604020202020204" pitchFamily="34" charset="0"/>
                </a:rPr>
                <a:t>DWIH São Paulo </a:t>
              </a:r>
            </a:p>
          </p:txBody>
        </p:sp>
        <p:sp>
          <p:nvSpPr>
            <p:cNvPr id="17" name="Textfeld 16">
              <a:extLst>
                <a:ext uri="{FF2B5EF4-FFF2-40B4-BE49-F238E27FC236}">
                  <a16:creationId xmlns:a16="http://schemas.microsoft.com/office/drawing/2014/main" id="{7AE5AE36-0B6B-55A5-4C99-11B64639F531}"/>
                </a:ext>
              </a:extLst>
            </p:cNvPr>
            <p:cNvSpPr txBox="1"/>
            <p:nvPr/>
          </p:nvSpPr>
          <p:spPr>
            <a:xfrm>
              <a:off x="4619914" y="3462787"/>
              <a:ext cx="1866900" cy="369332"/>
            </a:xfrm>
            <a:prstGeom prst="rect">
              <a:avLst/>
            </a:prstGeom>
            <a:noFill/>
          </p:spPr>
          <p:txBody>
            <a:bodyPr wrap="square">
              <a:spAutoFit/>
            </a:bodyPr>
            <a:lstStyle/>
            <a:p>
              <a:pPr algn="ctr">
                <a:buClr>
                  <a:schemeClr val="bg1"/>
                </a:buClr>
                <a:buSzPct val="130000"/>
              </a:pPr>
              <a:r>
                <a:rPr lang="en-GB" sz="1800" i="0">
                  <a:effectLst/>
                  <a:latin typeface="Arial" panose="020B0604020202020204" pitchFamily="34" charset="0"/>
                  <a:cs typeface="Arial" panose="020B0604020202020204" pitchFamily="34" charset="0"/>
                </a:rPr>
                <a:t>DWIH New York </a:t>
              </a:r>
            </a:p>
          </p:txBody>
        </p:sp>
        <p:sp>
          <p:nvSpPr>
            <p:cNvPr id="21" name="Textfeld 20">
              <a:extLst>
                <a:ext uri="{FF2B5EF4-FFF2-40B4-BE49-F238E27FC236}">
                  <a16:creationId xmlns:a16="http://schemas.microsoft.com/office/drawing/2014/main" id="{EF7CB3F5-67F3-880F-2803-0A632FA4FAC3}"/>
                </a:ext>
              </a:extLst>
            </p:cNvPr>
            <p:cNvSpPr txBox="1"/>
            <p:nvPr/>
          </p:nvSpPr>
          <p:spPr>
            <a:xfrm>
              <a:off x="3238297" y="3606029"/>
              <a:ext cx="1973225" cy="646331"/>
            </a:xfrm>
            <a:prstGeom prst="rect">
              <a:avLst/>
            </a:prstGeom>
            <a:noFill/>
          </p:spPr>
          <p:txBody>
            <a:bodyPr wrap="square">
              <a:spAutoFit/>
            </a:bodyPr>
            <a:lstStyle/>
            <a:p>
              <a:pPr algn="ctr">
                <a:buClr>
                  <a:schemeClr val="bg1"/>
                </a:buClr>
                <a:buSzPct val="130000"/>
              </a:pPr>
              <a:r>
                <a:rPr lang="en-GB" sz="1800" i="0">
                  <a:effectLst/>
                  <a:latin typeface="Arial" panose="020B0604020202020204" pitchFamily="34" charset="0"/>
                  <a:cs typeface="Arial" panose="020B0604020202020204" pitchFamily="34" charset="0"/>
                </a:rPr>
                <a:t>DWIH </a:t>
              </a:r>
              <a:br>
                <a:rPr lang="en-GB" sz="1800" i="0">
                  <a:effectLst/>
                  <a:latin typeface="Arial" panose="020B0604020202020204" pitchFamily="34" charset="0"/>
                  <a:cs typeface="Arial" panose="020B0604020202020204" pitchFamily="34" charset="0"/>
                </a:rPr>
              </a:br>
              <a:r>
                <a:rPr lang="en-GB" sz="1800" i="0">
                  <a:effectLst/>
                  <a:latin typeface="Arial" panose="020B0604020202020204" pitchFamily="34" charset="0"/>
                  <a:cs typeface="Arial" panose="020B0604020202020204" pitchFamily="34" charset="0"/>
                </a:rPr>
                <a:t>San Francisco </a:t>
              </a:r>
            </a:p>
          </p:txBody>
        </p:sp>
      </p:grpSp>
      <p:sp>
        <p:nvSpPr>
          <p:cNvPr id="19" name="Textfeld 18">
            <a:extLst>
              <a:ext uri="{FF2B5EF4-FFF2-40B4-BE49-F238E27FC236}">
                <a16:creationId xmlns:a16="http://schemas.microsoft.com/office/drawing/2014/main" id="{6D07F40D-5A4E-0301-36BA-6FF87BD1FDF4}"/>
              </a:ext>
            </a:extLst>
          </p:cNvPr>
          <p:cNvSpPr txBox="1"/>
          <p:nvPr/>
        </p:nvSpPr>
        <p:spPr>
          <a:xfrm>
            <a:off x="888608" y="509080"/>
            <a:ext cx="11864859" cy="1754326"/>
          </a:xfrm>
          <a:prstGeom prst="rect">
            <a:avLst/>
          </a:prstGeom>
          <a:noFill/>
        </p:spPr>
        <p:txBody>
          <a:bodyPr wrap="square" rtlCol="0">
            <a:spAutoFit/>
          </a:bodyPr>
          <a:lstStyle/>
          <a:p>
            <a:r>
              <a:rPr lang="de-DE" sz="2800" i="0" dirty="0">
                <a:effectLst/>
                <a:latin typeface="Arial" panose="020B0604020202020204" pitchFamily="34" charset="0"/>
                <a:cs typeface="Arial" panose="020B0604020202020204" pitchFamily="34" charset="0"/>
              </a:rPr>
              <a:t>Innovative Germany</a:t>
            </a:r>
          </a:p>
          <a:p>
            <a:r>
              <a:rPr lang="en-GB" sz="4000" b="1" i="0" dirty="0">
                <a:effectLst/>
                <a:latin typeface="Arial" panose="020B0604020202020204" pitchFamily="34" charset="0"/>
                <a:cs typeface="Arial" panose="020B0604020202020204" pitchFamily="34" charset="0"/>
              </a:rPr>
              <a:t>German Centres for </a:t>
            </a:r>
            <a:br>
              <a:rPr lang="en-GB" sz="4000" b="1" i="0" dirty="0">
                <a:effectLst/>
                <a:latin typeface="Arial" panose="020B0604020202020204" pitchFamily="34" charset="0"/>
                <a:cs typeface="Arial" panose="020B0604020202020204" pitchFamily="34" charset="0"/>
              </a:rPr>
            </a:br>
            <a:r>
              <a:rPr lang="en-GB" sz="4000" b="1" i="0" dirty="0">
                <a:effectLst/>
                <a:latin typeface="Arial" panose="020B0604020202020204" pitchFamily="34" charset="0"/>
                <a:cs typeface="Arial" panose="020B0604020202020204" pitchFamily="34" charset="0"/>
              </a:rPr>
              <a:t>Research and Innovation (DWIH)</a:t>
            </a:r>
            <a:endParaRPr lang="de-DE" sz="6000" dirty="0">
              <a:latin typeface="Arial" panose="020B0604020202020204" pitchFamily="34" charset="0"/>
              <a:cs typeface="Arial" panose="020B0604020202020204" pitchFamily="34" charset="0"/>
            </a:endParaRPr>
          </a:p>
        </p:txBody>
      </p:sp>
      <p:sp>
        <p:nvSpPr>
          <p:cNvPr id="37" name="Rechteck: abgerundete Ecken 36">
            <a:extLst>
              <a:ext uri="{FF2B5EF4-FFF2-40B4-BE49-F238E27FC236}">
                <a16:creationId xmlns:a16="http://schemas.microsoft.com/office/drawing/2014/main" id="{7B076A24-1B3F-AA55-0A01-D8A7B0C317D8}"/>
              </a:ext>
            </a:extLst>
          </p:cNvPr>
          <p:cNvSpPr/>
          <p:nvPr/>
        </p:nvSpPr>
        <p:spPr>
          <a:xfrm>
            <a:off x="888609" y="4754879"/>
            <a:ext cx="2532772" cy="2612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 name="Grafik 34" descr="Ein Bild, das Text, Blume, Schrift, Design enthält.&#10;&#10;Automatisch generierte Beschreibung">
            <a:extLst>
              <a:ext uri="{FF2B5EF4-FFF2-40B4-BE49-F238E27FC236}">
                <a16:creationId xmlns:a16="http://schemas.microsoft.com/office/drawing/2014/main" id="{A138B076-D554-A895-3B36-44484679C2B7}"/>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1091757" y="4856429"/>
            <a:ext cx="2126476" cy="1592515"/>
          </a:xfrm>
          <a:prstGeom prst="rect">
            <a:avLst/>
          </a:prstGeom>
        </p:spPr>
      </p:pic>
      <p:sp>
        <p:nvSpPr>
          <p:cNvPr id="23" name="Textfeld 22">
            <a:extLst>
              <a:ext uri="{FF2B5EF4-FFF2-40B4-BE49-F238E27FC236}">
                <a16:creationId xmlns:a16="http://schemas.microsoft.com/office/drawing/2014/main" id="{0A00F74B-61A4-BFC9-9529-BAEB23846ABC}"/>
              </a:ext>
            </a:extLst>
          </p:cNvPr>
          <p:cNvSpPr txBox="1"/>
          <p:nvPr/>
        </p:nvSpPr>
        <p:spPr>
          <a:xfrm>
            <a:off x="1175173" y="6381820"/>
            <a:ext cx="7060130" cy="307777"/>
          </a:xfrm>
          <a:prstGeom prst="rect">
            <a:avLst/>
          </a:prstGeom>
          <a:noFill/>
          <a:ln>
            <a:noFill/>
          </a:ln>
        </p:spPr>
        <p:txBody>
          <a:bodyPr wrap="square">
            <a:spAutoFit/>
          </a:bodyPr>
          <a:lstStyle/>
          <a:p>
            <a:pPr fontAlgn="base"/>
            <a:r>
              <a:rPr lang="de-DE" sz="1400" dirty="0">
                <a:latin typeface="Arial" panose="020B0604020202020204" pitchFamily="34" charset="0"/>
              </a:rPr>
              <a:t>dwih-netzwerk.de/en </a:t>
            </a:r>
          </a:p>
        </p:txBody>
      </p:sp>
      <p:pic>
        <p:nvPicPr>
          <p:cNvPr id="28" name="Grafik 27">
            <a:extLst>
              <a:ext uri="{FF2B5EF4-FFF2-40B4-BE49-F238E27FC236}">
                <a16:creationId xmlns:a16="http://schemas.microsoft.com/office/drawing/2014/main" id="{356EA2E6-FEA5-9D22-30D4-F7326CCE1329}"/>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6732" y="6451998"/>
            <a:ext cx="183256" cy="183256"/>
          </a:xfrm>
          <a:prstGeom prst="rect">
            <a:avLst/>
          </a:prstGeom>
        </p:spPr>
      </p:pic>
    </p:spTree>
    <p:extLst>
      <p:ext uri="{BB962C8B-B14F-4D97-AF65-F5344CB8AC3E}">
        <p14:creationId xmlns:p14="http://schemas.microsoft.com/office/powerpoint/2010/main" val="4035225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3427230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Rechteck 11">
            <a:extLst>
              <a:ext uri="{FF2B5EF4-FFF2-40B4-BE49-F238E27FC236}">
                <a16:creationId xmlns:a16="http://schemas.microsoft.com/office/drawing/2014/main" id="{7A40BD05-A620-5441-BEE0-232BAC8294EC}"/>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7" name="Ellipse 16">
            <a:extLst>
              <a:ext uri="{FF2B5EF4-FFF2-40B4-BE49-F238E27FC236}">
                <a16:creationId xmlns:a16="http://schemas.microsoft.com/office/drawing/2014/main" id="{6C0824CF-5C93-6D9C-0DB5-B18E940A87FC}"/>
              </a:ext>
            </a:extLst>
          </p:cNvPr>
          <p:cNvSpPr/>
          <p:nvPr/>
        </p:nvSpPr>
        <p:spPr>
          <a:xfrm>
            <a:off x="9063941" y="-2240385"/>
            <a:ext cx="3671135"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AC7F1B1D-9A17-9793-2544-32FB855EFAA0}"/>
              </a:ext>
            </a:extLst>
          </p:cNvPr>
          <p:cNvSpPr txBox="1"/>
          <p:nvPr/>
        </p:nvSpPr>
        <p:spPr>
          <a:xfrm>
            <a:off x="1654944" y="559611"/>
            <a:ext cx="8882112" cy="3441840"/>
          </a:xfrm>
          <a:prstGeom prst="rect">
            <a:avLst/>
          </a:prstGeom>
          <a:noFill/>
        </p:spPr>
        <p:txBody>
          <a:bodyPr wrap="square" rtlCol="0">
            <a:spAutoFit/>
          </a:bodyPr>
          <a:lstStyle/>
          <a:p>
            <a:pPr algn="ctr">
              <a:lnSpc>
                <a:spcPct val="200000"/>
              </a:lnSpc>
            </a:pPr>
            <a:r>
              <a:rPr lang="de-DE" sz="4800" i="0">
                <a:solidFill>
                  <a:schemeClr val="bg1"/>
                </a:solidFill>
                <a:effectLst/>
                <a:latin typeface="Arial" panose="020B0604020202020204" pitchFamily="34" charset="0"/>
                <a:cs typeface="Arial" panose="020B0604020202020204" pitchFamily="34" charset="0"/>
              </a:rPr>
              <a:t>Innovative Germany</a:t>
            </a:r>
            <a:br>
              <a:rPr lang="de-DE" sz="6000" b="1" i="0">
                <a:solidFill>
                  <a:schemeClr val="bg1"/>
                </a:solidFill>
                <a:effectLst/>
                <a:latin typeface="Arial" panose="020B0604020202020204" pitchFamily="34" charset="0"/>
                <a:cs typeface="Arial" panose="020B0604020202020204" pitchFamily="34" charset="0"/>
              </a:rPr>
            </a:br>
            <a:r>
              <a:rPr lang="en-GB" sz="7200" b="1" i="0">
                <a:solidFill>
                  <a:schemeClr val="bg1"/>
                </a:solidFill>
                <a:effectLst/>
                <a:latin typeface="Arial" panose="020B0604020202020204" pitchFamily="34" charset="0"/>
                <a:cs typeface="Arial" panose="020B0604020202020204" pitchFamily="34" charset="0"/>
              </a:rPr>
              <a:t>Thanks</a:t>
            </a:r>
            <a:r>
              <a:rPr lang="en-GB" sz="7200" i="0">
                <a:solidFill>
                  <a:schemeClr val="bg1"/>
                </a:solidFill>
                <a:effectLst/>
                <a:latin typeface="Arial" panose="020B0604020202020204" pitchFamily="34" charset="0"/>
                <a:cs typeface="Arial" panose="020B0604020202020204" pitchFamily="34" charset="0"/>
              </a:rPr>
              <a:t>! </a:t>
            </a:r>
            <a:endParaRPr lang="de-DE" sz="6000">
              <a:solidFill>
                <a:schemeClr val="bg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1EE812B1-5EE0-7E3C-3157-5BDE8433E59C}"/>
              </a:ext>
            </a:extLst>
          </p:cNvPr>
          <p:cNvSpPr/>
          <p:nvPr/>
        </p:nvSpPr>
        <p:spPr>
          <a:xfrm rot="1470500">
            <a:off x="-1550575" y="4594558"/>
            <a:ext cx="9692991" cy="5354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pic>
        <p:nvPicPr>
          <p:cNvPr id="5" name="Grafik 4" descr="Ein Bild, das Text, Schrift, Screenshot, Grafiken enthält.&#10;&#10;Automatisch generierte Beschreibung">
            <a:extLst>
              <a:ext uri="{FF2B5EF4-FFF2-40B4-BE49-F238E27FC236}">
                <a16:creationId xmlns:a16="http://schemas.microsoft.com/office/drawing/2014/main" id="{15327442-5996-FAD7-FBDC-64EF4BEFDB3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34927" y="4963277"/>
            <a:ext cx="1792979" cy="1680404"/>
          </a:xfrm>
          <a:prstGeom prst="rect">
            <a:avLst/>
          </a:prstGeom>
        </p:spPr>
      </p:pic>
      <p:pic>
        <p:nvPicPr>
          <p:cNvPr id="2" name="Grafik 1" descr="Ein Bild, das Text, Screenshot, Schrift, Visitenkarte enthält.&#10;&#10;KI-generierte Inhalte können fehlerhaft sein.">
            <a:extLst>
              <a:ext uri="{FF2B5EF4-FFF2-40B4-BE49-F238E27FC236}">
                <a16:creationId xmlns:a16="http://schemas.microsoft.com/office/drawing/2014/main" id="{31C1C2BC-6AFE-3413-BB22-EFEB331FD67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0" y="5098034"/>
            <a:ext cx="3933279" cy="1759966"/>
          </a:xfrm>
          <a:prstGeom prst="rect">
            <a:avLst/>
          </a:prstGeom>
        </p:spPr>
      </p:pic>
    </p:spTree>
    <p:extLst>
      <p:ext uri="{BB962C8B-B14F-4D97-AF65-F5344CB8AC3E}">
        <p14:creationId xmlns:p14="http://schemas.microsoft.com/office/powerpoint/2010/main" val="3828805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Grafik 5">
            <a:extLst>
              <a:ext uri="{FF2B5EF4-FFF2-40B4-BE49-F238E27FC236}">
                <a16:creationId xmlns:a16="http://schemas.microsoft.com/office/drawing/2014/main" id="{EBA71558-7F2E-2D61-45A5-39BBBE421237}"/>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flipH="1">
            <a:off x="7198903" y="0"/>
            <a:ext cx="4993097" cy="6858000"/>
          </a:xfrm>
          <a:prstGeom prst="rect">
            <a:avLst/>
          </a:prstGeom>
        </p:spPr>
      </p:pic>
      <p:sp>
        <p:nvSpPr>
          <p:cNvPr id="8" name="Rechteck 7">
            <a:extLst>
              <a:ext uri="{FF2B5EF4-FFF2-40B4-BE49-F238E27FC236}">
                <a16:creationId xmlns:a16="http://schemas.microsoft.com/office/drawing/2014/main" id="{B0273383-E195-9408-D982-649D4903F0F6}"/>
              </a:ext>
            </a:extLst>
          </p:cNvPr>
          <p:cNvSpPr/>
          <p:nvPr/>
        </p:nvSpPr>
        <p:spPr>
          <a:xfrm>
            <a:off x="1033692" y="2927915"/>
            <a:ext cx="45719" cy="2741366"/>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9" name="Textfeld 8">
            <a:extLst>
              <a:ext uri="{FF2B5EF4-FFF2-40B4-BE49-F238E27FC236}">
                <a16:creationId xmlns:a16="http://schemas.microsoft.com/office/drawing/2014/main" id="{E1968EE4-B57F-4FB7-FBD8-231FF0A4B21D}"/>
              </a:ext>
            </a:extLst>
          </p:cNvPr>
          <p:cNvSpPr txBox="1"/>
          <p:nvPr/>
        </p:nvSpPr>
        <p:spPr>
          <a:xfrm>
            <a:off x="1197074" y="2605684"/>
            <a:ext cx="5699129" cy="3139321"/>
          </a:xfrm>
          <a:prstGeom prst="rect">
            <a:avLst/>
          </a:prstGeom>
          <a:noFill/>
        </p:spPr>
        <p:txBody>
          <a:bodyPr wrap="square">
            <a:spAutoFit/>
          </a:bodyPr>
          <a:lstStyle/>
          <a:p>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Companies and start-ups </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Higher education institutions (HEIs)/universities </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Non-university and government research institutions </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Clusters/research alliances </a:t>
            </a:r>
          </a:p>
          <a:p>
            <a:pPr marL="285750" indent="-285750">
              <a:buClr>
                <a:srgbClr val="FFC200"/>
              </a:buClr>
              <a:buSzPct val="130000"/>
              <a:buFont typeface="Arial" panose="020B0604020202020204" pitchFamily="34" charset="0"/>
              <a:buChar char="•"/>
            </a:pPr>
            <a:endParaRPr lang="en-GB" sz="1800" i="0" dirty="0">
              <a:effectLst/>
              <a:latin typeface="Arial" panose="020B0604020202020204" pitchFamily="34" charset="0"/>
              <a:cs typeface="Arial" panose="020B0604020202020204" pitchFamily="34" charset="0"/>
            </a:endParaRPr>
          </a:p>
          <a:p>
            <a:pPr marL="285750" indent="-285750">
              <a:buClr>
                <a:srgbClr val="FFC200"/>
              </a:buClr>
              <a:buSzPct val="130000"/>
              <a:buFont typeface="Arial" panose="020B0604020202020204" pitchFamily="34" charset="0"/>
              <a:buChar char="•"/>
            </a:pPr>
            <a:r>
              <a:rPr lang="en-GB" sz="1800" i="0" dirty="0">
                <a:effectLst/>
                <a:latin typeface="Arial" panose="020B0604020202020204" pitchFamily="34" charset="0"/>
                <a:cs typeface="Arial" panose="020B0604020202020204" pitchFamily="34" charset="0"/>
              </a:rPr>
              <a:t>Private sector research institutions</a:t>
            </a:r>
            <a:endParaRPr lang="de-DE" dirty="0"/>
          </a:p>
        </p:txBody>
      </p:sp>
      <p:sp>
        <p:nvSpPr>
          <p:cNvPr id="10" name="Ellipse 9">
            <a:extLst>
              <a:ext uri="{FF2B5EF4-FFF2-40B4-BE49-F238E27FC236}">
                <a16:creationId xmlns:a16="http://schemas.microsoft.com/office/drawing/2014/main" id="{E415315E-4D52-A45E-DB89-BF143426A565}"/>
              </a:ext>
            </a:extLst>
          </p:cNvPr>
          <p:cNvSpPr/>
          <p:nvPr/>
        </p:nvSpPr>
        <p:spPr>
          <a:xfrm>
            <a:off x="6096000" y="-3186594"/>
            <a:ext cx="3955391" cy="3955391"/>
          </a:xfrm>
          <a:prstGeom prst="ellipse">
            <a:avLst/>
          </a:prstGeom>
          <a:noFill/>
          <a:ln w="762000">
            <a:solidFill>
              <a:srgbClr val="FFC20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421D1BFA-0824-F0AC-66F8-CAE1AFA4E2F6}"/>
              </a:ext>
            </a:extLst>
          </p:cNvPr>
          <p:cNvSpPr txBox="1"/>
          <p:nvPr/>
        </p:nvSpPr>
        <p:spPr>
          <a:xfrm rot="16200000">
            <a:off x="8117916" y="2773010"/>
            <a:ext cx="7892980" cy="276999"/>
          </a:xfrm>
          <a:prstGeom prst="rect">
            <a:avLst/>
          </a:prstGeom>
          <a:noFill/>
        </p:spPr>
        <p:txBody>
          <a:bodyPr wrap="square">
            <a:spAutoFit/>
          </a:bodyPr>
          <a:lstStyle/>
          <a:p>
            <a:r>
              <a:rPr lang="en-GB" sz="1200" b="0" i="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2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DAAD/Focke Strangmann</a:t>
            </a:r>
          </a:p>
        </p:txBody>
      </p:sp>
      <p:sp>
        <p:nvSpPr>
          <p:cNvPr id="5" name="Textfeld 4">
            <a:extLst>
              <a:ext uri="{FF2B5EF4-FFF2-40B4-BE49-F238E27FC236}">
                <a16:creationId xmlns:a16="http://schemas.microsoft.com/office/drawing/2014/main" id="{B8DD237C-D405-2122-1A02-8096F2710BB5}"/>
              </a:ext>
            </a:extLst>
          </p:cNvPr>
          <p:cNvSpPr txBox="1"/>
          <p:nvPr/>
        </p:nvSpPr>
        <p:spPr>
          <a:xfrm>
            <a:off x="1033692" y="1025521"/>
            <a:ext cx="5834601" cy="1323439"/>
          </a:xfrm>
          <a:prstGeom prst="rect">
            <a:avLst/>
          </a:prstGeom>
          <a:noFill/>
        </p:spPr>
        <p:txBody>
          <a:bodyPr wrap="square" rtlCol="0">
            <a:spAutoFit/>
          </a:bodyPr>
          <a:lstStyle/>
          <a:p>
            <a:r>
              <a:rPr lang="en-GB" sz="4000" b="1" i="0" dirty="0">
                <a:effectLst/>
                <a:latin typeface="Arial" panose="020B0604020202020204" pitchFamily="34" charset="0"/>
                <a:cs typeface="Arial" panose="020B0604020202020204" pitchFamily="34" charset="0"/>
              </a:rPr>
              <a:t>Research and innovation </a:t>
            </a:r>
            <a:r>
              <a:rPr lang="en-GB" sz="4000" b="1" dirty="0">
                <a:latin typeface="Arial" panose="020B0604020202020204" pitchFamily="34" charset="0"/>
                <a:cs typeface="Arial" panose="020B0604020202020204" pitchFamily="34" charset="0"/>
              </a:rPr>
              <a:t>a</a:t>
            </a:r>
            <a:r>
              <a:rPr lang="en-GB" sz="4000" b="1" i="0" dirty="0">
                <a:effectLst/>
                <a:latin typeface="Arial" panose="020B0604020202020204" pitchFamily="34" charset="0"/>
                <a:cs typeface="Arial" panose="020B0604020202020204" pitchFamily="34" charset="0"/>
              </a:rPr>
              <a:t>ctors</a:t>
            </a:r>
            <a:endParaRPr lang="de-DE"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59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9780612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a:extLst>
              <a:ext uri="{FF2B5EF4-FFF2-40B4-BE49-F238E27FC236}">
                <a16:creationId xmlns:a16="http://schemas.microsoft.com/office/drawing/2014/main" id="{E2082065-E9C2-8EA9-8ED2-08674A86B3FF}"/>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3" name="Ellipse 12">
            <a:extLst>
              <a:ext uri="{FF2B5EF4-FFF2-40B4-BE49-F238E27FC236}">
                <a16:creationId xmlns:a16="http://schemas.microsoft.com/office/drawing/2014/main" id="{61352C4A-C0F1-E631-A4E1-E58FBA1B5096}"/>
              </a:ext>
            </a:extLst>
          </p:cNvPr>
          <p:cNvSpPr/>
          <p:nvPr/>
        </p:nvSpPr>
        <p:spPr>
          <a:xfrm>
            <a:off x="-1736560" y="5204488"/>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CDCAFC3F-F90A-C894-36F8-F854791D7EBD}"/>
              </a:ext>
            </a:extLst>
          </p:cNvPr>
          <p:cNvSpPr/>
          <p:nvPr/>
        </p:nvSpPr>
        <p:spPr>
          <a:xfrm>
            <a:off x="3537168"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061D6E0E-A3DC-7AC1-8322-79CF9DD29DC9}"/>
              </a:ext>
            </a:extLst>
          </p:cNvPr>
          <p:cNvSpPr/>
          <p:nvPr/>
        </p:nvSpPr>
        <p:spPr>
          <a:xfrm>
            <a:off x="6076961"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Rechteck 7">
            <a:extLst>
              <a:ext uri="{FF2B5EF4-FFF2-40B4-BE49-F238E27FC236}">
                <a16:creationId xmlns:a16="http://schemas.microsoft.com/office/drawing/2014/main" id="{0E46DECA-E41F-0558-6665-AD28D00EACB9}"/>
              </a:ext>
            </a:extLst>
          </p:cNvPr>
          <p:cNvSpPr/>
          <p:nvPr/>
        </p:nvSpPr>
        <p:spPr>
          <a:xfrm>
            <a:off x="1023425"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9" name="Rechteck 8">
            <a:extLst>
              <a:ext uri="{FF2B5EF4-FFF2-40B4-BE49-F238E27FC236}">
                <a16:creationId xmlns:a16="http://schemas.microsoft.com/office/drawing/2014/main" id="{5B69B231-0952-C34A-622F-BA9C50AA4B87}"/>
              </a:ext>
            </a:extLst>
          </p:cNvPr>
          <p:cNvSpPr/>
          <p:nvPr/>
        </p:nvSpPr>
        <p:spPr>
          <a:xfrm>
            <a:off x="8616754"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1" name="Textfeld 10">
            <a:extLst>
              <a:ext uri="{FF2B5EF4-FFF2-40B4-BE49-F238E27FC236}">
                <a16:creationId xmlns:a16="http://schemas.microsoft.com/office/drawing/2014/main" id="{1C767E0F-F4CC-B3F8-A971-63A2B67189AF}"/>
              </a:ext>
            </a:extLst>
          </p:cNvPr>
          <p:cNvSpPr txBox="1"/>
          <p:nvPr/>
        </p:nvSpPr>
        <p:spPr>
          <a:xfrm>
            <a:off x="899012" y="635556"/>
            <a:ext cx="6106905" cy="1138773"/>
          </a:xfrm>
          <a:prstGeom prst="rect">
            <a:avLst/>
          </a:prstGeom>
          <a:noFill/>
        </p:spPr>
        <p:txBody>
          <a:bodyPr wrap="square" rtlCol="0">
            <a:spAutoFit/>
          </a:bodyPr>
          <a:lstStyle/>
          <a:p>
            <a:r>
              <a:rPr lang="de-DE" sz="2800" i="0">
                <a:solidFill>
                  <a:schemeClr val="bg1"/>
                </a:solidFill>
                <a:effectLst/>
                <a:latin typeface="Arial" panose="020B0604020202020204" pitchFamily="34" charset="0"/>
                <a:cs typeface="Arial" panose="020B0604020202020204" pitchFamily="34" charset="0"/>
              </a:rPr>
              <a:t>Innovative Germany</a:t>
            </a:r>
          </a:p>
          <a:p>
            <a:r>
              <a:rPr lang="en-GB" sz="4000" b="1" i="0">
                <a:solidFill>
                  <a:schemeClr val="bg1"/>
                </a:solidFill>
                <a:effectLst/>
                <a:latin typeface="Arial" panose="020B0604020202020204" pitchFamily="34" charset="0"/>
                <a:cs typeface="Arial" panose="020B0604020202020204" pitchFamily="34" charset="0"/>
              </a:rPr>
              <a:t>Innovation actors </a:t>
            </a:r>
            <a:endParaRPr lang="de-DE" sz="6000">
              <a:solidFill>
                <a:schemeClr val="bg1"/>
              </a:solidFill>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78DB3669-F670-AB44-EA48-37B194E213FC}"/>
              </a:ext>
            </a:extLst>
          </p:cNvPr>
          <p:cNvSpPr txBox="1"/>
          <p:nvPr/>
        </p:nvSpPr>
        <p:spPr>
          <a:xfrm>
            <a:off x="915980" y="2350144"/>
            <a:ext cx="5699129" cy="369332"/>
          </a:xfrm>
          <a:prstGeom prst="rect">
            <a:avLst/>
          </a:prstGeom>
          <a:noFill/>
        </p:spPr>
        <p:txBody>
          <a:bodyPr wrap="square">
            <a:spAutoFit/>
          </a:bodyPr>
          <a:lstStyle/>
          <a:p>
            <a:r>
              <a:rPr lang="en-GB" sz="1800" b="1" i="0">
                <a:solidFill>
                  <a:schemeClr val="bg1"/>
                </a:solidFill>
                <a:effectLst/>
                <a:latin typeface="Arial" panose="020B0604020202020204" pitchFamily="34" charset="0"/>
              </a:rPr>
              <a:t>Key facts – </a:t>
            </a:r>
            <a:r>
              <a:rPr lang="en-GB" b="1">
                <a:solidFill>
                  <a:schemeClr val="bg1"/>
                </a:solidFill>
                <a:latin typeface="Arial" panose="020B0604020202020204" pitchFamily="34" charset="0"/>
              </a:rPr>
              <a:t>c</a:t>
            </a:r>
            <a:r>
              <a:rPr lang="en-GB" sz="1800" b="1" i="0">
                <a:solidFill>
                  <a:schemeClr val="bg1"/>
                </a:solidFill>
                <a:effectLst/>
                <a:latin typeface="Arial" panose="020B0604020202020204" pitchFamily="34" charset="0"/>
              </a:rPr>
              <a:t>ompanies and start-ups </a:t>
            </a:r>
            <a:endParaRPr lang="en-GB" sz="1800" i="0">
              <a:solidFill>
                <a:schemeClr val="bg1"/>
              </a:solidFill>
              <a:effectLst/>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155666AB-C72C-469D-2725-F934A3183C67}"/>
              </a:ext>
            </a:extLst>
          </p:cNvPr>
          <p:cNvSpPr txBox="1"/>
          <p:nvPr/>
        </p:nvSpPr>
        <p:spPr>
          <a:xfrm>
            <a:off x="1203861" y="3676860"/>
            <a:ext cx="1896035" cy="923330"/>
          </a:xfrm>
          <a:prstGeom prst="rect">
            <a:avLst/>
          </a:prstGeom>
          <a:noFill/>
        </p:spPr>
        <p:txBody>
          <a:bodyPr wrap="square" rtlCol="0">
            <a:spAutoFit/>
          </a:bodyPr>
          <a:lstStyle/>
          <a:p>
            <a:pPr algn="ctr"/>
            <a:r>
              <a:rPr lang="en-GB" sz="1800" b="0" i="0" dirty="0">
                <a:effectLst/>
                <a:latin typeface="Arial" panose="020B0604020202020204" pitchFamily="34" charset="0"/>
              </a:rPr>
              <a:t>Approx. 32,500 R&amp;D companies  </a:t>
            </a:r>
            <a:endParaRPr lang="de-DE" dirty="0"/>
          </a:p>
        </p:txBody>
      </p:sp>
      <p:sp>
        <p:nvSpPr>
          <p:cNvPr id="15" name="Textfeld 14">
            <a:extLst>
              <a:ext uri="{FF2B5EF4-FFF2-40B4-BE49-F238E27FC236}">
                <a16:creationId xmlns:a16="http://schemas.microsoft.com/office/drawing/2014/main" id="{3C776D09-2929-A065-C97F-36470EC4366F}"/>
              </a:ext>
            </a:extLst>
          </p:cNvPr>
          <p:cNvSpPr txBox="1"/>
          <p:nvPr/>
        </p:nvSpPr>
        <p:spPr>
          <a:xfrm>
            <a:off x="3717604" y="3676860"/>
            <a:ext cx="1896035" cy="923330"/>
          </a:xfrm>
          <a:prstGeom prst="rect">
            <a:avLst/>
          </a:prstGeom>
          <a:noFill/>
        </p:spPr>
        <p:txBody>
          <a:bodyPr wrap="square" rtlCol="0">
            <a:spAutoFit/>
          </a:bodyPr>
          <a:lstStyle/>
          <a:p>
            <a:pPr algn="ctr"/>
            <a:r>
              <a:rPr lang="en-GB" sz="1800" b="0" i="0" dirty="0">
                <a:effectLst/>
                <a:latin typeface="Arial" panose="020B0604020202020204" pitchFamily="34" charset="0"/>
              </a:rPr>
              <a:t>69% of R&amp;D investments in Germany </a:t>
            </a:r>
            <a:endParaRPr lang="de-DE" dirty="0"/>
          </a:p>
        </p:txBody>
      </p:sp>
      <p:sp>
        <p:nvSpPr>
          <p:cNvPr id="16" name="Textfeld 15">
            <a:extLst>
              <a:ext uri="{FF2B5EF4-FFF2-40B4-BE49-F238E27FC236}">
                <a16:creationId xmlns:a16="http://schemas.microsoft.com/office/drawing/2014/main" id="{B699E9EE-386A-B961-09E2-D49F50E04A2B}"/>
              </a:ext>
            </a:extLst>
          </p:cNvPr>
          <p:cNvSpPr txBox="1"/>
          <p:nvPr/>
        </p:nvSpPr>
        <p:spPr>
          <a:xfrm>
            <a:off x="6195084" y="3399860"/>
            <a:ext cx="2020662" cy="1477328"/>
          </a:xfrm>
          <a:prstGeom prst="rect">
            <a:avLst/>
          </a:prstGeom>
          <a:noFill/>
        </p:spPr>
        <p:txBody>
          <a:bodyPr wrap="square" rtlCol="0">
            <a:spAutoFit/>
          </a:bodyPr>
          <a:lstStyle/>
          <a:p>
            <a:pPr algn="ctr"/>
            <a:r>
              <a:rPr lang="en-GB" sz="1800" b="0" i="0" dirty="0">
                <a:effectLst/>
                <a:latin typeface="Arial" panose="020B0604020202020204" pitchFamily="34" charset="0"/>
              </a:rPr>
              <a:t>Approx. 543,500 people working in R&amp;D, including </a:t>
            </a:r>
            <a:r>
              <a:rPr lang="en-GB" sz="1800" b="1" i="0" dirty="0">
                <a:effectLst/>
                <a:latin typeface="Arial" panose="020B0604020202020204" pitchFamily="34" charset="0"/>
              </a:rPr>
              <a:t>313,000 researchers </a:t>
            </a:r>
            <a:endParaRPr lang="de-DE" b="1" dirty="0"/>
          </a:p>
        </p:txBody>
      </p:sp>
      <p:sp>
        <p:nvSpPr>
          <p:cNvPr id="17" name="Textfeld 16">
            <a:extLst>
              <a:ext uri="{FF2B5EF4-FFF2-40B4-BE49-F238E27FC236}">
                <a16:creationId xmlns:a16="http://schemas.microsoft.com/office/drawing/2014/main" id="{ED864359-E57A-252D-6902-4F7819B38186}"/>
              </a:ext>
            </a:extLst>
          </p:cNvPr>
          <p:cNvSpPr txBox="1"/>
          <p:nvPr/>
        </p:nvSpPr>
        <p:spPr>
          <a:xfrm>
            <a:off x="8797190" y="3538360"/>
            <a:ext cx="1896035" cy="1200329"/>
          </a:xfrm>
          <a:prstGeom prst="rect">
            <a:avLst/>
          </a:prstGeom>
          <a:noFill/>
        </p:spPr>
        <p:txBody>
          <a:bodyPr wrap="square" rtlCol="0">
            <a:spAutoFit/>
          </a:bodyPr>
          <a:lstStyle/>
          <a:p>
            <a:pPr algn="ctr"/>
            <a:r>
              <a:rPr lang="en-GB" sz="1800" b="1" i="0" dirty="0">
                <a:effectLst/>
                <a:latin typeface="Arial" panose="020B0604020202020204" pitchFamily="34" charset="0"/>
              </a:rPr>
              <a:t>64,500</a:t>
            </a:r>
            <a:r>
              <a:rPr lang="en-GB" sz="1800" b="0" i="0" dirty="0">
                <a:effectLst/>
                <a:latin typeface="Arial" panose="020B0604020202020204" pitchFamily="34" charset="0"/>
              </a:rPr>
              <a:t> innovation and growth-oriented </a:t>
            </a:r>
            <a:r>
              <a:rPr lang="en-GB" sz="1800" b="1" i="0" dirty="0">
                <a:effectLst/>
                <a:latin typeface="Arial" panose="020B0604020202020204" pitchFamily="34" charset="0"/>
              </a:rPr>
              <a:t>start-ups</a:t>
            </a:r>
            <a:r>
              <a:rPr lang="en-GB" sz="1800" b="0" i="0" dirty="0">
                <a:effectLst/>
                <a:latin typeface="Arial" panose="020B0604020202020204" pitchFamily="34" charset="0"/>
              </a:rPr>
              <a:t> </a:t>
            </a:r>
            <a:endParaRPr lang="de-DE" b="1" dirty="0"/>
          </a:p>
        </p:txBody>
      </p:sp>
      <p:pic>
        <p:nvPicPr>
          <p:cNvPr id="5" name="Grafik 4">
            <a:extLst>
              <a:ext uri="{FF2B5EF4-FFF2-40B4-BE49-F238E27FC236}">
                <a16:creationId xmlns:a16="http://schemas.microsoft.com/office/drawing/2014/main" id="{1888311E-BECE-49CA-559A-B073CA0934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96907" y="94462"/>
            <a:ext cx="2696081" cy="2839570"/>
          </a:xfrm>
          <a:prstGeom prst="rect">
            <a:avLst/>
          </a:prstGeom>
        </p:spPr>
      </p:pic>
    </p:spTree>
    <p:extLst>
      <p:ext uri="{BB962C8B-B14F-4D97-AF65-F5344CB8AC3E}">
        <p14:creationId xmlns:p14="http://schemas.microsoft.com/office/powerpoint/2010/main" val="458712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11189886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FF9B9A30-5D3A-E377-3008-BF95FBCF9320}"/>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9" name="Ellipse 18">
            <a:extLst>
              <a:ext uri="{FF2B5EF4-FFF2-40B4-BE49-F238E27FC236}">
                <a16:creationId xmlns:a16="http://schemas.microsoft.com/office/drawing/2014/main" id="{C43E0EC9-6E4D-5F18-63AE-4BAC32FC3109}"/>
              </a:ext>
            </a:extLst>
          </p:cNvPr>
          <p:cNvSpPr/>
          <p:nvPr/>
        </p:nvSpPr>
        <p:spPr>
          <a:xfrm>
            <a:off x="4015946" y="5896922"/>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CDCAFC3F-F90A-C894-36F8-F854791D7EBD}"/>
              </a:ext>
            </a:extLst>
          </p:cNvPr>
          <p:cNvSpPr/>
          <p:nvPr/>
        </p:nvSpPr>
        <p:spPr>
          <a:xfrm>
            <a:off x="3537168"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061D6E0E-A3DC-7AC1-8322-79CF9DD29DC9}"/>
              </a:ext>
            </a:extLst>
          </p:cNvPr>
          <p:cNvSpPr/>
          <p:nvPr/>
        </p:nvSpPr>
        <p:spPr>
          <a:xfrm>
            <a:off x="6037284" y="3014443"/>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Rechteck 7">
            <a:extLst>
              <a:ext uri="{FF2B5EF4-FFF2-40B4-BE49-F238E27FC236}">
                <a16:creationId xmlns:a16="http://schemas.microsoft.com/office/drawing/2014/main" id="{0E46DECA-E41F-0558-6665-AD28D00EACB9}"/>
              </a:ext>
            </a:extLst>
          </p:cNvPr>
          <p:cNvSpPr/>
          <p:nvPr/>
        </p:nvSpPr>
        <p:spPr>
          <a:xfrm>
            <a:off x="1023425"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9" name="Rechteck 8">
            <a:extLst>
              <a:ext uri="{FF2B5EF4-FFF2-40B4-BE49-F238E27FC236}">
                <a16:creationId xmlns:a16="http://schemas.microsoft.com/office/drawing/2014/main" id="{5B69B231-0952-C34A-622F-BA9C50AA4B87}"/>
              </a:ext>
            </a:extLst>
          </p:cNvPr>
          <p:cNvSpPr/>
          <p:nvPr/>
        </p:nvSpPr>
        <p:spPr>
          <a:xfrm>
            <a:off x="8616754"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2" name="Textfeld 11">
            <a:extLst>
              <a:ext uri="{FF2B5EF4-FFF2-40B4-BE49-F238E27FC236}">
                <a16:creationId xmlns:a16="http://schemas.microsoft.com/office/drawing/2014/main" id="{78DB3669-F670-AB44-EA48-37B194E213FC}"/>
              </a:ext>
            </a:extLst>
          </p:cNvPr>
          <p:cNvSpPr txBox="1"/>
          <p:nvPr/>
        </p:nvSpPr>
        <p:spPr>
          <a:xfrm>
            <a:off x="915980" y="2350144"/>
            <a:ext cx="7985973" cy="369332"/>
          </a:xfrm>
          <a:prstGeom prst="rect">
            <a:avLst/>
          </a:prstGeom>
          <a:noFill/>
        </p:spPr>
        <p:txBody>
          <a:bodyPr wrap="square">
            <a:spAutoFit/>
          </a:bodyPr>
          <a:lstStyle/>
          <a:p>
            <a:r>
              <a:rPr lang="en-GB" sz="1800" b="1" i="0">
                <a:solidFill>
                  <a:schemeClr val="bg1"/>
                </a:solidFill>
                <a:effectLst/>
                <a:latin typeface="Arial" panose="020B0604020202020204" pitchFamily="34" charset="0"/>
              </a:rPr>
              <a:t>Key facts </a:t>
            </a:r>
            <a:r>
              <a:rPr lang="en-GB" b="1">
                <a:solidFill>
                  <a:schemeClr val="bg1"/>
                </a:solidFill>
                <a:latin typeface="Arial" panose="020B0604020202020204" pitchFamily="34" charset="0"/>
              </a:rPr>
              <a:t>–</a:t>
            </a:r>
            <a:r>
              <a:rPr lang="en-GB" sz="1800" b="1" i="0">
                <a:solidFill>
                  <a:schemeClr val="bg1"/>
                </a:solidFill>
                <a:effectLst/>
                <a:latin typeface="Arial" panose="020B0604020202020204" pitchFamily="34" charset="0"/>
              </a:rPr>
              <a:t> </a:t>
            </a:r>
            <a:r>
              <a:rPr lang="en-GB" b="1">
                <a:solidFill>
                  <a:schemeClr val="bg1"/>
                </a:solidFill>
                <a:latin typeface="Arial" panose="020B0604020202020204" pitchFamily="34" charset="0"/>
              </a:rPr>
              <a:t>h</a:t>
            </a:r>
            <a:r>
              <a:rPr lang="en-GB" sz="1800" b="1" i="0">
                <a:solidFill>
                  <a:schemeClr val="bg1"/>
                </a:solidFill>
                <a:effectLst/>
                <a:latin typeface="Arial" panose="020B0604020202020204" pitchFamily="34" charset="0"/>
              </a:rPr>
              <a:t>igher education institutions (HEIs)/universities </a:t>
            </a:r>
            <a:endParaRPr lang="en-GB" sz="1800" i="0">
              <a:solidFill>
                <a:schemeClr val="bg1"/>
              </a:solidFill>
              <a:effectLst/>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155666AB-C72C-469D-2725-F934A3183C67}"/>
              </a:ext>
            </a:extLst>
          </p:cNvPr>
          <p:cNvSpPr txBox="1"/>
          <p:nvPr/>
        </p:nvSpPr>
        <p:spPr>
          <a:xfrm>
            <a:off x="1203861" y="3676860"/>
            <a:ext cx="1896035" cy="923330"/>
          </a:xfrm>
          <a:prstGeom prst="rect">
            <a:avLst/>
          </a:prstGeom>
          <a:noFill/>
        </p:spPr>
        <p:txBody>
          <a:bodyPr wrap="square" rtlCol="0">
            <a:spAutoFit/>
          </a:bodyPr>
          <a:lstStyle/>
          <a:p>
            <a:pPr algn="ctr"/>
            <a:r>
              <a:rPr lang="en-GB" sz="1800" b="1" i="0" dirty="0">
                <a:effectLst/>
                <a:latin typeface="Arial" panose="020B0604020202020204" pitchFamily="34" charset="0"/>
              </a:rPr>
              <a:t>€23.0bn </a:t>
            </a:r>
            <a:r>
              <a:rPr lang="en-GB" sz="1800" b="0" i="0" dirty="0">
                <a:effectLst/>
                <a:latin typeface="Arial" panose="020B0604020202020204" pitchFamily="34" charset="0"/>
              </a:rPr>
              <a:t>internal expenditure on R&amp;D </a:t>
            </a:r>
            <a:endParaRPr lang="de-DE" dirty="0"/>
          </a:p>
        </p:txBody>
      </p:sp>
      <p:sp>
        <p:nvSpPr>
          <p:cNvPr id="15" name="Textfeld 14">
            <a:extLst>
              <a:ext uri="{FF2B5EF4-FFF2-40B4-BE49-F238E27FC236}">
                <a16:creationId xmlns:a16="http://schemas.microsoft.com/office/drawing/2014/main" id="{3C776D09-2929-A065-C97F-36470EC4366F}"/>
              </a:ext>
            </a:extLst>
          </p:cNvPr>
          <p:cNvSpPr txBox="1"/>
          <p:nvPr/>
        </p:nvSpPr>
        <p:spPr>
          <a:xfrm>
            <a:off x="3630098" y="3261362"/>
            <a:ext cx="2071048" cy="1477328"/>
          </a:xfrm>
          <a:prstGeom prst="rect">
            <a:avLst/>
          </a:prstGeom>
          <a:noFill/>
        </p:spPr>
        <p:txBody>
          <a:bodyPr wrap="square" rtlCol="0">
            <a:spAutoFit/>
          </a:bodyPr>
          <a:lstStyle/>
          <a:p>
            <a:pPr algn="ctr"/>
            <a:r>
              <a:rPr lang="en-GB" sz="1800" b="0" i="0" dirty="0">
                <a:effectLst/>
                <a:latin typeface="Arial" panose="020B0604020202020204" pitchFamily="34" charset="0"/>
              </a:rPr>
              <a:t>Approx. 159,000 people working in R&amp;D, including </a:t>
            </a:r>
            <a:r>
              <a:rPr lang="en-GB" sz="1800" b="1" i="0" dirty="0">
                <a:effectLst/>
                <a:latin typeface="Arial" panose="020B0604020202020204" pitchFamily="34" charset="0"/>
              </a:rPr>
              <a:t>123,000 researchers</a:t>
            </a:r>
            <a:endParaRPr lang="de-DE" dirty="0"/>
          </a:p>
        </p:txBody>
      </p:sp>
      <p:sp>
        <p:nvSpPr>
          <p:cNvPr id="16" name="Textfeld 15">
            <a:extLst>
              <a:ext uri="{FF2B5EF4-FFF2-40B4-BE49-F238E27FC236}">
                <a16:creationId xmlns:a16="http://schemas.microsoft.com/office/drawing/2014/main" id="{B699E9EE-386A-B961-09E2-D49F50E04A2B}"/>
              </a:ext>
            </a:extLst>
          </p:cNvPr>
          <p:cNvSpPr txBox="1"/>
          <p:nvPr/>
        </p:nvSpPr>
        <p:spPr>
          <a:xfrm>
            <a:off x="6112419" y="3432877"/>
            <a:ext cx="1896035" cy="1200329"/>
          </a:xfrm>
          <a:prstGeom prst="rect">
            <a:avLst/>
          </a:prstGeom>
          <a:noFill/>
        </p:spPr>
        <p:txBody>
          <a:bodyPr wrap="square" rtlCol="0">
            <a:spAutoFit/>
          </a:bodyPr>
          <a:lstStyle/>
          <a:p>
            <a:pPr algn="ctr"/>
            <a:r>
              <a:rPr lang="en-GB" dirty="0">
                <a:latin typeface="Arial" panose="020B0604020202020204" pitchFamily="34" charset="0"/>
              </a:rPr>
              <a:t>A</a:t>
            </a:r>
            <a:r>
              <a:rPr lang="en-GB" sz="1800" b="0" i="0" dirty="0">
                <a:effectLst/>
                <a:latin typeface="Arial" panose="020B0604020202020204" pitchFamily="34" charset="0"/>
              </a:rPr>
              <a:t>round </a:t>
            </a:r>
            <a:r>
              <a:rPr lang="en-GB" sz="1800" b="1" i="0" dirty="0">
                <a:effectLst/>
                <a:latin typeface="Arial" panose="020B0604020202020204" pitchFamily="34" charset="0"/>
              </a:rPr>
              <a:t>3,000 academic spin-offs</a:t>
            </a:r>
            <a:r>
              <a:rPr lang="en-GB" sz="1800" b="0" i="0" dirty="0">
                <a:effectLst/>
                <a:latin typeface="Arial" panose="020B0604020202020204" pitchFamily="34" charset="0"/>
              </a:rPr>
              <a:t> founded in 2023</a:t>
            </a:r>
            <a:endParaRPr lang="de-DE" b="1" dirty="0"/>
          </a:p>
        </p:txBody>
      </p:sp>
      <p:sp>
        <p:nvSpPr>
          <p:cNvPr id="17" name="Textfeld 16">
            <a:extLst>
              <a:ext uri="{FF2B5EF4-FFF2-40B4-BE49-F238E27FC236}">
                <a16:creationId xmlns:a16="http://schemas.microsoft.com/office/drawing/2014/main" id="{ED864359-E57A-252D-6902-4F7819B38186}"/>
              </a:ext>
            </a:extLst>
          </p:cNvPr>
          <p:cNvSpPr txBox="1"/>
          <p:nvPr/>
        </p:nvSpPr>
        <p:spPr>
          <a:xfrm>
            <a:off x="8797190" y="3460176"/>
            <a:ext cx="1896035" cy="1477328"/>
          </a:xfrm>
          <a:prstGeom prst="rect">
            <a:avLst/>
          </a:prstGeom>
          <a:noFill/>
        </p:spPr>
        <p:txBody>
          <a:bodyPr wrap="square" rtlCol="0">
            <a:spAutoFit/>
          </a:bodyPr>
          <a:lstStyle/>
          <a:p>
            <a:pPr algn="ctr"/>
            <a:r>
              <a:rPr lang="en-GB" dirty="0">
                <a:latin typeface="Arial" panose="020B0604020202020204" pitchFamily="34" charset="0"/>
              </a:rPr>
              <a:t>A</a:t>
            </a:r>
            <a:r>
              <a:rPr lang="en-GB" sz="1800" b="0" i="0" dirty="0">
                <a:effectLst/>
                <a:latin typeface="Arial" panose="020B0604020202020204" pitchFamily="34" charset="0"/>
              </a:rPr>
              <a:t>lmost </a:t>
            </a:r>
            <a:r>
              <a:rPr lang="en-GB" sz="1800" b="1" i="0" dirty="0">
                <a:effectLst/>
                <a:latin typeface="Arial" panose="020B0604020202020204" pitchFamily="34" charset="0"/>
              </a:rPr>
              <a:t>26,000 European patent applications </a:t>
            </a:r>
            <a:r>
              <a:rPr lang="en-GB" sz="1800" b="0" i="0" dirty="0">
                <a:effectLst/>
                <a:latin typeface="Arial" panose="020B0604020202020204" pitchFamily="34" charset="0"/>
              </a:rPr>
              <a:t>(</a:t>
            </a:r>
            <a:r>
              <a:rPr lang="en-GB" sz="1800" b="0" i="0" dirty="0">
                <a:effectLst/>
                <a:latin typeface="Arial" panose="020B0604020202020204" pitchFamily="34" charset="0"/>
                <a:cs typeface="Arial" panose="020B0604020202020204" pitchFamily="34" charset="0"/>
              </a:rPr>
              <a:t>2000</a:t>
            </a:r>
            <a:r>
              <a:rPr lang="de-DE" dirty="0">
                <a:latin typeface="Arial" panose="020B0604020202020204" pitchFamily="34" charset="0"/>
                <a:cs typeface="Arial" panose="020B0604020202020204" pitchFamily="34" charset="0"/>
              </a:rPr>
              <a:t>–2020)</a:t>
            </a:r>
            <a:endParaRPr lang="de-DE" b="1"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64F0BC01-B055-A817-3430-ACFE1C6651D1}"/>
              </a:ext>
            </a:extLst>
          </p:cNvPr>
          <p:cNvSpPr txBox="1"/>
          <p:nvPr/>
        </p:nvSpPr>
        <p:spPr>
          <a:xfrm>
            <a:off x="899012" y="635556"/>
            <a:ext cx="6106905" cy="1138773"/>
          </a:xfrm>
          <a:prstGeom prst="rect">
            <a:avLst/>
          </a:prstGeom>
          <a:noFill/>
        </p:spPr>
        <p:txBody>
          <a:bodyPr wrap="square" rtlCol="0">
            <a:spAutoFit/>
          </a:bodyPr>
          <a:lstStyle/>
          <a:p>
            <a:r>
              <a:rPr lang="de-DE" sz="2800" i="0">
                <a:solidFill>
                  <a:schemeClr val="bg1"/>
                </a:solidFill>
                <a:effectLst/>
                <a:latin typeface="Arial" panose="020B0604020202020204" pitchFamily="34" charset="0"/>
                <a:cs typeface="Arial" panose="020B0604020202020204" pitchFamily="34" charset="0"/>
              </a:rPr>
              <a:t>Innovative Germany</a:t>
            </a:r>
          </a:p>
          <a:p>
            <a:r>
              <a:rPr lang="en-GB" sz="4000" b="1" i="0">
                <a:solidFill>
                  <a:schemeClr val="bg1"/>
                </a:solidFill>
                <a:effectLst/>
                <a:latin typeface="Arial" panose="020B0604020202020204" pitchFamily="34" charset="0"/>
                <a:cs typeface="Arial" panose="020B0604020202020204" pitchFamily="34" charset="0"/>
              </a:rPr>
              <a:t>Innovation actors </a:t>
            </a:r>
            <a:endParaRPr lang="de-DE" sz="6000">
              <a:solidFill>
                <a:schemeClr val="bg1"/>
              </a:solidFill>
              <a:latin typeface="Arial" panose="020B0604020202020204" pitchFamily="34" charset="0"/>
              <a:cs typeface="Arial" panose="020B0604020202020204" pitchFamily="34" charset="0"/>
            </a:endParaRPr>
          </a:p>
        </p:txBody>
      </p:sp>
      <p:pic>
        <p:nvPicPr>
          <p:cNvPr id="23" name="Grafik 22">
            <a:extLst>
              <a:ext uri="{FF2B5EF4-FFF2-40B4-BE49-F238E27FC236}">
                <a16:creationId xmlns:a16="http://schemas.microsoft.com/office/drawing/2014/main" id="{60108D00-8FA0-BE12-D0B5-92808F3DFE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16754" y="159415"/>
            <a:ext cx="2942150" cy="2709664"/>
          </a:xfrm>
          <a:prstGeom prst="rect">
            <a:avLst/>
          </a:prstGeom>
        </p:spPr>
      </p:pic>
    </p:spTree>
    <p:extLst>
      <p:ext uri="{BB962C8B-B14F-4D97-AF65-F5344CB8AC3E}">
        <p14:creationId xmlns:p14="http://schemas.microsoft.com/office/powerpoint/2010/main" val="4217082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10981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hteck 15">
            <a:extLst>
              <a:ext uri="{FF2B5EF4-FFF2-40B4-BE49-F238E27FC236}">
                <a16:creationId xmlns:a16="http://schemas.microsoft.com/office/drawing/2014/main" id="{8C0DE276-51EE-2DC7-1645-1F60647C6323}"/>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6" name="Rechteck 5">
            <a:extLst>
              <a:ext uri="{FF2B5EF4-FFF2-40B4-BE49-F238E27FC236}">
                <a16:creationId xmlns:a16="http://schemas.microsoft.com/office/drawing/2014/main" id="{CDCAFC3F-F90A-C894-36F8-F854791D7EBD}"/>
              </a:ext>
            </a:extLst>
          </p:cNvPr>
          <p:cNvSpPr/>
          <p:nvPr/>
        </p:nvSpPr>
        <p:spPr>
          <a:xfrm>
            <a:off x="3099896" y="3028494"/>
            <a:ext cx="1896035"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000"/>
              </a:solidFill>
            </a:endParaRPr>
          </a:p>
        </p:txBody>
      </p:sp>
      <p:sp>
        <p:nvSpPr>
          <p:cNvPr id="7" name="Rechteck 6">
            <a:extLst>
              <a:ext uri="{FF2B5EF4-FFF2-40B4-BE49-F238E27FC236}">
                <a16:creationId xmlns:a16="http://schemas.microsoft.com/office/drawing/2014/main" id="{061D6E0E-A3DC-7AC1-8322-79CF9DD29DC9}"/>
              </a:ext>
            </a:extLst>
          </p:cNvPr>
          <p:cNvSpPr/>
          <p:nvPr/>
        </p:nvSpPr>
        <p:spPr>
          <a:xfrm>
            <a:off x="5193073" y="3028494"/>
            <a:ext cx="1896036"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000"/>
              </a:solidFill>
            </a:endParaRPr>
          </a:p>
        </p:txBody>
      </p:sp>
      <p:sp>
        <p:nvSpPr>
          <p:cNvPr id="8" name="Rechteck 7">
            <a:extLst>
              <a:ext uri="{FF2B5EF4-FFF2-40B4-BE49-F238E27FC236}">
                <a16:creationId xmlns:a16="http://schemas.microsoft.com/office/drawing/2014/main" id="{0E46DECA-E41F-0558-6665-AD28D00EACB9}"/>
              </a:ext>
            </a:extLst>
          </p:cNvPr>
          <p:cNvSpPr/>
          <p:nvPr/>
        </p:nvSpPr>
        <p:spPr>
          <a:xfrm>
            <a:off x="1023426" y="3028494"/>
            <a:ext cx="1896036"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000"/>
              </a:solidFill>
            </a:endParaRPr>
          </a:p>
        </p:txBody>
      </p:sp>
      <p:sp>
        <p:nvSpPr>
          <p:cNvPr id="9" name="Rechteck 8">
            <a:extLst>
              <a:ext uri="{FF2B5EF4-FFF2-40B4-BE49-F238E27FC236}">
                <a16:creationId xmlns:a16="http://schemas.microsoft.com/office/drawing/2014/main" id="{5B69B231-0952-C34A-622F-BA9C50AA4B87}"/>
              </a:ext>
            </a:extLst>
          </p:cNvPr>
          <p:cNvSpPr/>
          <p:nvPr/>
        </p:nvSpPr>
        <p:spPr>
          <a:xfrm>
            <a:off x="7286251" y="3028494"/>
            <a:ext cx="1896035"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000"/>
              </a:solidFill>
            </a:endParaRPr>
          </a:p>
        </p:txBody>
      </p:sp>
      <p:sp>
        <p:nvSpPr>
          <p:cNvPr id="12" name="Textfeld 11">
            <a:extLst>
              <a:ext uri="{FF2B5EF4-FFF2-40B4-BE49-F238E27FC236}">
                <a16:creationId xmlns:a16="http://schemas.microsoft.com/office/drawing/2014/main" id="{78DB3669-F670-AB44-EA48-37B194E213FC}"/>
              </a:ext>
            </a:extLst>
          </p:cNvPr>
          <p:cNvSpPr txBox="1"/>
          <p:nvPr/>
        </p:nvSpPr>
        <p:spPr>
          <a:xfrm>
            <a:off x="915980" y="2350144"/>
            <a:ext cx="7985973" cy="369332"/>
          </a:xfrm>
          <a:prstGeom prst="rect">
            <a:avLst/>
          </a:prstGeom>
          <a:noFill/>
        </p:spPr>
        <p:txBody>
          <a:bodyPr wrap="square">
            <a:spAutoFit/>
          </a:bodyPr>
          <a:lstStyle/>
          <a:p>
            <a:r>
              <a:rPr lang="en-GB" sz="1800" b="1" i="0" dirty="0">
                <a:solidFill>
                  <a:schemeClr val="bg1"/>
                </a:solidFill>
                <a:effectLst/>
                <a:latin typeface="Arial" panose="020B0604020202020204" pitchFamily="34" charset="0"/>
              </a:rPr>
              <a:t>Key facts </a:t>
            </a:r>
            <a:r>
              <a:rPr lang="en-GB" b="1" dirty="0">
                <a:solidFill>
                  <a:schemeClr val="bg1"/>
                </a:solidFill>
                <a:latin typeface="Arial" panose="020B0604020202020204" pitchFamily="34" charset="0"/>
              </a:rPr>
              <a:t>–</a:t>
            </a:r>
            <a:r>
              <a:rPr lang="en-GB" sz="1800" b="1" i="0" dirty="0">
                <a:solidFill>
                  <a:schemeClr val="bg1"/>
                </a:solidFill>
                <a:effectLst/>
                <a:latin typeface="Arial" panose="020B0604020202020204" pitchFamily="34" charset="0"/>
              </a:rPr>
              <a:t> </a:t>
            </a:r>
            <a:r>
              <a:rPr lang="en-GB" b="1" dirty="0">
                <a:solidFill>
                  <a:schemeClr val="bg1"/>
                </a:solidFill>
                <a:latin typeface="Arial" panose="020B0604020202020204" pitchFamily="34" charset="0"/>
              </a:rPr>
              <a:t>n</a:t>
            </a:r>
            <a:r>
              <a:rPr lang="en-GB" sz="1800" b="1" i="0" dirty="0">
                <a:solidFill>
                  <a:schemeClr val="bg1"/>
                </a:solidFill>
                <a:effectLst/>
                <a:latin typeface="Arial" panose="020B0604020202020204" pitchFamily="34" charset="0"/>
              </a:rPr>
              <a:t>on-university and government research institutions </a:t>
            </a:r>
            <a:endParaRPr lang="en-GB" sz="1800" i="0" dirty="0">
              <a:solidFill>
                <a:schemeClr val="bg1"/>
              </a:solidFill>
              <a:effectLst/>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155666AB-C72C-469D-2725-F934A3183C67}"/>
              </a:ext>
            </a:extLst>
          </p:cNvPr>
          <p:cNvSpPr txBox="1"/>
          <p:nvPr/>
        </p:nvSpPr>
        <p:spPr>
          <a:xfrm>
            <a:off x="1103513" y="3399859"/>
            <a:ext cx="1735861" cy="1477328"/>
          </a:xfrm>
          <a:prstGeom prst="rect">
            <a:avLst/>
          </a:prstGeom>
          <a:noFill/>
        </p:spPr>
        <p:txBody>
          <a:bodyPr wrap="square" rtlCol="0">
            <a:spAutoFit/>
          </a:bodyPr>
          <a:lstStyle/>
          <a:p>
            <a:pPr algn="ctr"/>
            <a:r>
              <a:rPr lang="en-GB" dirty="0">
                <a:latin typeface="Arial" panose="020B0604020202020204" pitchFamily="34" charset="0"/>
              </a:rPr>
              <a:t>A</a:t>
            </a:r>
            <a:r>
              <a:rPr lang="en-GB" sz="1800" b="0" i="0" dirty="0">
                <a:effectLst/>
                <a:latin typeface="Arial" panose="020B0604020202020204" pitchFamily="34" charset="0"/>
              </a:rPr>
              <a:t>round </a:t>
            </a:r>
            <a:r>
              <a:rPr lang="en-GB" sz="1800" b="1" i="0" dirty="0">
                <a:effectLst/>
                <a:latin typeface="Arial" panose="020B0604020202020204" pitchFamily="34" charset="0"/>
              </a:rPr>
              <a:t>1,000 </a:t>
            </a:r>
            <a:r>
              <a:rPr lang="en-GB" sz="1800" b="0" i="0" dirty="0">
                <a:effectLst/>
                <a:latin typeface="Arial" panose="020B0604020202020204" pitchFamily="34" charset="0"/>
              </a:rPr>
              <a:t>public and publicly funded</a:t>
            </a:r>
            <a:r>
              <a:rPr lang="en-GB" sz="1800" b="1" i="0" dirty="0">
                <a:effectLst/>
                <a:latin typeface="Arial" panose="020B0604020202020204" pitchFamily="34" charset="0"/>
              </a:rPr>
              <a:t> research institutions</a:t>
            </a:r>
            <a:r>
              <a:rPr lang="en-GB" sz="1800" b="0" i="0" dirty="0">
                <a:effectLst/>
                <a:latin typeface="Arial" panose="020B0604020202020204" pitchFamily="34" charset="0"/>
              </a:rPr>
              <a:t>  </a:t>
            </a:r>
            <a:endParaRPr lang="de-DE" dirty="0"/>
          </a:p>
        </p:txBody>
      </p:sp>
      <p:sp>
        <p:nvSpPr>
          <p:cNvPr id="2" name="Ellipse 1">
            <a:extLst>
              <a:ext uri="{FF2B5EF4-FFF2-40B4-BE49-F238E27FC236}">
                <a16:creationId xmlns:a16="http://schemas.microsoft.com/office/drawing/2014/main" id="{9E245BAC-84EC-4E21-08D8-5E4F6650455F}"/>
              </a:ext>
            </a:extLst>
          </p:cNvPr>
          <p:cNvSpPr/>
          <p:nvPr/>
        </p:nvSpPr>
        <p:spPr>
          <a:xfrm>
            <a:off x="5386563" y="-2649660"/>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7CB868A0-8FD6-B9C1-EFB6-B5FFB50FF5CC}"/>
              </a:ext>
            </a:extLst>
          </p:cNvPr>
          <p:cNvSpPr/>
          <p:nvPr/>
        </p:nvSpPr>
        <p:spPr>
          <a:xfrm>
            <a:off x="9385555" y="3028492"/>
            <a:ext cx="1896036"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000"/>
              </a:solidFill>
            </a:endParaRPr>
          </a:p>
        </p:txBody>
      </p:sp>
      <p:sp>
        <p:nvSpPr>
          <p:cNvPr id="5" name="Textfeld 4">
            <a:extLst>
              <a:ext uri="{FF2B5EF4-FFF2-40B4-BE49-F238E27FC236}">
                <a16:creationId xmlns:a16="http://schemas.microsoft.com/office/drawing/2014/main" id="{B2F09C11-CA15-7C36-0C11-0AAD3441C04B}"/>
              </a:ext>
            </a:extLst>
          </p:cNvPr>
          <p:cNvSpPr txBox="1"/>
          <p:nvPr/>
        </p:nvSpPr>
        <p:spPr>
          <a:xfrm>
            <a:off x="3185274" y="3261360"/>
            <a:ext cx="1735861" cy="1754326"/>
          </a:xfrm>
          <a:prstGeom prst="rect">
            <a:avLst/>
          </a:prstGeom>
          <a:noFill/>
        </p:spPr>
        <p:txBody>
          <a:bodyPr wrap="square" rtlCol="0">
            <a:spAutoFit/>
          </a:bodyPr>
          <a:lstStyle/>
          <a:p>
            <a:pPr algn="ctr"/>
            <a:r>
              <a:rPr lang="en-GB" dirty="0">
                <a:latin typeface="Arial" panose="020B0604020202020204" pitchFamily="34" charset="0"/>
              </a:rPr>
              <a:t>I</a:t>
            </a:r>
            <a:r>
              <a:rPr lang="en-GB" sz="1800" b="0" i="0" dirty="0">
                <a:effectLst/>
                <a:latin typeface="Arial" panose="020B0604020202020204" pitchFamily="34" charset="0"/>
              </a:rPr>
              <a:t>ncluding</a:t>
            </a:r>
            <a:r>
              <a:rPr lang="en-GB" sz="1800" b="1" i="0" dirty="0">
                <a:effectLst/>
                <a:latin typeface="Arial" panose="020B0604020202020204" pitchFamily="34" charset="0"/>
              </a:rPr>
              <a:t> 181 </a:t>
            </a:r>
            <a:r>
              <a:rPr lang="en-GB" sz="1800" b="0" i="0" dirty="0">
                <a:effectLst/>
                <a:latin typeface="Arial" panose="020B0604020202020204" pitchFamily="34" charset="0"/>
              </a:rPr>
              <a:t>research institutions run by the </a:t>
            </a:r>
            <a:r>
              <a:rPr lang="en-GB" sz="1800" b="1" i="0" dirty="0">
                <a:effectLst/>
                <a:latin typeface="Arial" panose="020B0604020202020204" pitchFamily="34" charset="0"/>
              </a:rPr>
              <a:t>federal and state governments </a:t>
            </a:r>
            <a:endParaRPr lang="de-DE" dirty="0"/>
          </a:p>
        </p:txBody>
      </p:sp>
      <p:sp>
        <p:nvSpPr>
          <p:cNvPr id="10" name="Textfeld 9">
            <a:extLst>
              <a:ext uri="{FF2B5EF4-FFF2-40B4-BE49-F238E27FC236}">
                <a16:creationId xmlns:a16="http://schemas.microsoft.com/office/drawing/2014/main" id="{A4DAA5A0-3B96-D60F-B78A-0D8930A88224}"/>
              </a:ext>
            </a:extLst>
          </p:cNvPr>
          <p:cNvSpPr txBox="1"/>
          <p:nvPr/>
        </p:nvSpPr>
        <p:spPr>
          <a:xfrm>
            <a:off x="5284578" y="3538358"/>
            <a:ext cx="1735861" cy="1200329"/>
          </a:xfrm>
          <a:prstGeom prst="rect">
            <a:avLst/>
          </a:prstGeom>
          <a:noFill/>
        </p:spPr>
        <p:txBody>
          <a:bodyPr wrap="square" rtlCol="0">
            <a:spAutoFit/>
          </a:bodyPr>
          <a:lstStyle/>
          <a:p>
            <a:pPr algn="ctr"/>
            <a:r>
              <a:rPr lang="en-GB" sz="1800" b="1" i="0" dirty="0">
                <a:effectLst/>
                <a:latin typeface="Arial" panose="020B0604020202020204" pitchFamily="34" charset="0"/>
              </a:rPr>
              <a:t>€18.6bn</a:t>
            </a:r>
            <a:r>
              <a:rPr lang="en-GB" sz="1800" b="0" i="0" dirty="0">
                <a:effectLst/>
                <a:latin typeface="Arial" panose="020B0604020202020204" pitchFamily="34" charset="0"/>
              </a:rPr>
              <a:t> internal expenditure on</a:t>
            </a:r>
            <a:r>
              <a:rPr lang="en-GB" sz="1800" b="1" i="0" dirty="0">
                <a:effectLst/>
                <a:latin typeface="Arial" panose="020B0604020202020204" pitchFamily="34" charset="0"/>
              </a:rPr>
              <a:t> R&amp;D</a:t>
            </a:r>
            <a:r>
              <a:rPr lang="en-GB" sz="1800" b="0" i="0" dirty="0">
                <a:effectLst/>
                <a:latin typeface="Arial" panose="020B0604020202020204" pitchFamily="34" charset="0"/>
              </a:rPr>
              <a:t>  </a:t>
            </a:r>
            <a:endParaRPr lang="de-DE" dirty="0"/>
          </a:p>
        </p:txBody>
      </p:sp>
      <p:sp>
        <p:nvSpPr>
          <p:cNvPr id="13" name="Textfeld 12">
            <a:extLst>
              <a:ext uri="{FF2B5EF4-FFF2-40B4-BE49-F238E27FC236}">
                <a16:creationId xmlns:a16="http://schemas.microsoft.com/office/drawing/2014/main" id="{04CA9076-B26A-5A9B-749D-AE52A60A002F}"/>
              </a:ext>
            </a:extLst>
          </p:cNvPr>
          <p:cNvSpPr txBox="1"/>
          <p:nvPr/>
        </p:nvSpPr>
        <p:spPr>
          <a:xfrm>
            <a:off x="7330890" y="3122859"/>
            <a:ext cx="1812884" cy="1754326"/>
          </a:xfrm>
          <a:prstGeom prst="rect">
            <a:avLst/>
          </a:prstGeom>
          <a:noFill/>
        </p:spPr>
        <p:txBody>
          <a:bodyPr wrap="square" rtlCol="0">
            <a:spAutoFit/>
          </a:bodyPr>
          <a:lstStyle/>
          <a:p>
            <a:pPr algn="ctr"/>
            <a:r>
              <a:rPr lang="en-GB" dirty="0">
                <a:latin typeface="Arial" panose="020B0604020202020204" pitchFamily="34" charset="0"/>
              </a:rPr>
              <a:t>A</a:t>
            </a:r>
            <a:r>
              <a:rPr lang="en-GB" sz="1800" b="0" i="0" dirty="0">
                <a:effectLst/>
                <a:latin typeface="Arial" panose="020B0604020202020204" pitchFamily="34" charset="0"/>
              </a:rPr>
              <a:t>pprox. 121,000 people working in R&amp;D, including </a:t>
            </a:r>
            <a:r>
              <a:rPr lang="en-GB" sz="1800" b="1" i="0" dirty="0">
                <a:effectLst/>
                <a:latin typeface="Arial" panose="020B0604020202020204" pitchFamily="34" charset="0"/>
              </a:rPr>
              <a:t>64,500 researchers</a:t>
            </a:r>
            <a:endParaRPr lang="de-DE" dirty="0"/>
          </a:p>
        </p:txBody>
      </p:sp>
      <p:sp>
        <p:nvSpPr>
          <p:cNvPr id="18" name="Textfeld 17">
            <a:extLst>
              <a:ext uri="{FF2B5EF4-FFF2-40B4-BE49-F238E27FC236}">
                <a16:creationId xmlns:a16="http://schemas.microsoft.com/office/drawing/2014/main" id="{AFDAB029-AEC0-58FC-F90B-46CACE50FABD}"/>
              </a:ext>
            </a:extLst>
          </p:cNvPr>
          <p:cNvSpPr txBox="1"/>
          <p:nvPr/>
        </p:nvSpPr>
        <p:spPr>
          <a:xfrm>
            <a:off x="9439000" y="3183778"/>
            <a:ext cx="1789146" cy="1754326"/>
          </a:xfrm>
          <a:prstGeom prst="rect">
            <a:avLst/>
          </a:prstGeom>
          <a:noFill/>
        </p:spPr>
        <p:txBody>
          <a:bodyPr wrap="square" rtlCol="0">
            <a:spAutoFit/>
          </a:bodyPr>
          <a:lstStyle/>
          <a:p>
            <a:pPr algn="ctr"/>
            <a:r>
              <a:rPr lang="en-GB" dirty="0">
                <a:latin typeface="Arial" panose="020B0604020202020204" pitchFamily="34" charset="0"/>
              </a:rPr>
              <a:t>More than </a:t>
            </a:r>
            <a:r>
              <a:rPr lang="en-GB" b="1" dirty="0">
                <a:latin typeface="Arial" panose="020B0604020202020204" pitchFamily="34" charset="0"/>
              </a:rPr>
              <a:t>18,000 European patent applications </a:t>
            </a:r>
            <a:r>
              <a:rPr lang="en-GB" dirty="0">
                <a:latin typeface="Arial" panose="020B0604020202020204" pitchFamily="34" charset="0"/>
              </a:rPr>
              <a:t>(</a:t>
            </a:r>
            <a:r>
              <a:rPr lang="en-GB" dirty="0">
                <a:latin typeface="Arial" panose="020B0604020202020204" pitchFamily="34" charset="0"/>
                <a:cs typeface="Arial" panose="020B0604020202020204" pitchFamily="34" charset="0"/>
              </a:rPr>
              <a:t>2000</a:t>
            </a:r>
            <a:r>
              <a:rPr lang="de-DE" dirty="0">
                <a:latin typeface="Arial" panose="020B0604020202020204" pitchFamily="34" charset="0"/>
                <a:cs typeface="Arial" panose="020B0604020202020204" pitchFamily="34" charset="0"/>
              </a:rPr>
              <a:t>–2020)</a:t>
            </a:r>
            <a:endParaRPr lang="de-DE" b="1" dirty="0">
              <a:latin typeface="Arial" panose="020B0604020202020204" pitchFamily="34" charset="0"/>
              <a:cs typeface="Arial" panose="020B0604020202020204" pitchFamily="34" charset="0"/>
            </a:endParaRPr>
          </a:p>
        </p:txBody>
      </p:sp>
      <p:sp>
        <p:nvSpPr>
          <p:cNvPr id="19" name="Textfeld 18">
            <a:extLst>
              <a:ext uri="{FF2B5EF4-FFF2-40B4-BE49-F238E27FC236}">
                <a16:creationId xmlns:a16="http://schemas.microsoft.com/office/drawing/2014/main" id="{6D07F40D-5A4E-0301-36BA-6FF87BD1FDF4}"/>
              </a:ext>
            </a:extLst>
          </p:cNvPr>
          <p:cNvSpPr txBox="1"/>
          <p:nvPr/>
        </p:nvSpPr>
        <p:spPr>
          <a:xfrm>
            <a:off x="899012" y="635556"/>
            <a:ext cx="6106905" cy="1138773"/>
          </a:xfrm>
          <a:prstGeom prst="rect">
            <a:avLst/>
          </a:prstGeom>
          <a:noFill/>
        </p:spPr>
        <p:txBody>
          <a:bodyPr wrap="square" rtlCol="0">
            <a:spAutoFit/>
          </a:bodyPr>
          <a:lstStyle/>
          <a:p>
            <a:r>
              <a:rPr lang="de-DE" sz="2800" i="0" dirty="0">
                <a:solidFill>
                  <a:schemeClr val="bg1"/>
                </a:solidFill>
                <a:effectLst/>
                <a:latin typeface="Arial" panose="020B0604020202020204" pitchFamily="34" charset="0"/>
                <a:cs typeface="Arial" panose="020B0604020202020204" pitchFamily="34" charset="0"/>
              </a:rPr>
              <a:t>Innovative Germany</a:t>
            </a:r>
          </a:p>
          <a:p>
            <a:r>
              <a:rPr lang="en-GB" sz="4000" b="1" i="0" dirty="0">
                <a:solidFill>
                  <a:schemeClr val="bg1"/>
                </a:solidFill>
                <a:effectLst/>
                <a:latin typeface="Arial" panose="020B0604020202020204" pitchFamily="34" charset="0"/>
                <a:cs typeface="Arial" panose="020B0604020202020204" pitchFamily="34" charset="0"/>
              </a:rPr>
              <a:t>Innovation actors </a:t>
            </a:r>
            <a:endParaRPr lang="de-DE" sz="6000" dirty="0">
              <a:solidFill>
                <a:schemeClr val="bg1"/>
              </a:solidFill>
              <a:latin typeface="Arial" panose="020B0604020202020204" pitchFamily="34" charset="0"/>
              <a:cs typeface="Arial" panose="020B0604020202020204" pitchFamily="34" charset="0"/>
            </a:endParaRPr>
          </a:p>
        </p:txBody>
      </p:sp>
      <p:pic>
        <p:nvPicPr>
          <p:cNvPr id="17" name="Grafik 16">
            <a:extLst>
              <a:ext uri="{FF2B5EF4-FFF2-40B4-BE49-F238E27FC236}">
                <a16:creationId xmlns:a16="http://schemas.microsoft.com/office/drawing/2014/main" id="{C3C273E0-902D-4E77-3C18-D7B6D788D1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00446" y="41032"/>
            <a:ext cx="2575574" cy="2756028"/>
          </a:xfrm>
          <a:prstGeom prst="rect">
            <a:avLst/>
          </a:prstGeom>
        </p:spPr>
      </p:pic>
    </p:spTree>
    <p:extLst>
      <p:ext uri="{BB962C8B-B14F-4D97-AF65-F5344CB8AC3E}">
        <p14:creationId xmlns:p14="http://schemas.microsoft.com/office/powerpoint/2010/main" val="3873964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extLst>
              <p:ext uri="{D42A27DB-BD31-4B8C-83A1-F6EECF244321}">
                <p14:modId xmlns:p14="http://schemas.microsoft.com/office/powerpoint/2010/main" val="3794854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33D07414-6570-06B8-F779-B9ABF22D602E}"/>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3" name="Ellipse 12">
            <a:extLst>
              <a:ext uri="{FF2B5EF4-FFF2-40B4-BE49-F238E27FC236}">
                <a16:creationId xmlns:a16="http://schemas.microsoft.com/office/drawing/2014/main" id="{DFB47E26-E656-2142-EDDC-F3EF92E9AC3A}"/>
              </a:ext>
            </a:extLst>
          </p:cNvPr>
          <p:cNvSpPr/>
          <p:nvPr/>
        </p:nvSpPr>
        <p:spPr>
          <a:xfrm>
            <a:off x="-1736560" y="5204488"/>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CDCAFC3F-F90A-C894-36F8-F854791D7EBD}"/>
              </a:ext>
            </a:extLst>
          </p:cNvPr>
          <p:cNvSpPr/>
          <p:nvPr/>
        </p:nvSpPr>
        <p:spPr>
          <a:xfrm>
            <a:off x="3542787" y="3028495"/>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7" name="Rechteck 6">
            <a:extLst>
              <a:ext uri="{FF2B5EF4-FFF2-40B4-BE49-F238E27FC236}">
                <a16:creationId xmlns:a16="http://schemas.microsoft.com/office/drawing/2014/main" id="{061D6E0E-A3DC-7AC1-8322-79CF9DD29DC9}"/>
              </a:ext>
            </a:extLst>
          </p:cNvPr>
          <p:cNvSpPr/>
          <p:nvPr/>
        </p:nvSpPr>
        <p:spPr>
          <a:xfrm>
            <a:off x="6076961"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8" name="Rechteck 7">
            <a:extLst>
              <a:ext uri="{FF2B5EF4-FFF2-40B4-BE49-F238E27FC236}">
                <a16:creationId xmlns:a16="http://schemas.microsoft.com/office/drawing/2014/main" id="{0E46DECA-E41F-0558-6665-AD28D00EACB9}"/>
              </a:ext>
            </a:extLst>
          </p:cNvPr>
          <p:cNvSpPr/>
          <p:nvPr/>
        </p:nvSpPr>
        <p:spPr>
          <a:xfrm>
            <a:off x="1023425"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9" name="Rechteck 8">
            <a:extLst>
              <a:ext uri="{FF2B5EF4-FFF2-40B4-BE49-F238E27FC236}">
                <a16:creationId xmlns:a16="http://schemas.microsoft.com/office/drawing/2014/main" id="{5B69B231-0952-C34A-622F-BA9C50AA4B87}"/>
              </a:ext>
            </a:extLst>
          </p:cNvPr>
          <p:cNvSpPr/>
          <p:nvPr/>
        </p:nvSpPr>
        <p:spPr>
          <a:xfrm>
            <a:off x="8616754" y="3028494"/>
            <a:ext cx="2256909" cy="2220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12" name="Textfeld 11">
            <a:extLst>
              <a:ext uri="{FF2B5EF4-FFF2-40B4-BE49-F238E27FC236}">
                <a16:creationId xmlns:a16="http://schemas.microsoft.com/office/drawing/2014/main" id="{78DB3669-F670-AB44-EA48-37B194E213FC}"/>
              </a:ext>
            </a:extLst>
          </p:cNvPr>
          <p:cNvSpPr txBox="1"/>
          <p:nvPr/>
        </p:nvSpPr>
        <p:spPr>
          <a:xfrm>
            <a:off x="915980" y="2350144"/>
            <a:ext cx="7985973" cy="369332"/>
          </a:xfrm>
          <a:prstGeom prst="rect">
            <a:avLst/>
          </a:prstGeom>
          <a:noFill/>
        </p:spPr>
        <p:txBody>
          <a:bodyPr wrap="square">
            <a:spAutoFit/>
          </a:bodyPr>
          <a:lstStyle/>
          <a:p>
            <a:r>
              <a:rPr lang="en-GB" sz="1800" b="1" i="0">
                <a:solidFill>
                  <a:schemeClr val="bg1"/>
                </a:solidFill>
                <a:effectLst/>
                <a:latin typeface="Arial" panose="020B0604020202020204" pitchFamily="34" charset="0"/>
              </a:rPr>
              <a:t>Key facts </a:t>
            </a:r>
            <a:r>
              <a:rPr lang="en-GB" b="1">
                <a:solidFill>
                  <a:schemeClr val="bg1"/>
                </a:solidFill>
                <a:latin typeface="Arial" panose="020B0604020202020204" pitchFamily="34" charset="0"/>
              </a:rPr>
              <a:t>–</a:t>
            </a:r>
            <a:r>
              <a:rPr lang="en-GB" sz="1800" b="1" i="0">
                <a:solidFill>
                  <a:schemeClr val="bg1"/>
                </a:solidFill>
                <a:effectLst/>
                <a:latin typeface="Arial" panose="020B0604020202020204" pitchFamily="34" charset="0"/>
              </a:rPr>
              <a:t> </a:t>
            </a:r>
            <a:r>
              <a:rPr lang="en-GB" b="1">
                <a:solidFill>
                  <a:schemeClr val="bg1"/>
                </a:solidFill>
                <a:latin typeface="Arial" panose="020B0604020202020204" pitchFamily="34" charset="0"/>
              </a:rPr>
              <a:t>c</a:t>
            </a:r>
            <a:r>
              <a:rPr lang="en-GB" sz="1800" b="1" i="0">
                <a:solidFill>
                  <a:schemeClr val="bg1"/>
                </a:solidFill>
                <a:effectLst/>
                <a:latin typeface="Arial" panose="020B0604020202020204" pitchFamily="34" charset="0"/>
              </a:rPr>
              <a:t>lusters/research alliances </a:t>
            </a:r>
            <a:endParaRPr lang="en-GB" sz="1800" i="0">
              <a:solidFill>
                <a:schemeClr val="bg1"/>
              </a:solidFill>
              <a:effectLst/>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155666AB-C72C-469D-2725-F934A3183C67}"/>
              </a:ext>
            </a:extLst>
          </p:cNvPr>
          <p:cNvSpPr txBox="1"/>
          <p:nvPr/>
        </p:nvSpPr>
        <p:spPr>
          <a:xfrm>
            <a:off x="1203861" y="3815357"/>
            <a:ext cx="1896035" cy="646331"/>
          </a:xfrm>
          <a:prstGeom prst="rect">
            <a:avLst/>
          </a:prstGeom>
          <a:noFill/>
        </p:spPr>
        <p:txBody>
          <a:bodyPr wrap="square" rtlCol="0">
            <a:spAutoFit/>
          </a:bodyPr>
          <a:lstStyle/>
          <a:p>
            <a:pPr algn="ctr"/>
            <a:r>
              <a:rPr lang="en-GB" sz="1800" b="1" i="0" dirty="0">
                <a:effectLst/>
                <a:latin typeface="Arial" panose="020B0604020202020204" pitchFamily="34" charset="0"/>
              </a:rPr>
              <a:t>475</a:t>
            </a:r>
            <a:r>
              <a:rPr lang="en-GB" sz="1800" b="0" i="0" dirty="0">
                <a:effectLst/>
                <a:latin typeface="Arial" panose="020B0604020202020204" pitchFamily="34" charset="0"/>
              </a:rPr>
              <a:t> regional </a:t>
            </a:r>
            <a:r>
              <a:rPr lang="en-GB" sz="1800" b="1" i="0" dirty="0">
                <a:effectLst/>
                <a:latin typeface="Arial" panose="020B0604020202020204" pitchFamily="34" charset="0"/>
              </a:rPr>
              <a:t>clusters</a:t>
            </a:r>
            <a:endParaRPr lang="de-DE" dirty="0"/>
          </a:p>
        </p:txBody>
      </p:sp>
      <p:sp>
        <p:nvSpPr>
          <p:cNvPr id="15" name="Textfeld 14">
            <a:extLst>
              <a:ext uri="{FF2B5EF4-FFF2-40B4-BE49-F238E27FC236}">
                <a16:creationId xmlns:a16="http://schemas.microsoft.com/office/drawing/2014/main" id="{3C776D09-2929-A065-C97F-36470EC4366F}"/>
              </a:ext>
            </a:extLst>
          </p:cNvPr>
          <p:cNvSpPr txBox="1"/>
          <p:nvPr/>
        </p:nvSpPr>
        <p:spPr>
          <a:xfrm>
            <a:off x="3723225" y="3429000"/>
            <a:ext cx="1955680" cy="1477328"/>
          </a:xfrm>
          <a:prstGeom prst="rect">
            <a:avLst/>
          </a:prstGeom>
          <a:noFill/>
        </p:spPr>
        <p:txBody>
          <a:bodyPr wrap="square" rtlCol="0">
            <a:spAutoFit/>
          </a:bodyPr>
          <a:lstStyle/>
          <a:p>
            <a:pPr algn="ctr"/>
            <a:r>
              <a:rPr lang="en-GB" sz="1800" b="0" i="0" dirty="0">
                <a:effectLst/>
                <a:latin typeface="Arial" panose="020B0604020202020204" pitchFamily="34" charset="0"/>
              </a:rPr>
              <a:t>Including</a:t>
            </a:r>
            <a:r>
              <a:rPr lang="en-GB" sz="1800" b="1" i="0" dirty="0">
                <a:effectLst/>
                <a:latin typeface="Arial" panose="020B0604020202020204" pitchFamily="34" charset="0"/>
              </a:rPr>
              <a:t> 12 leading-edge</a:t>
            </a:r>
            <a:r>
              <a:rPr lang="en-GB" sz="1800" b="0" i="0" dirty="0">
                <a:effectLst/>
                <a:latin typeface="Arial" panose="020B0604020202020204" pitchFamily="34" charset="0"/>
              </a:rPr>
              <a:t> and </a:t>
            </a:r>
            <a:r>
              <a:rPr lang="en-GB" sz="1800" b="1" i="0" dirty="0">
                <a:effectLst/>
                <a:latin typeface="Arial" panose="020B0604020202020204" pitchFamily="34" charset="0"/>
              </a:rPr>
              <a:t>14 Clusters4Future </a:t>
            </a:r>
            <a:endParaRPr lang="de-DE" b="1" dirty="0"/>
          </a:p>
        </p:txBody>
      </p:sp>
      <p:sp>
        <p:nvSpPr>
          <p:cNvPr id="16" name="Textfeld 15">
            <a:extLst>
              <a:ext uri="{FF2B5EF4-FFF2-40B4-BE49-F238E27FC236}">
                <a16:creationId xmlns:a16="http://schemas.microsoft.com/office/drawing/2014/main" id="{B699E9EE-386A-B961-09E2-D49F50E04A2B}"/>
              </a:ext>
            </a:extLst>
          </p:cNvPr>
          <p:cNvSpPr txBox="1"/>
          <p:nvPr/>
        </p:nvSpPr>
        <p:spPr>
          <a:xfrm>
            <a:off x="6257397" y="3261359"/>
            <a:ext cx="1896035" cy="1754326"/>
          </a:xfrm>
          <a:prstGeom prst="rect">
            <a:avLst/>
          </a:prstGeom>
          <a:noFill/>
        </p:spPr>
        <p:txBody>
          <a:bodyPr wrap="square" rtlCol="0">
            <a:spAutoFit/>
          </a:bodyPr>
          <a:lstStyle/>
          <a:p>
            <a:pPr algn="ctr"/>
            <a:r>
              <a:rPr lang="en-GB" b="1" dirty="0">
                <a:latin typeface="Arial" panose="020B0604020202020204" pitchFamily="34" charset="0"/>
              </a:rPr>
              <a:t>R</a:t>
            </a:r>
            <a:r>
              <a:rPr lang="en-GB" sz="1800" b="1" i="0" dirty="0">
                <a:effectLst/>
                <a:latin typeface="Arial" panose="020B0604020202020204" pitchFamily="34" charset="0"/>
              </a:rPr>
              <a:t>anked 3rd </a:t>
            </a:r>
            <a:r>
              <a:rPr lang="en-GB" sz="1800" b="0" i="0" dirty="0">
                <a:effectLst/>
                <a:latin typeface="Arial" panose="020B0604020202020204" pitchFamily="34" charset="0"/>
              </a:rPr>
              <a:t>among the </a:t>
            </a:r>
            <a:r>
              <a:rPr lang="en-GB" sz="1800" b="1" i="0" dirty="0">
                <a:effectLst/>
                <a:latin typeface="Arial" panose="020B0604020202020204" pitchFamily="34" charset="0"/>
              </a:rPr>
              <a:t>Top 100 innovation clusters</a:t>
            </a:r>
            <a:r>
              <a:rPr lang="en-GB" sz="1800" b="0" i="0" dirty="0">
                <a:effectLst/>
                <a:latin typeface="Arial" panose="020B0604020202020204" pitchFamily="34" charset="0"/>
              </a:rPr>
              <a:t> worldwide in the GII </a:t>
            </a:r>
            <a:endParaRPr lang="de-DE" b="1" dirty="0"/>
          </a:p>
        </p:txBody>
      </p:sp>
      <p:sp>
        <p:nvSpPr>
          <p:cNvPr id="17" name="Textfeld 16">
            <a:extLst>
              <a:ext uri="{FF2B5EF4-FFF2-40B4-BE49-F238E27FC236}">
                <a16:creationId xmlns:a16="http://schemas.microsoft.com/office/drawing/2014/main" id="{ED864359-E57A-252D-6902-4F7819B38186}"/>
              </a:ext>
            </a:extLst>
          </p:cNvPr>
          <p:cNvSpPr txBox="1"/>
          <p:nvPr/>
        </p:nvSpPr>
        <p:spPr>
          <a:xfrm>
            <a:off x="8797190" y="3422627"/>
            <a:ext cx="1896035" cy="1477328"/>
          </a:xfrm>
          <a:prstGeom prst="rect">
            <a:avLst/>
          </a:prstGeom>
          <a:noFill/>
        </p:spPr>
        <p:txBody>
          <a:bodyPr wrap="square" rtlCol="0">
            <a:spAutoFit/>
          </a:bodyPr>
          <a:lstStyle/>
          <a:p>
            <a:pPr algn="ctr"/>
            <a:r>
              <a:rPr lang="en-GB" b="1" dirty="0">
                <a:latin typeface="Arial" panose="020B0604020202020204" pitchFamily="34" charset="0"/>
              </a:rPr>
              <a:t>R</a:t>
            </a:r>
            <a:r>
              <a:rPr lang="en-GB" sz="1800" b="1" i="0" dirty="0">
                <a:effectLst/>
                <a:latin typeface="Arial" panose="020B0604020202020204" pitchFamily="34" charset="0"/>
              </a:rPr>
              <a:t>anked 7th </a:t>
            </a:r>
            <a:r>
              <a:rPr lang="en-GB" sz="1800" b="0" i="0" dirty="0">
                <a:effectLst/>
                <a:latin typeface="Arial" panose="020B0604020202020204" pitchFamily="34" charset="0"/>
              </a:rPr>
              <a:t>worldwide in terms of innovation linkages (GII) </a:t>
            </a:r>
            <a:endParaRPr lang="de-DE" b="1" dirty="0"/>
          </a:p>
        </p:txBody>
      </p:sp>
      <p:sp>
        <p:nvSpPr>
          <p:cNvPr id="4" name="Textfeld 3">
            <a:extLst>
              <a:ext uri="{FF2B5EF4-FFF2-40B4-BE49-F238E27FC236}">
                <a16:creationId xmlns:a16="http://schemas.microsoft.com/office/drawing/2014/main" id="{07703E8D-D417-5EB2-05A2-35084D83F0A5}"/>
              </a:ext>
            </a:extLst>
          </p:cNvPr>
          <p:cNvSpPr txBox="1"/>
          <p:nvPr/>
        </p:nvSpPr>
        <p:spPr>
          <a:xfrm>
            <a:off x="899012" y="635556"/>
            <a:ext cx="6106905" cy="1138773"/>
          </a:xfrm>
          <a:prstGeom prst="rect">
            <a:avLst/>
          </a:prstGeom>
          <a:noFill/>
        </p:spPr>
        <p:txBody>
          <a:bodyPr wrap="square" rtlCol="0">
            <a:spAutoFit/>
          </a:bodyPr>
          <a:lstStyle/>
          <a:p>
            <a:r>
              <a:rPr lang="de-DE" sz="2800" i="0">
                <a:solidFill>
                  <a:schemeClr val="bg1"/>
                </a:solidFill>
                <a:effectLst/>
                <a:latin typeface="Arial" panose="020B0604020202020204" pitchFamily="34" charset="0"/>
                <a:cs typeface="Arial" panose="020B0604020202020204" pitchFamily="34" charset="0"/>
              </a:rPr>
              <a:t>Innovative Germany</a:t>
            </a:r>
          </a:p>
          <a:p>
            <a:r>
              <a:rPr lang="en-GB" sz="4000" b="1" i="0">
                <a:solidFill>
                  <a:schemeClr val="bg1"/>
                </a:solidFill>
                <a:effectLst/>
                <a:latin typeface="Arial" panose="020B0604020202020204" pitchFamily="34" charset="0"/>
                <a:cs typeface="Arial" panose="020B0604020202020204" pitchFamily="34" charset="0"/>
              </a:rPr>
              <a:t>Innovation actors </a:t>
            </a:r>
            <a:endParaRPr lang="de-DE" sz="6000">
              <a:solidFill>
                <a:schemeClr val="bg1"/>
              </a:solidFill>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6D415346-41F1-898F-A079-C82471ACE1D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42477" y="388194"/>
            <a:ext cx="2515192" cy="2442499"/>
          </a:xfrm>
          <a:prstGeom prst="rect">
            <a:avLst/>
          </a:prstGeom>
        </p:spPr>
      </p:pic>
    </p:spTree>
    <p:extLst>
      <p:ext uri="{BB962C8B-B14F-4D97-AF65-F5344CB8AC3E}">
        <p14:creationId xmlns:p14="http://schemas.microsoft.com/office/powerpoint/2010/main" val="192956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69D7024-F030-123C-D798-7409554944A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3" name="think-cell data - do not delete" hidden="1">
                        <a:extLst>
                          <a:ext uri="{FF2B5EF4-FFF2-40B4-BE49-F238E27FC236}">
                            <a16:creationId xmlns:a16="http://schemas.microsoft.com/office/drawing/2014/main" id="{569D7024-F030-123C-D798-7409554944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hteck 4">
            <a:extLst>
              <a:ext uri="{FF2B5EF4-FFF2-40B4-BE49-F238E27FC236}">
                <a16:creationId xmlns:a16="http://schemas.microsoft.com/office/drawing/2014/main" id="{1BC2D6D9-CC4F-3B43-7646-F8D85C2EBE40}"/>
              </a:ext>
            </a:extLst>
          </p:cNvPr>
          <p:cNvSpPr/>
          <p:nvPr/>
        </p:nvSpPr>
        <p:spPr>
          <a:xfrm>
            <a:off x="0" y="-1"/>
            <a:ext cx="12192000" cy="6858001"/>
          </a:xfrm>
          <a:prstGeom prst="rect">
            <a:avLst/>
          </a:prstGeom>
          <a:solidFill>
            <a:srgbClr val="FFC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4" name="Ellipse 3">
            <a:extLst>
              <a:ext uri="{FF2B5EF4-FFF2-40B4-BE49-F238E27FC236}">
                <a16:creationId xmlns:a16="http://schemas.microsoft.com/office/drawing/2014/main" id="{692E5C2B-46F0-00AA-E8A8-EB048B50C7E4}"/>
              </a:ext>
            </a:extLst>
          </p:cNvPr>
          <p:cNvSpPr/>
          <p:nvPr/>
        </p:nvSpPr>
        <p:spPr>
          <a:xfrm>
            <a:off x="-1736560" y="5204488"/>
            <a:ext cx="3955391" cy="3955391"/>
          </a:xfrm>
          <a:prstGeom prst="ellipse">
            <a:avLst/>
          </a:prstGeom>
          <a:noFill/>
          <a:ln w="762000">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C68412DB-F59A-4CF2-F407-B91F52EC6160}"/>
              </a:ext>
            </a:extLst>
          </p:cNvPr>
          <p:cNvSpPr txBox="1"/>
          <p:nvPr/>
        </p:nvSpPr>
        <p:spPr>
          <a:xfrm>
            <a:off x="899012" y="635556"/>
            <a:ext cx="10683388" cy="1138773"/>
          </a:xfrm>
          <a:prstGeom prst="rect">
            <a:avLst/>
          </a:prstGeom>
          <a:noFill/>
        </p:spPr>
        <p:txBody>
          <a:bodyPr wrap="square" rtlCol="0">
            <a:spAutoFit/>
          </a:bodyPr>
          <a:lstStyle/>
          <a:p>
            <a:r>
              <a:rPr lang="de-DE" sz="2800" i="0" dirty="0">
                <a:solidFill>
                  <a:schemeClr val="bg1"/>
                </a:solidFill>
                <a:effectLst/>
                <a:latin typeface="Arial" panose="020B0604020202020204" pitchFamily="34" charset="0"/>
                <a:cs typeface="Arial" panose="020B0604020202020204" pitchFamily="34" charset="0"/>
              </a:rPr>
              <a:t>Innovative Germany</a:t>
            </a:r>
          </a:p>
          <a:p>
            <a:r>
              <a:rPr lang="en-GB" sz="4000" b="1" dirty="0">
                <a:solidFill>
                  <a:schemeClr val="bg1"/>
                </a:solidFill>
                <a:latin typeface="Arial" panose="020B0604020202020204" pitchFamily="34" charset="0"/>
                <a:cs typeface="Arial" panose="020B0604020202020204" pitchFamily="34" charset="0"/>
              </a:rPr>
              <a:t>2025: a new record in start-ups </a:t>
            </a:r>
            <a:r>
              <a:rPr lang="en-GB" sz="4000" b="1" i="0" dirty="0">
                <a:solidFill>
                  <a:schemeClr val="bg1"/>
                </a:solidFill>
                <a:effectLst/>
                <a:latin typeface="Arial" panose="020B0604020202020204" pitchFamily="34" charset="0"/>
                <a:cs typeface="Arial" panose="020B0604020202020204" pitchFamily="34" charset="0"/>
              </a:rPr>
              <a:t> </a:t>
            </a:r>
            <a:endParaRPr lang="de-DE" sz="6000" dirty="0">
              <a:solidFill>
                <a:schemeClr val="bg1"/>
              </a:solidFill>
              <a:latin typeface="Arial" panose="020B0604020202020204" pitchFamily="34" charset="0"/>
              <a:cs typeface="Arial" panose="020B0604020202020204" pitchFamily="34" charset="0"/>
            </a:endParaRPr>
          </a:p>
        </p:txBody>
      </p:sp>
      <p:grpSp>
        <p:nvGrpSpPr>
          <p:cNvPr id="13" name="Group 46">
            <a:extLst>
              <a:ext uri="{FF2B5EF4-FFF2-40B4-BE49-F238E27FC236}">
                <a16:creationId xmlns:a16="http://schemas.microsoft.com/office/drawing/2014/main" id="{63F9D5CB-85BB-ED68-02D2-6532CC30600E}"/>
              </a:ext>
            </a:extLst>
          </p:cNvPr>
          <p:cNvGrpSpPr>
            <a:grpSpLocks noChangeAspect="1"/>
          </p:cNvGrpSpPr>
          <p:nvPr/>
        </p:nvGrpSpPr>
        <p:grpSpPr>
          <a:xfrm>
            <a:off x="7953723" y="1774329"/>
            <a:ext cx="3422459" cy="4734113"/>
            <a:chOff x="4216401" y="1131888"/>
            <a:chExt cx="3752850" cy="5191125"/>
          </a:xfrm>
          <a:solidFill>
            <a:schemeClr val="bg1"/>
          </a:solidFill>
        </p:grpSpPr>
        <p:sp>
          <p:nvSpPr>
            <p:cNvPr id="14" name="Freeform 6">
              <a:extLst>
                <a:ext uri="{FF2B5EF4-FFF2-40B4-BE49-F238E27FC236}">
                  <a16:creationId xmlns:a16="http://schemas.microsoft.com/office/drawing/2014/main" id="{7B47134C-9493-A5ED-B9A8-23097B06BBC3}"/>
                </a:ext>
              </a:extLst>
            </p:cNvPr>
            <p:cNvSpPr>
              <a:spLocks/>
            </p:cNvSpPr>
            <p:nvPr/>
          </p:nvSpPr>
          <p:spPr bwMode="auto">
            <a:xfrm>
              <a:off x="6140451" y="2551113"/>
              <a:ext cx="1063625" cy="1379538"/>
            </a:xfrm>
            <a:custGeom>
              <a:avLst/>
              <a:gdLst/>
              <a:ahLst/>
              <a:cxnLst>
                <a:cxn ang="0">
                  <a:pos x="278" y="20"/>
                </a:cxn>
                <a:cxn ang="0">
                  <a:pos x="299" y="30"/>
                </a:cxn>
                <a:cxn ang="0">
                  <a:pos x="336" y="55"/>
                </a:cxn>
                <a:cxn ang="0">
                  <a:pos x="383" y="67"/>
                </a:cxn>
                <a:cxn ang="0">
                  <a:pos x="413" y="96"/>
                </a:cxn>
                <a:cxn ang="0">
                  <a:pos x="412" y="140"/>
                </a:cxn>
                <a:cxn ang="0">
                  <a:pos x="397" y="175"/>
                </a:cxn>
                <a:cxn ang="0">
                  <a:pos x="397" y="212"/>
                </a:cxn>
                <a:cxn ang="0">
                  <a:pos x="425" y="210"/>
                </a:cxn>
                <a:cxn ang="0">
                  <a:pos x="420" y="253"/>
                </a:cxn>
                <a:cxn ang="0">
                  <a:pos x="417" y="318"/>
                </a:cxn>
                <a:cxn ang="0">
                  <a:pos x="420" y="362"/>
                </a:cxn>
                <a:cxn ang="0">
                  <a:pos x="470" y="417"/>
                </a:cxn>
                <a:cxn ang="0">
                  <a:pos x="517" y="436"/>
                </a:cxn>
                <a:cxn ang="0">
                  <a:pos x="555" y="436"/>
                </a:cxn>
                <a:cxn ang="0">
                  <a:pos x="609" y="461"/>
                </a:cxn>
                <a:cxn ang="0">
                  <a:pos x="633" y="476"/>
                </a:cxn>
                <a:cxn ang="0">
                  <a:pos x="663" y="521"/>
                </a:cxn>
                <a:cxn ang="0">
                  <a:pos x="658" y="557"/>
                </a:cxn>
                <a:cxn ang="0">
                  <a:pos x="632" y="575"/>
                </a:cxn>
                <a:cxn ang="0">
                  <a:pos x="598" y="560"/>
                </a:cxn>
                <a:cxn ang="0">
                  <a:pos x="562" y="572"/>
                </a:cxn>
                <a:cxn ang="0">
                  <a:pos x="525" y="587"/>
                </a:cxn>
                <a:cxn ang="0">
                  <a:pos x="453" y="605"/>
                </a:cxn>
                <a:cxn ang="0">
                  <a:pos x="418" y="635"/>
                </a:cxn>
                <a:cxn ang="0">
                  <a:pos x="419" y="690"/>
                </a:cxn>
                <a:cxn ang="0">
                  <a:pos x="405" y="728"/>
                </a:cxn>
                <a:cxn ang="0">
                  <a:pos x="423" y="795"/>
                </a:cxn>
                <a:cxn ang="0">
                  <a:pos x="436" y="816"/>
                </a:cxn>
                <a:cxn ang="0">
                  <a:pos x="438" y="848"/>
                </a:cxn>
                <a:cxn ang="0">
                  <a:pos x="415" y="860"/>
                </a:cxn>
                <a:cxn ang="0">
                  <a:pos x="368" y="859"/>
                </a:cxn>
                <a:cxn ang="0">
                  <a:pos x="320" y="832"/>
                </a:cxn>
                <a:cxn ang="0">
                  <a:pos x="289" y="803"/>
                </a:cxn>
                <a:cxn ang="0">
                  <a:pos x="239" y="804"/>
                </a:cxn>
                <a:cxn ang="0">
                  <a:pos x="213" y="767"/>
                </a:cxn>
                <a:cxn ang="0">
                  <a:pos x="217" y="730"/>
                </a:cxn>
                <a:cxn ang="0">
                  <a:pos x="198" y="694"/>
                </a:cxn>
                <a:cxn ang="0">
                  <a:pos x="123" y="676"/>
                </a:cxn>
                <a:cxn ang="0">
                  <a:pos x="98" y="636"/>
                </a:cxn>
                <a:cxn ang="0">
                  <a:pos x="93" y="605"/>
                </a:cxn>
                <a:cxn ang="0">
                  <a:pos x="84" y="593"/>
                </a:cxn>
                <a:cxn ang="0">
                  <a:pos x="27" y="584"/>
                </a:cxn>
                <a:cxn ang="0">
                  <a:pos x="1" y="513"/>
                </a:cxn>
                <a:cxn ang="0">
                  <a:pos x="11" y="455"/>
                </a:cxn>
                <a:cxn ang="0">
                  <a:pos x="24" y="416"/>
                </a:cxn>
                <a:cxn ang="0">
                  <a:pos x="97" y="407"/>
                </a:cxn>
                <a:cxn ang="0">
                  <a:pos x="112" y="380"/>
                </a:cxn>
                <a:cxn ang="0">
                  <a:pos x="120" y="328"/>
                </a:cxn>
                <a:cxn ang="0">
                  <a:pos x="104" y="289"/>
                </a:cxn>
                <a:cxn ang="0">
                  <a:pos x="119" y="279"/>
                </a:cxn>
                <a:cxn ang="0">
                  <a:pos x="92" y="239"/>
                </a:cxn>
                <a:cxn ang="0">
                  <a:pos x="101" y="214"/>
                </a:cxn>
                <a:cxn ang="0">
                  <a:pos x="84" y="173"/>
                </a:cxn>
                <a:cxn ang="0">
                  <a:pos x="50" y="103"/>
                </a:cxn>
                <a:cxn ang="0">
                  <a:pos x="90" y="78"/>
                </a:cxn>
                <a:cxn ang="0">
                  <a:pos x="124" y="54"/>
                </a:cxn>
                <a:cxn ang="0">
                  <a:pos x="157" y="63"/>
                </a:cxn>
                <a:cxn ang="0">
                  <a:pos x="215" y="48"/>
                </a:cxn>
                <a:cxn ang="0">
                  <a:pos x="240" y="10"/>
                </a:cxn>
              </a:cxnLst>
              <a:rect l="0" t="0" r="r" b="b"/>
              <a:pathLst>
                <a:path w="670" h="869">
                  <a:moveTo>
                    <a:pt x="258" y="0"/>
                  </a:moveTo>
                  <a:lnTo>
                    <a:pt x="259" y="0"/>
                  </a:lnTo>
                  <a:lnTo>
                    <a:pt x="259" y="2"/>
                  </a:lnTo>
                  <a:lnTo>
                    <a:pt x="261" y="6"/>
                  </a:lnTo>
                  <a:lnTo>
                    <a:pt x="267" y="11"/>
                  </a:lnTo>
                  <a:lnTo>
                    <a:pt x="274" y="15"/>
                  </a:lnTo>
                  <a:lnTo>
                    <a:pt x="278" y="20"/>
                  </a:lnTo>
                  <a:lnTo>
                    <a:pt x="281" y="23"/>
                  </a:lnTo>
                  <a:lnTo>
                    <a:pt x="285" y="24"/>
                  </a:lnTo>
                  <a:lnTo>
                    <a:pt x="291" y="25"/>
                  </a:lnTo>
                  <a:lnTo>
                    <a:pt x="295" y="25"/>
                  </a:lnTo>
                  <a:lnTo>
                    <a:pt x="298" y="26"/>
                  </a:lnTo>
                  <a:lnTo>
                    <a:pt x="298" y="28"/>
                  </a:lnTo>
                  <a:lnTo>
                    <a:pt x="299" y="30"/>
                  </a:lnTo>
                  <a:lnTo>
                    <a:pt x="303" y="33"/>
                  </a:lnTo>
                  <a:lnTo>
                    <a:pt x="309" y="36"/>
                  </a:lnTo>
                  <a:lnTo>
                    <a:pt x="313" y="40"/>
                  </a:lnTo>
                  <a:lnTo>
                    <a:pt x="313" y="48"/>
                  </a:lnTo>
                  <a:lnTo>
                    <a:pt x="319" y="51"/>
                  </a:lnTo>
                  <a:lnTo>
                    <a:pt x="327" y="53"/>
                  </a:lnTo>
                  <a:lnTo>
                    <a:pt x="336" y="55"/>
                  </a:lnTo>
                  <a:lnTo>
                    <a:pt x="344" y="56"/>
                  </a:lnTo>
                  <a:lnTo>
                    <a:pt x="350" y="58"/>
                  </a:lnTo>
                  <a:lnTo>
                    <a:pt x="355" y="58"/>
                  </a:lnTo>
                  <a:lnTo>
                    <a:pt x="362" y="57"/>
                  </a:lnTo>
                  <a:lnTo>
                    <a:pt x="374" y="57"/>
                  </a:lnTo>
                  <a:lnTo>
                    <a:pt x="378" y="61"/>
                  </a:lnTo>
                  <a:lnTo>
                    <a:pt x="383" y="67"/>
                  </a:lnTo>
                  <a:lnTo>
                    <a:pt x="389" y="68"/>
                  </a:lnTo>
                  <a:lnTo>
                    <a:pt x="401" y="68"/>
                  </a:lnTo>
                  <a:lnTo>
                    <a:pt x="405" y="70"/>
                  </a:lnTo>
                  <a:lnTo>
                    <a:pt x="409" y="75"/>
                  </a:lnTo>
                  <a:lnTo>
                    <a:pt x="413" y="84"/>
                  </a:lnTo>
                  <a:lnTo>
                    <a:pt x="414" y="91"/>
                  </a:lnTo>
                  <a:lnTo>
                    <a:pt x="413" y="96"/>
                  </a:lnTo>
                  <a:lnTo>
                    <a:pt x="411" y="99"/>
                  </a:lnTo>
                  <a:lnTo>
                    <a:pt x="408" y="103"/>
                  </a:lnTo>
                  <a:lnTo>
                    <a:pt x="405" y="108"/>
                  </a:lnTo>
                  <a:lnTo>
                    <a:pt x="404" y="115"/>
                  </a:lnTo>
                  <a:lnTo>
                    <a:pt x="405" y="123"/>
                  </a:lnTo>
                  <a:lnTo>
                    <a:pt x="409" y="131"/>
                  </a:lnTo>
                  <a:lnTo>
                    <a:pt x="412" y="140"/>
                  </a:lnTo>
                  <a:lnTo>
                    <a:pt x="414" y="147"/>
                  </a:lnTo>
                  <a:lnTo>
                    <a:pt x="413" y="153"/>
                  </a:lnTo>
                  <a:lnTo>
                    <a:pt x="409" y="156"/>
                  </a:lnTo>
                  <a:lnTo>
                    <a:pt x="403" y="159"/>
                  </a:lnTo>
                  <a:lnTo>
                    <a:pt x="399" y="162"/>
                  </a:lnTo>
                  <a:lnTo>
                    <a:pt x="398" y="167"/>
                  </a:lnTo>
                  <a:lnTo>
                    <a:pt x="397" y="175"/>
                  </a:lnTo>
                  <a:lnTo>
                    <a:pt x="393" y="183"/>
                  </a:lnTo>
                  <a:lnTo>
                    <a:pt x="388" y="191"/>
                  </a:lnTo>
                  <a:lnTo>
                    <a:pt x="385" y="196"/>
                  </a:lnTo>
                  <a:lnTo>
                    <a:pt x="384" y="199"/>
                  </a:lnTo>
                  <a:lnTo>
                    <a:pt x="387" y="203"/>
                  </a:lnTo>
                  <a:lnTo>
                    <a:pt x="392" y="208"/>
                  </a:lnTo>
                  <a:lnTo>
                    <a:pt x="397" y="212"/>
                  </a:lnTo>
                  <a:lnTo>
                    <a:pt x="401" y="213"/>
                  </a:lnTo>
                  <a:lnTo>
                    <a:pt x="405" y="211"/>
                  </a:lnTo>
                  <a:lnTo>
                    <a:pt x="409" y="208"/>
                  </a:lnTo>
                  <a:lnTo>
                    <a:pt x="413" y="204"/>
                  </a:lnTo>
                  <a:lnTo>
                    <a:pt x="417" y="203"/>
                  </a:lnTo>
                  <a:lnTo>
                    <a:pt x="420" y="206"/>
                  </a:lnTo>
                  <a:lnTo>
                    <a:pt x="425" y="210"/>
                  </a:lnTo>
                  <a:lnTo>
                    <a:pt x="430" y="213"/>
                  </a:lnTo>
                  <a:lnTo>
                    <a:pt x="432" y="215"/>
                  </a:lnTo>
                  <a:lnTo>
                    <a:pt x="432" y="221"/>
                  </a:lnTo>
                  <a:lnTo>
                    <a:pt x="430" y="228"/>
                  </a:lnTo>
                  <a:lnTo>
                    <a:pt x="427" y="237"/>
                  </a:lnTo>
                  <a:lnTo>
                    <a:pt x="423" y="245"/>
                  </a:lnTo>
                  <a:lnTo>
                    <a:pt x="420" y="253"/>
                  </a:lnTo>
                  <a:lnTo>
                    <a:pt x="418" y="259"/>
                  </a:lnTo>
                  <a:lnTo>
                    <a:pt x="418" y="275"/>
                  </a:lnTo>
                  <a:lnTo>
                    <a:pt x="419" y="285"/>
                  </a:lnTo>
                  <a:lnTo>
                    <a:pt x="418" y="295"/>
                  </a:lnTo>
                  <a:lnTo>
                    <a:pt x="413" y="310"/>
                  </a:lnTo>
                  <a:lnTo>
                    <a:pt x="414" y="314"/>
                  </a:lnTo>
                  <a:lnTo>
                    <a:pt x="417" y="318"/>
                  </a:lnTo>
                  <a:lnTo>
                    <a:pt x="421" y="321"/>
                  </a:lnTo>
                  <a:lnTo>
                    <a:pt x="423" y="324"/>
                  </a:lnTo>
                  <a:lnTo>
                    <a:pt x="422" y="327"/>
                  </a:lnTo>
                  <a:lnTo>
                    <a:pt x="418" y="333"/>
                  </a:lnTo>
                  <a:lnTo>
                    <a:pt x="415" y="342"/>
                  </a:lnTo>
                  <a:lnTo>
                    <a:pt x="415" y="352"/>
                  </a:lnTo>
                  <a:lnTo>
                    <a:pt x="420" y="362"/>
                  </a:lnTo>
                  <a:lnTo>
                    <a:pt x="428" y="373"/>
                  </a:lnTo>
                  <a:lnTo>
                    <a:pt x="438" y="385"/>
                  </a:lnTo>
                  <a:lnTo>
                    <a:pt x="446" y="398"/>
                  </a:lnTo>
                  <a:lnTo>
                    <a:pt x="453" y="407"/>
                  </a:lnTo>
                  <a:lnTo>
                    <a:pt x="458" y="413"/>
                  </a:lnTo>
                  <a:lnTo>
                    <a:pt x="464" y="416"/>
                  </a:lnTo>
                  <a:lnTo>
                    <a:pt x="470" y="417"/>
                  </a:lnTo>
                  <a:lnTo>
                    <a:pt x="476" y="417"/>
                  </a:lnTo>
                  <a:lnTo>
                    <a:pt x="480" y="416"/>
                  </a:lnTo>
                  <a:lnTo>
                    <a:pt x="486" y="418"/>
                  </a:lnTo>
                  <a:lnTo>
                    <a:pt x="492" y="423"/>
                  </a:lnTo>
                  <a:lnTo>
                    <a:pt x="500" y="429"/>
                  </a:lnTo>
                  <a:lnTo>
                    <a:pt x="510" y="435"/>
                  </a:lnTo>
                  <a:lnTo>
                    <a:pt x="517" y="436"/>
                  </a:lnTo>
                  <a:lnTo>
                    <a:pt x="522" y="435"/>
                  </a:lnTo>
                  <a:lnTo>
                    <a:pt x="525" y="432"/>
                  </a:lnTo>
                  <a:lnTo>
                    <a:pt x="528" y="430"/>
                  </a:lnTo>
                  <a:lnTo>
                    <a:pt x="532" y="428"/>
                  </a:lnTo>
                  <a:lnTo>
                    <a:pt x="536" y="429"/>
                  </a:lnTo>
                  <a:lnTo>
                    <a:pt x="544" y="432"/>
                  </a:lnTo>
                  <a:lnTo>
                    <a:pt x="555" y="436"/>
                  </a:lnTo>
                  <a:lnTo>
                    <a:pt x="567" y="441"/>
                  </a:lnTo>
                  <a:lnTo>
                    <a:pt x="577" y="447"/>
                  </a:lnTo>
                  <a:lnTo>
                    <a:pt x="584" y="453"/>
                  </a:lnTo>
                  <a:lnTo>
                    <a:pt x="589" y="457"/>
                  </a:lnTo>
                  <a:lnTo>
                    <a:pt x="593" y="458"/>
                  </a:lnTo>
                  <a:lnTo>
                    <a:pt x="604" y="458"/>
                  </a:lnTo>
                  <a:lnTo>
                    <a:pt x="609" y="461"/>
                  </a:lnTo>
                  <a:lnTo>
                    <a:pt x="614" y="465"/>
                  </a:lnTo>
                  <a:lnTo>
                    <a:pt x="617" y="467"/>
                  </a:lnTo>
                  <a:lnTo>
                    <a:pt x="620" y="468"/>
                  </a:lnTo>
                  <a:lnTo>
                    <a:pt x="626" y="468"/>
                  </a:lnTo>
                  <a:lnTo>
                    <a:pt x="630" y="469"/>
                  </a:lnTo>
                  <a:lnTo>
                    <a:pt x="632" y="472"/>
                  </a:lnTo>
                  <a:lnTo>
                    <a:pt x="633" y="476"/>
                  </a:lnTo>
                  <a:lnTo>
                    <a:pt x="636" y="480"/>
                  </a:lnTo>
                  <a:lnTo>
                    <a:pt x="642" y="483"/>
                  </a:lnTo>
                  <a:lnTo>
                    <a:pt x="649" y="487"/>
                  </a:lnTo>
                  <a:lnTo>
                    <a:pt x="656" y="494"/>
                  </a:lnTo>
                  <a:lnTo>
                    <a:pt x="661" y="503"/>
                  </a:lnTo>
                  <a:lnTo>
                    <a:pt x="663" y="513"/>
                  </a:lnTo>
                  <a:lnTo>
                    <a:pt x="663" y="521"/>
                  </a:lnTo>
                  <a:lnTo>
                    <a:pt x="662" y="527"/>
                  </a:lnTo>
                  <a:lnTo>
                    <a:pt x="663" y="532"/>
                  </a:lnTo>
                  <a:lnTo>
                    <a:pt x="669" y="538"/>
                  </a:lnTo>
                  <a:lnTo>
                    <a:pt x="670" y="541"/>
                  </a:lnTo>
                  <a:lnTo>
                    <a:pt x="669" y="545"/>
                  </a:lnTo>
                  <a:lnTo>
                    <a:pt x="665" y="551"/>
                  </a:lnTo>
                  <a:lnTo>
                    <a:pt x="658" y="557"/>
                  </a:lnTo>
                  <a:lnTo>
                    <a:pt x="652" y="563"/>
                  </a:lnTo>
                  <a:lnTo>
                    <a:pt x="645" y="568"/>
                  </a:lnTo>
                  <a:lnTo>
                    <a:pt x="642" y="570"/>
                  </a:lnTo>
                  <a:lnTo>
                    <a:pt x="639" y="573"/>
                  </a:lnTo>
                  <a:lnTo>
                    <a:pt x="638" y="576"/>
                  </a:lnTo>
                  <a:lnTo>
                    <a:pt x="636" y="579"/>
                  </a:lnTo>
                  <a:lnTo>
                    <a:pt x="632" y="575"/>
                  </a:lnTo>
                  <a:lnTo>
                    <a:pt x="629" y="573"/>
                  </a:lnTo>
                  <a:lnTo>
                    <a:pt x="625" y="571"/>
                  </a:lnTo>
                  <a:lnTo>
                    <a:pt x="615" y="571"/>
                  </a:lnTo>
                  <a:lnTo>
                    <a:pt x="611" y="570"/>
                  </a:lnTo>
                  <a:lnTo>
                    <a:pt x="607" y="567"/>
                  </a:lnTo>
                  <a:lnTo>
                    <a:pt x="604" y="563"/>
                  </a:lnTo>
                  <a:lnTo>
                    <a:pt x="598" y="560"/>
                  </a:lnTo>
                  <a:lnTo>
                    <a:pt x="592" y="558"/>
                  </a:lnTo>
                  <a:lnTo>
                    <a:pt x="588" y="559"/>
                  </a:lnTo>
                  <a:lnTo>
                    <a:pt x="584" y="562"/>
                  </a:lnTo>
                  <a:lnTo>
                    <a:pt x="579" y="567"/>
                  </a:lnTo>
                  <a:lnTo>
                    <a:pt x="571" y="571"/>
                  </a:lnTo>
                  <a:lnTo>
                    <a:pt x="565" y="573"/>
                  </a:lnTo>
                  <a:lnTo>
                    <a:pt x="562" y="572"/>
                  </a:lnTo>
                  <a:lnTo>
                    <a:pt x="558" y="570"/>
                  </a:lnTo>
                  <a:lnTo>
                    <a:pt x="554" y="570"/>
                  </a:lnTo>
                  <a:lnTo>
                    <a:pt x="549" y="573"/>
                  </a:lnTo>
                  <a:lnTo>
                    <a:pt x="542" y="577"/>
                  </a:lnTo>
                  <a:lnTo>
                    <a:pt x="537" y="581"/>
                  </a:lnTo>
                  <a:lnTo>
                    <a:pt x="531" y="585"/>
                  </a:lnTo>
                  <a:lnTo>
                    <a:pt x="525" y="587"/>
                  </a:lnTo>
                  <a:lnTo>
                    <a:pt x="516" y="588"/>
                  </a:lnTo>
                  <a:lnTo>
                    <a:pt x="505" y="588"/>
                  </a:lnTo>
                  <a:lnTo>
                    <a:pt x="493" y="590"/>
                  </a:lnTo>
                  <a:lnTo>
                    <a:pt x="480" y="592"/>
                  </a:lnTo>
                  <a:lnTo>
                    <a:pt x="469" y="596"/>
                  </a:lnTo>
                  <a:lnTo>
                    <a:pt x="460" y="601"/>
                  </a:lnTo>
                  <a:lnTo>
                    <a:pt x="453" y="605"/>
                  </a:lnTo>
                  <a:lnTo>
                    <a:pt x="446" y="607"/>
                  </a:lnTo>
                  <a:lnTo>
                    <a:pt x="438" y="608"/>
                  </a:lnTo>
                  <a:lnTo>
                    <a:pt x="432" y="610"/>
                  </a:lnTo>
                  <a:lnTo>
                    <a:pt x="426" y="613"/>
                  </a:lnTo>
                  <a:lnTo>
                    <a:pt x="422" y="618"/>
                  </a:lnTo>
                  <a:lnTo>
                    <a:pt x="419" y="627"/>
                  </a:lnTo>
                  <a:lnTo>
                    <a:pt x="418" y="635"/>
                  </a:lnTo>
                  <a:lnTo>
                    <a:pt x="416" y="642"/>
                  </a:lnTo>
                  <a:lnTo>
                    <a:pt x="412" y="649"/>
                  </a:lnTo>
                  <a:lnTo>
                    <a:pt x="409" y="656"/>
                  </a:lnTo>
                  <a:lnTo>
                    <a:pt x="410" y="664"/>
                  </a:lnTo>
                  <a:lnTo>
                    <a:pt x="413" y="673"/>
                  </a:lnTo>
                  <a:lnTo>
                    <a:pt x="417" y="681"/>
                  </a:lnTo>
                  <a:lnTo>
                    <a:pt x="419" y="690"/>
                  </a:lnTo>
                  <a:lnTo>
                    <a:pt x="419" y="696"/>
                  </a:lnTo>
                  <a:lnTo>
                    <a:pt x="415" y="701"/>
                  </a:lnTo>
                  <a:lnTo>
                    <a:pt x="410" y="704"/>
                  </a:lnTo>
                  <a:lnTo>
                    <a:pt x="406" y="708"/>
                  </a:lnTo>
                  <a:lnTo>
                    <a:pt x="403" y="712"/>
                  </a:lnTo>
                  <a:lnTo>
                    <a:pt x="403" y="718"/>
                  </a:lnTo>
                  <a:lnTo>
                    <a:pt x="405" y="728"/>
                  </a:lnTo>
                  <a:lnTo>
                    <a:pt x="408" y="740"/>
                  </a:lnTo>
                  <a:lnTo>
                    <a:pt x="410" y="752"/>
                  </a:lnTo>
                  <a:lnTo>
                    <a:pt x="411" y="763"/>
                  </a:lnTo>
                  <a:lnTo>
                    <a:pt x="412" y="771"/>
                  </a:lnTo>
                  <a:lnTo>
                    <a:pt x="414" y="779"/>
                  </a:lnTo>
                  <a:lnTo>
                    <a:pt x="418" y="788"/>
                  </a:lnTo>
                  <a:lnTo>
                    <a:pt x="423" y="795"/>
                  </a:lnTo>
                  <a:lnTo>
                    <a:pt x="430" y="799"/>
                  </a:lnTo>
                  <a:lnTo>
                    <a:pt x="436" y="801"/>
                  </a:lnTo>
                  <a:lnTo>
                    <a:pt x="442" y="807"/>
                  </a:lnTo>
                  <a:lnTo>
                    <a:pt x="441" y="809"/>
                  </a:lnTo>
                  <a:lnTo>
                    <a:pt x="439" y="812"/>
                  </a:lnTo>
                  <a:lnTo>
                    <a:pt x="438" y="814"/>
                  </a:lnTo>
                  <a:lnTo>
                    <a:pt x="436" y="816"/>
                  </a:lnTo>
                  <a:lnTo>
                    <a:pt x="434" y="821"/>
                  </a:lnTo>
                  <a:lnTo>
                    <a:pt x="435" y="827"/>
                  </a:lnTo>
                  <a:lnTo>
                    <a:pt x="437" y="833"/>
                  </a:lnTo>
                  <a:lnTo>
                    <a:pt x="440" y="838"/>
                  </a:lnTo>
                  <a:lnTo>
                    <a:pt x="441" y="842"/>
                  </a:lnTo>
                  <a:lnTo>
                    <a:pt x="441" y="844"/>
                  </a:lnTo>
                  <a:lnTo>
                    <a:pt x="438" y="848"/>
                  </a:lnTo>
                  <a:lnTo>
                    <a:pt x="430" y="862"/>
                  </a:lnTo>
                  <a:lnTo>
                    <a:pt x="428" y="867"/>
                  </a:lnTo>
                  <a:lnTo>
                    <a:pt x="427" y="869"/>
                  </a:lnTo>
                  <a:lnTo>
                    <a:pt x="426" y="869"/>
                  </a:lnTo>
                  <a:lnTo>
                    <a:pt x="424" y="868"/>
                  </a:lnTo>
                  <a:lnTo>
                    <a:pt x="418" y="862"/>
                  </a:lnTo>
                  <a:lnTo>
                    <a:pt x="415" y="860"/>
                  </a:lnTo>
                  <a:lnTo>
                    <a:pt x="408" y="858"/>
                  </a:lnTo>
                  <a:lnTo>
                    <a:pt x="402" y="858"/>
                  </a:lnTo>
                  <a:lnTo>
                    <a:pt x="396" y="859"/>
                  </a:lnTo>
                  <a:lnTo>
                    <a:pt x="390" y="859"/>
                  </a:lnTo>
                  <a:lnTo>
                    <a:pt x="383" y="860"/>
                  </a:lnTo>
                  <a:lnTo>
                    <a:pt x="374" y="861"/>
                  </a:lnTo>
                  <a:lnTo>
                    <a:pt x="368" y="859"/>
                  </a:lnTo>
                  <a:lnTo>
                    <a:pt x="361" y="853"/>
                  </a:lnTo>
                  <a:lnTo>
                    <a:pt x="354" y="845"/>
                  </a:lnTo>
                  <a:lnTo>
                    <a:pt x="347" y="838"/>
                  </a:lnTo>
                  <a:lnTo>
                    <a:pt x="339" y="832"/>
                  </a:lnTo>
                  <a:lnTo>
                    <a:pt x="332" y="830"/>
                  </a:lnTo>
                  <a:lnTo>
                    <a:pt x="326" y="830"/>
                  </a:lnTo>
                  <a:lnTo>
                    <a:pt x="320" y="832"/>
                  </a:lnTo>
                  <a:lnTo>
                    <a:pt x="315" y="834"/>
                  </a:lnTo>
                  <a:lnTo>
                    <a:pt x="308" y="835"/>
                  </a:lnTo>
                  <a:lnTo>
                    <a:pt x="303" y="833"/>
                  </a:lnTo>
                  <a:lnTo>
                    <a:pt x="300" y="829"/>
                  </a:lnTo>
                  <a:lnTo>
                    <a:pt x="297" y="823"/>
                  </a:lnTo>
                  <a:lnTo>
                    <a:pt x="293" y="810"/>
                  </a:lnTo>
                  <a:lnTo>
                    <a:pt x="289" y="803"/>
                  </a:lnTo>
                  <a:lnTo>
                    <a:pt x="283" y="799"/>
                  </a:lnTo>
                  <a:lnTo>
                    <a:pt x="277" y="799"/>
                  </a:lnTo>
                  <a:lnTo>
                    <a:pt x="271" y="801"/>
                  </a:lnTo>
                  <a:lnTo>
                    <a:pt x="264" y="804"/>
                  </a:lnTo>
                  <a:lnTo>
                    <a:pt x="258" y="804"/>
                  </a:lnTo>
                  <a:lnTo>
                    <a:pt x="249" y="803"/>
                  </a:lnTo>
                  <a:lnTo>
                    <a:pt x="239" y="804"/>
                  </a:lnTo>
                  <a:lnTo>
                    <a:pt x="229" y="803"/>
                  </a:lnTo>
                  <a:lnTo>
                    <a:pt x="223" y="801"/>
                  </a:lnTo>
                  <a:lnTo>
                    <a:pt x="220" y="797"/>
                  </a:lnTo>
                  <a:lnTo>
                    <a:pt x="218" y="783"/>
                  </a:lnTo>
                  <a:lnTo>
                    <a:pt x="218" y="776"/>
                  </a:lnTo>
                  <a:lnTo>
                    <a:pt x="216" y="771"/>
                  </a:lnTo>
                  <a:lnTo>
                    <a:pt x="213" y="767"/>
                  </a:lnTo>
                  <a:lnTo>
                    <a:pt x="203" y="761"/>
                  </a:lnTo>
                  <a:lnTo>
                    <a:pt x="200" y="757"/>
                  </a:lnTo>
                  <a:lnTo>
                    <a:pt x="200" y="753"/>
                  </a:lnTo>
                  <a:lnTo>
                    <a:pt x="204" y="747"/>
                  </a:lnTo>
                  <a:lnTo>
                    <a:pt x="209" y="742"/>
                  </a:lnTo>
                  <a:lnTo>
                    <a:pt x="214" y="736"/>
                  </a:lnTo>
                  <a:lnTo>
                    <a:pt x="217" y="730"/>
                  </a:lnTo>
                  <a:lnTo>
                    <a:pt x="216" y="726"/>
                  </a:lnTo>
                  <a:lnTo>
                    <a:pt x="213" y="720"/>
                  </a:lnTo>
                  <a:lnTo>
                    <a:pt x="211" y="713"/>
                  </a:lnTo>
                  <a:lnTo>
                    <a:pt x="210" y="706"/>
                  </a:lnTo>
                  <a:lnTo>
                    <a:pt x="209" y="701"/>
                  </a:lnTo>
                  <a:lnTo>
                    <a:pt x="206" y="698"/>
                  </a:lnTo>
                  <a:lnTo>
                    <a:pt x="198" y="694"/>
                  </a:lnTo>
                  <a:lnTo>
                    <a:pt x="187" y="690"/>
                  </a:lnTo>
                  <a:lnTo>
                    <a:pt x="175" y="687"/>
                  </a:lnTo>
                  <a:lnTo>
                    <a:pt x="164" y="684"/>
                  </a:lnTo>
                  <a:lnTo>
                    <a:pt x="154" y="682"/>
                  </a:lnTo>
                  <a:lnTo>
                    <a:pt x="147" y="682"/>
                  </a:lnTo>
                  <a:lnTo>
                    <a:pt x="139" y="681"/>
                  </a:lnTo>
                  <a:lnTo>
                    <a:pt x="123" y="676"/>
                  </a:lnTo>
                  <a:lnTo>
                    <a:pt x="115" y="675"/>
                  </a:lnTo>
                  <a:lnTo>
                    <a:pt x="109" y="674"/>
                  </a:lnTo>
                  <a:lnTo>
                    <a:pt x="105" y="670"/>
                  </a:lnTo>
                  <a:lnTo>
                    <a:pt x="104" y="665"/>
                  </a:lnTo>
                  <a:lnTo>
                    <a:pt x="104" y="653"/>
                  </a:lnTo>
                  <a:lnTo>
                    <a:pt x="102" y="645"/>
                  </a:lnTo>
                  <a:lnTo>
                    <a:pt x="98" y="636"/>
                  </a:lnTo>
                  <a:lnTo>
                    <a:pt x="94" y="626"/>
                  </a:lnTo>
                  <a:lnTo>
                    <a:pt x="90" y="617"/>
                  </a:lnTo>
                  <a:lnTo>
                    <a:pt x="89" y="614"/>
                  </a:lnTo>
                  <a:lnTo>
                    <a:pt x="89" y="609"/>
                  </a:lnTo>
                  <a:lnTo>
                    <a:pt x="90" y="607"/>
                  </a:lnTo>
                  <a:lnTo>
                    <a:pt x="91" y="606"/>
                  </a:lnTo>
                  <a:lnTo>
                    <a:pt x="93" y="605"/>
                  </a:lnTo>
                  <a:lnTo>
                    <a:pt x="94" y="605"/>
                  </a:lnTo>
                  <a:lnTo>
                    <a:pt x="95" y="604"/>
                  </a:lnTo>
                  <a:lnTo>
                    <a:pt x="96" y="604"/>
                  </a:lnTo>
                  <a:lnTo>
                    <a:pt x="97" y="603"/>
                  </a:lnTo>
                  <a:lnTo>
                    <a:pt x="96" y="601"/>
                  </a:lnTo>
                  <a:lnTo>
                    <a:pt x="91" y="597"/>
                  </a:lnTo>
                  <a:lnTo>
                    <a:pt x="84" y="593"/>
                  </a:lnTo>
                  <a:lnTo>
                    <a:pt x="76" y="589"/>
                  </a:lnTo>
                  <a:lnTo>
                    <a:pt x="68" y="586"/>
                  </a:lnTo>
                  <a:lnTo>
                    <a:pt x="62" y="584"/>
                  </a:lnTo>
                  <a:lnTo>
                    <a:pt x="58" y="584"/>
                  </a:lnTo>
                  <a:lnTo>
                    <a:pt x="53" y="585"/>
                  </a:lnTo>
                  <a:lnTo>
                    <a:pt x="45" y="584"/>
                  </a:lnTo>
                  <a:lnTo>
                    <a:pt x="27" y="584"/>
                  </a:lnTo>
                  <a:lnTo>
                    <a:pt x="24" y="570"/>
                  </a:lnTo>
                  <a:lnTo>
                    <a:pt x="23" y="559"/>
                  </a:lnTo>
                  <a:lnTo>
                    <a:pt x="20" y="550"/>
                  </a:lnTo>
                  <a:lnTo>
                    <a:pt x="14" y="541"/>
                  </a:lnTo>
                  <a:lnTo>
                    <a:pt x="7" y="533"/>
                  </a:lnTo>
                  <a:lnTo>
                    <a:pt x="3" y="523"/>
                  </a:lnTo>
                  <a:lnTo>
                    <a:pt x="1" y="513"/>
                  </a:lnTo>
                  <a:lnTo>
                    <a:pt x="0" y="505"/>
                  </a:lnTo>
                  <a:lnTo>
                    <a:pt x="2" y="497"/>
                  </a:lnTo>
                  <a:lnTo>
                    <a:pt x="14" y="485"/>
                  </a:lnTo>
                  <a:lnTo>
                    <a:pt x="16" y="479"/>
                  </a:lnTo>
                  <a:lnTo>
                    <a:pt x="15" y="472"/>
                  </a:lnTo>
                  <a:lnTo>
                    <a:pt x="13" y="465"/>
                  </a:lnTo>
                  <a:lnTo>
                    <a:pt x="11" y="455"/>
                  </a:lnTo>
                  <a:lnTo>
                    <a:pt x="8" y="445"/>
                  </a:lnTo>
                  <a:lnTo>
                    <a:pt x="4" y="435"/>
                  </a:lnTo>
                  <a:lnTo>
                    <a:pt x="3" y="431"/>
                  </a:lnTo>
                  <a:lnTo>
                    <a:pt x="5" y="427"/>
                  </a:lnTo>
                  <a:lnTo>
                    <a:pt x="10" y="425"/>
                  </a:lnTo>
                  <a:lnTo>
                    <a:pt x="20" y="419"/>
                  </a:lnTo>
                  <a:lnTo>
                    <a:pt x="24" y="416"/>
                  </a:lnTo>
                  <a:lnTo>
                    <a:pt x="29" y="414"/>
                  </a:lnTo>
                  <a:lnTo>
                    <a:pt x="39" y="412"/>
                  </a:lnTo>
                  <a:lnTo>
                    <a:pt x="51" y="411"/>
                  </a:lnTo>
                  <a:lnTo>
                    <a:pt x="65" y="410"/>
                  </a:lnTo>
                  <a:lnTo>
                    <a:pt x="78" y="409"/>
                  </a:lnTo>
                  <a:lnTo>
                    <a:pt x="89" y="408"/>
                  </a:lnTo>
                  <a:lnTo>
                    <a:pt x="97" y="407"/>
                  </a:lnTo>
                  <a:lnTo>
                    <a:pt x="100" y="404"/>
                  </a:lnTo>
                  <a:lnTo>
                    <a:pt x="99" y="401"/>
                  </a:lnTo>
                  <a:lnTo>
                    <a:pt x="96" y="397"/>
                  </a:lnTo>
                  <a:lnTo>
                    <a:pt x="94" y="395"/>
                  </a:lnTo>
                  <a:lnTo>
                    <a:pt x="94" y="392"/>
                  </a:lnTo>
                  <a:lnTo>
                    <a:pt x="99" y="388"/>
                  </a:lnTo>
                  <a:lnTo>
                    <a:pt x="112" y="380"/>
                  </a:lnTo>
                  <a:lnTo>
                    <a:pt x="117" y="376"/>
                  </a:lnTo>
                  <a:lnTo>
                    <a:pt x="121" y="372"/>
                  </a:lnTo>
                  <a:lnTo>
                    <a:pt x="121" y="366"/>
                  </a:lnTo>
                  <a:lnTo>
                    <a:pt x="117" y="348"/>
                  </a:lnTo>
                  <a:lnTo>
                    <a:pt x="116" y="340"/>
                  </a:lnTo>
                  <a:lnTo>
                    <a:pt x="119" y="333"/>
                  </a:lnTo>
                  <a:lnTo>
                    <a:pt x="120" y="328"/>
                  </a:lnTo>
                  <a:lnTo>
                    <a:pt x="118" y="322"/>
                  </a:lnTo>
                  <a:lnTo>
                    <a:pt x="115" y="317"/>
                  </a:lnTo>
                  <a:lnTo>
                    <a:pt x="113" y="311"/>
                  </a:lnTo>
                  <a:lnTo>
                    <a:pt x="113" y="302"/>
                  </a:lnTo>
                  <a:lnTo>
                    <a:pt x="110" y="297"/>
                  </a:lnTo>
                  <a:lnTo>
                    <a:pt x="107" y="293"/>
                  </a:lnTo>
                  <a:lnTo>
                    <a:pt x="104" y="289"/>
                  </a:lnTo>
                  <a:lnTo>
                    <a:pt x="103" y="286"/>
                  </a:lnTo>
                  <a:lnTo>
                    <a:pt x="104" y="284"/>
                  </a:lnTo>
                  <a:lnTo>
                    <a:pt x="110" y="282"/>
                  </a:lnTo>
                  <a:lnTo>
                    <a:pt x="113" y="282"/>
                  </a:lnTo>
                  <a:lnTo>
                    <a:pt x="116" y="281"/>
                  </a:lnTo>
                  <a:lnTo>
                    <a:pt x="118" y="280"/>
                  </a:lnTo>
                  <a:lnTo>
                    <a:pt x="119" y="279"/>
                  </a:lnTo>
                  <a:lnTo>
                    <a:pt x="119" y="275"/>
                  </a:lnTo>
                  <a:lnTo>
                    <a:pt x="117" y="271"/>
                  </a:lnTo>
                  <a:lnTo>
                    <a:pt x="112" y="266"/>
                  </a:lnTo>
                  <a:lnTo>
                    <a:pt x="105" y="260"/>
                  </a:lnTo>
                  <a:lnTo>
                    <a:pt x="100" y="253"/>
                  </a:lnTo>
                  <a:lnTo>
                    <a:pt x="95" y="246"/>
                  </a:lnTo>
                  <a:lnTo>
                    <a:pt x="92" y="239"/>
                  </a:lnTo>
                  <a:lnTo>
                    <a:pt x="94" y="233"/>
                  </a:lnTo>
                  <a:lnTo>
                    <a:pt x="99" y="227"/>
                  </a:lnTo>
                  <a:lnTo>
                    <a:pt x="102" y="224"/>
                  </a:lnTo>
                  <a:lnTo>
                    <a:pt x="104" y="223"/>
                  </a:lnTo>
                  <a:lnTo>
                    <a:pt x="104" y="221"/>
                  </a:lnTo>
                  <a:lnTo>
                    <a:pt x="104" y="219"/>
                  </a:lnTo>
                  <a:lnTo>
                    <a:pt x="101" y="214"/>
                  </a:lnTo>
                  <a:lnTo>
                    <a:pt x="95" y="202"/>
                  </a:lnTo>
                  <a:lnTo>
                    <a:pt x="93" y="192"/>
                  </a:lnTo>
                  <a:lnTo>
                    <a:pt x="96" y="184"/>
                  </a:lnTo>
                  <a:lnTo>
                    <a:pt x="97" y="181"/>
                  </a:lnTo>
                  <a:lnTo>
                    <a:pt x="94" y="178"/>
                  </a:lnTo>
                  <a:lnTo>
                    <a:pt x="90" y="175"/>
                  </a:lnTo>
                  <a:lnTo>
                    <a:pt x="84" y="173"/>
                  </a:lnTo>
                  <a:lnTo>
                    <a:pt x="79" y="169"/>
                  </a:lnTo>
                  <a:lnTo>
                    <a:pt x="75" y="165"/>
                  </a:lnTo>
                  <a:lnTo>
                    <a:pt x="72" y="159"/>
                  </a:lnTo>
                  <a:lnTo>
                    <a:pt x="68" y="150"/>
                  </a:lnTo>
                  <a:lnTo>
                    <a:pt x="63" y="139"/>
                  </a:lnTo>
                  <a:lnTo>
                    <a:pt x="53" y="114"/>
                  </a:lnTo>
                  <a:lnTo>
                    <a:pt x="50" y="103"/>
                  </a:lnTo>
                  <a:lnTo>
                    <a:pt x="48" y="94"/>
                  </a:lnTo>
                  <a:lnTo>
                    <a:pt x="49" y="88"/>
                  </a:lnTo>
                  <a:lnTo>
                    <a:pt x="53" y="85"/>
                  </a:lnTo>
                  <a:lnTo>
                    <a:pt x="59" y="84"/>
                  </a:lnTo>
                  <a:lnTo>
                    <a:pt x="75" y="84"/>
                  </a:lnTo>
                  <a:lnTo>
                    <a:pt x="83" y="82"/>
                  </a:lnTo>
                  <a:lnTo>
                    <a:pt x="90" y="78"/>
                  </a:lnTo>
                  <a:lnTo>
                    <a:pt x="95" y="72"/>
                  </a:lnTo>
                  <a:lnTo>
                    <a:pt x="99" y="67"/>
                  </a:lnTo>
                  <a:lnTo>
                    <a:pt x="101" y="62"/>
                  </a:lnTo>
                  <a:lnTo>
                    <a:pt x="104" y="58"/>
                  </a:lnTo>
                  <a:lnTo>
                    <a:pt x="108" y="55"/>
                  </a:lnTo>
                  <a:lnTo>
                    <a:pt x="116" y="54"/>
                  </a:lnTo>
                  <a:lnTo>
                    <a:pt x="124" y="54"/>
                  </a:lnTo>
                  <a:lnTo>
                    <a:pt x="128" y="55"/>
                  </a:lnTo>
                  <a:lnTo>
                    <a:pt x="131" y="56"/>
                  </a:lnTo>
                  <a:lnTo>
                    <a:pt x="133" y="57"/>
                  </a:lnTo>
                  <a:lnTo>
                    <a:pt x="137" y="58"/>
                  </a:lnTo>
                  <a:lnTo>
                    <a:pt x="144" y="58"/>
                  </a:lnTo>
                  <a:lnTo>
                    <a:pt x="151" y="59"/>
                  </a:lnTo>
                  <a:lnTo>
                    <a:pt x="157" y="63"/>
                  </a:lnTo>
                  <a:lnTo>
                    <a:pt x="164" y="70"/>
                  </a:lnTo>
                  <a:lnTo>
                    <a:pt x="168" y="71"/>
                  </a:lnTo>
                  <a:lnTo>
                    <a:pt x="173" y="69"/>
                  </a:lnTo>
                  <a:lnTo>
                    <a:pt x="181" y="65"/>
                  </a:lnTo>
                  <a:lnTo>
                    <a:pt x="192" y="60"/>
                  </a:lnTo>
                  <a:lnTo>
                    <a:pt x="204" y="54"/>
                  </a:lnTo>
                  <a:lnTo>
                    <a:pt x="215" y="48"/>
                  </a:lnTo>
                  <a:lnTo>
                    <a:pt x="223" y="42"/>
                  </a:lnTo>
                  <a:lnTo>
                    <a:pt x="228" y="37"/>
                  </a:lnTo>
                  <a:lnTo>
                    <a:pt x="229" y="31"/>
                  </a:lnTo>
                  <a:lnTo>
                    <a:pt x="227" y="21"/>
                  </a:lnTo>
                  <a:lnTo>
                    <a:pt x="229" y="17"/>
                  </a:lnTo>
                  <a:lnTo>
                    <a:pt x="232" y="14"/>
                  </a:lnTo>
                  <a:lnTo>
                    <a:pt x="240" y="10"/>
                  </a:lnTo>
                  <a:lnTo>
                    <a:pt x="258"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854BF875-022F-189F-6E64-592BA32F3419}"/>
                </a:ext>
              </a:extLst>
            </p:cNvPr>
            <p:cNvSpPr>
              <a:spLocks/>
            </p:cNvSpPr>
            <p:nvPr/>
          </p:nvSpPr>
          <p:spPr bwMode="auto">
            <a:xfrm>
              <a:off x="4978401" y="3457576"/>
              <a:ext cx="1028700" cy="1477963"/>
            </a:xfrm>
            <a:custGeom>
              <a:avLst/>
              <a:gdLst/>
              <a:ahLst/>
              <a:cxnLst>
                <a:cxn ang="0">
                  <a:pos x="480" y="13"/>
                </a:cxn>
                <a:cxn ang="0">
                  <a:pos x="500" y="40"/>
                </a:cxn>
                <a:cxn ang="0">
                  <a:pos x="487" y="77"/>
                </a:cxn>
                <a:cxn ang="0">
                  <a:pos x="477" y="120"/>
                </a:cxn>
                <a:cxn ang="0">
                  <a:pos x="496" y="142"/>
                </a:cxn>
                <a:cxn ang="0">
                  <a:pos x="528" y="143"/>
                </a:cxn>
                <a:cxn ang="0">
                  <a:pos x="521" y="116"/>
                </a:cxn>
                <a:cxn ang="0">
                  <a:pos x="551" y="113"/>
                </a:cxn>
                <a:cxn ang="0">
                  <a:pos x="570" y="108"/>
                </a:cxn>
                <a:cxn ang="0">
                  <a:pos x="582" y="157"/>
                </a:cxn>
                <a:cxn ang="0">
                  <a:pos x="611" y="179"/>
                </a:cxn>
                <a:cxn ang="0">
                  <a:pos x="637" y="219"/>
                </a:cxn>
                <a:cxn ang="0">
                  <a:pos x="624" y="244"/>
                </a:cxn>
                <a:cxn ang="0">
                  <a:pos x="630" y="272"/>
                </a:cxn>
                <a:cxn ang="0">
                  <a:pos x="596" y="286"/>
                </a:cxn>
                <a:cxn ang="0">
                  <a:pos x="592" y="314"/>
                </a:cxn>
                <a:cxn ang="0">
                  <a:pos x="573" y="356"/>
                </a:cxn>
                <a:cxn ang="0">
                  <a:pos x="565" y="427"/>
                </a:cxn>
                <a:cxn ang="0">
                  <a:pos x="590" y="408"/>
                </a:cxn>
                <a:cxn ang="0">
                  <a:pos x="596" y="480"/>
                </a:cxn>
                <a:cxn ang="0">
                  <a:pos x="526" y="516"/>
                </a:cxn>
                <a:cxn ang="0">
                  <a:pos x="498" y="573"/>
                </a:cxn>
                <a:cxn ang="0">
                  <a:pos x="460" y="588"/>
                </a:cxn>
                <a:cxn ang="0">
                  <a:pos x="456" y="634"/>
                </a:cxn>
                <a:cxn ang="0">
                  <a:pos x="416" y="635"/>
                </a:cxn>
                <a:cxn ang="0">
                  <a:pos x="361" y="639"/>
                </a:cxn>
                <a:cxn ang="0">
                  <a:pos x="319" y="659"/>
                </a:cxn>
                <a:cxn ang="0">
                  <a:pos x="328" y="697"/>
                </a:cxn>
                <a:cxn ang="0">
                  <a:pos x="346" y="769"/>
                </a:cxn>
                <a:cxn ang="0">
                  <a:pos x="348" y="835"/>
                </a:cxn>
                <a:cxn ang="0">
                  <a:pos x="336" y="848"/>
                </a:cxn>
                <a:cxn ang="0">
                  <a:pos x="351" y="880"/>
                </a:cxn>
                <a:cxn ang="0">
                  <a:pos x="320" y="888"/>
                </a:cxn>
                <a:cxn ang="0">
                  <a:pos x="301" y="910"/>
                </a:cxn>
                <a:cxn ang="0">
                  <a:pos x="270" y="929"/>
                </a:cxn>
                <a:cxn ang="0">
                  <a:pos x="283" y="897"/>
                </a:cxn>
                <a:cxn ang="0">
                  <a:pos x="242" y="872"/>
                </a:cxn>
                <a:cxn ang="0">
                  <a:pos x="212" y="846"/>
                </a:cxn>
                <a:cxn ang="0">
                  <a:pos x="181" y="855"/>
                </a:cxn>
                <a:cxn ang="0">
                  <a:pos x="166" y="797"/>
                </a:cxn>
                <a:cxn ang="0">
                  <a:pos x="156" y="754"/>
                </a:cxn>
                <a:cxn ang="0">
                  <a:pos x="136" y="680"/>
                </a:cxn>
                <a:cxn ang="0">
                  <a:pos x="40" y="683"/>
                </a:cxn>
                <a:cxn ang="0">
                  <a:pos x="7" y="642"/>
                </a:cxn>
                <a:cxn ang="0">
                  <a:pos x="28" y="606"/>
                </a:cxn>
                <a:cxn ang="0">
                  <a:pos x="67" y="585"/>
                </a:cxn>
                <a:cxn ang="0">
                  <a:pos x="96" y="566"/>
                </a:cxn>
                <a:cxn ang="0">
                  <a:pos x="69" y="521"/>
                </a:cxn>
                <a:cxn ang="0">
                  <a:pos x="65" y="476"/>
                </a:cxn>
                <a:cxn ang="0">
                  <a:pos x="86" y="461"/>
                </a:cxn>
                <a:cxn ang="0">
                  <a:pos x="91" y="409"/>
                </a:cxn>
                <a:cxn ang="0">
                  <a:pos x="108" y="347"/>
                </a:cxn>
                <a:cxn ang="0">
                  <a:pos x="161" y="322"/>
                </a:cxn>
                <a:cxn ang="0">
                  <a:pos x="199" y="276"/>
                </a:cxn>
                <a:cxn ang="0">
                  <a:pos x="233" y="231"/>
                </a:cxn>
                <a:cxn ang="0">
                  <a:pos x="258" y="174"/>
                </a:cxn>
                <a:cxn ang="0">
                  <a:pos x="217" y="154"/>
                </a:cxn>
                <a:cxn ang="0">
                  <a:pos x="274" y="112"/>
                </a:cxn>
                <a:cxn ang="0">
                  <a:pos x="309" y="70"/>
                </a:cxn>
                <a:cxn ang="0">
                  <a:pos x="378" y="83"/>
                </a:cxn>
                <a:cxn ang="0">
                  <a:pos x="425" y="17"/>
                </a:cxn>
              </a:cxnLst>
              <a:rect l="0" t="0" r="r" b="b"/>
              <a:pathLst>
                <a:path w="648" h="931">
                  <a:moveTo>
                    <a:pt x="458" y="0"/>
                  </a:moveTo>
                  <a:lnTo>
                    <a:pt x="460" y="0"/>
                  </a:lnTo>
                  <a:lnTo>
                    <a:pt x="460" y="3"/>
                  </a:lnTo>
                  <a:lnTo>
                    <a:pt x="460" y="5"/>
                  </a:lnTo>
                  <a:lnTo>
                    <a:pt x="460" y="11"/>
                  </a:lnTo>
                  <a:lnTo>
                    <a:pt x="460" y="13"/>
                  </a:lnTo>
                  <a:lnTo>
                    <a:pt x="463" y="15"/>
                  </a:lnTo>
                  <a:lnTo>
                    <a:pt x="467" y="15"/>
                  </a:lnTo>
                  <a:lnTo>
                    <a:pt x="473" y="14"/>
                  </a:lnTo>
                  <a:lnTo>
                    <a:pt x="480" y="13"/>
                  </a:lnTo>
                  <a:lnTo>
                    <a:pt x="487" y="15"/>
                  </a:lnTo>
                  <a:lnTo>
                    <a:pt x="496" y="21"/>
                  </a:lnTo>
                  <a:lnTo>
                    <a:pt x="502" y="27"/>
                  </a:lnTo>
                  <a:lnTo>
                    <a:pt x="505" y="33"/>
                  </a:lnTo>
                  <a:lnTo>
                    <a:pt x="505" y="39"/>
                  </a:lnTo>
                  <a:lnTo>
                    <a:pt x="504" y="41"/>
                  </a:lnTo>
                  <a:lnTo>
                    <a:pt x="503" y="42"/>
                  </a:lnTo>
                  <a:lnTo>
                    <a:pt x="502" y="41"/>
                  </a:lnTo>
                  <a:lnTo>
                    <a:pt x="501" y="41"/>
                  </a:lnTo>
                  <a:lnTo>
                    <a:pt x="500" y="40"/>
                  </a:lnTo>
                  <a:lnTo>
                    <a:pt x="498" y="39"/>
                  </a:lnTo>
                  <a:lnTo>
                    <a:pt x="497" y="38"/>
                  </a:lnTo>
                  <a:lnTo>
                    <a:pt x="495" y="39"/>
                  </a:lnTo>
                  <a:lnTo>
                    <a:pt x="494" y="40"/>
                  </a:lnTo>
                  <a:lnTo>
                    <a:pt x="491" y="44"/>
                  </a:lnTo>
                  <a:lnTo>
                    <a:pt x="489" y="47"/>
                  </a:lnTo>
                  <a:lnTo>
                    <a:pt x="487" y="53"/>
                  </a:lnTo>
                  <a:lnTo>
                    <a:pt x="484" y="60"/>
                  </a:lnTo>
                  <a:lnTo>
                    <a:pt x="484" y="68"/>
                  </a:lnTo>
                  <a:lnTo>
                    <a:pt x="487" y="77"/>
                  </a:lnTo>
                  <a:lnTo>
                    <a:pt x="491" y="87"/>
                  </a:lnTo>
                  <a:lnTo>
                    <a:pt x="494" y="95"/>
                  </a:lnTo>
                  <a:lnTo>
                    <a:pt x="494" y="103"/>
                  </a:lnTo>
                  <a:lnTo>
                    <a:pt x="492" y="107"/>
                  </a:lnTo>
                  <a:lnTo>
                    <a:pt x="488" y="109"/>
                  </a:lnTo>
                  <a:lnTo>
                    <a:pt x="484" y="109"/>
                  </a:lnTo>
                  <a:lnTo>
                    <a:pt x="481" y="110"/>
                  </a:lnTo>
                  <a:lnTo>
                    <a:pt x="478" y="112"/>
                  </a:lnTo>
                  <a:lnTo>
                    <a:pt x="477" y="116"/>
                  </a:lnTo>
                  <a:lnTo>
                    <a:pt x="477" y="120"/>
                  </a:lnTo>
                  <a:lnTo>
                    <a:pt x="476" y="122"/>
                  </a:lnTo>
                  <a:lnTo>
                    <a:pt x="474" y="123"/>
                  </a:lnTo>
                  <a:lnTo>
                    <a:pt x="473" y="124"/>
                  </a:lnTo>
                  <a:lnTo>
                    <a:pt x="464" y="124"/>
                  </a:lnTo>
                  <a:lnTo>
                    <a:pt x="463" y="125"/>
                  </a:lnTo>
                  <a:lnTo>
                    <a:pt x="466" y="127"/>
                  </a:lnTo>
                  <a:lnTo>
                    <a:pt x="476" y="133"/>
                  </a:lnTo>
                  <a:lnTo>
                    <a:pt x="481" y="135"/>
                  </a:lnTo>
                  <a:lnTo>
                    <a:pt x="487" y="138"/>
                  </a:lnTo>
                  <a:lnTo>
                    <a:pt x="496" y="142"/>
                  </a:lnTo>
                  <a:lnTo>
                    <a:pt x="505" y="147"/>
                  </a:lnTo>
                  <a:lnTo>
                    <a:pt x="512" y="152"/>
                  </a:lnTo>
                  <a:lnTo>
                    <a:pt x="515" y="154"/>
                  </a:lnTo>
                  <a:lnTo>
                    <a:pt x="519" y="154"/>
                  </a:lnTo>
                  <a:lnTo>
                    <a:pt x="521" y="153"/>
                  </a:lnTo>
                  <a:lnTo>
                    <a:pt x="522" y="151"/>
                  </a:lnTo>
                  <a:lnTo>
                    <a:pt x="524" y="150"/>
                  </a:lnTo>
                  <a:lnTo>
                    <a:pt x="526" y="146"/>
                  </a:lnTo>
                  <a:lnTo>
                    <a:pt x="527" y="145"/>
                  </a:lnTo>
                  <a:lnTo>
                    <a:pt x="528" y="143"/>
                  </a:lnTo>
                  <a:lnTo>
                    <a:pt x="529" y="142"/>
                  </a:lnTo>
                  <a:lnTo>
                    <a:pt x="528" y="140"/>
                  </a:lnTo>
                  <a:lnTo>
                    <a:pt x="526" y="139"/>
                  </a:lnTo>
                  <a:lnTo>
                    <a:pt x="523" y="137"/>
                  </a:lnTo>
                  <a:lnTo>
                    <a:pt x="520" y="136"/>
                  </a:lnTo>
                  <a:lnTo>
                    <a:pt x="516" y="133"/>
                  </a:lnTo>
                  <a:lnTo>
                    <a:pt x="513" y="127"/>
                  </a:lnTo>
                  <a:lnTo>
                    <a:pt x="513" y="122"/>
                  </a:lnTo>
                  <a:lnTo>
                    <a:pt x="515" y="119"/>
                  </a:lnTo>
                  <a:lnTo>
                    <a:pt x="521" y="116"/>
                  </a:lnTo>
                  <a:lnTo>
                    <a:pt x="527" y="111"/>
                  </a:lnTo>
                  <a:lnTo>
                    <a:pt x="533" y="108"/>
                  </a:lnTo>
                  <a:lnTo>
                    <a:pt x="535" y="108"/>
                  </a:lnTo>
                  <a:lnTo>
                    <a:pt x="538" y="109"/>
                  </a:lnTo>
                  <a:lnTo>
                    <a:pt x="540" y="111"/>
                  </a:lnTo>
                  <a:lnTo>
                    <a:pt x="543" y="113"/>
                  </a:lnTo>
                  <a:lnTo>
                    <a:pt x="545" y="114"/>
                  </a:lnTo>
                  <a:lnTo>
                    <a:pt x="548" y="115"/>
                  </a:lnTo>
                  <a:lnTo>
                    <a:pt x="549" y="115"/>
                  </a:lnTo>
                  <a:lnTo>
                    <a:pt x="551" y="113"/>
                  </a:lnTo>
                  <a:lnTo>
                    <a:pt x="552" y="111"/>
                  </a:lnTo>
                  <a:lnTo>
                    <a:pt x="552" y="109"/>
                  </a:lnTo>
                  <a:lnTo>
                    <a:pt x="553" y="107"/>
                  </a:lnTo>
                  <a:lnTo>
                    <a:pt x="553" y="105"/>
                  </a:lnTo>
                  <a:lnTo>
                    <a:pt x="556" y="102"/>
                  </a:lnTo>
                  <a:lnTo>
                    <a:pt x="559" y="101"/>
                  </a:lnTo>
                  <a:lnTo>
                    <a:pt x="562" y="101"/>
                  </a:lnTo>
                  <a:lnTo>
                    <a:pt x="565" y="103"/>
                  </a:lnTo>
                  <a:lnTo>
                    <a:pt x="568" y="106"/>
                  </a:lnTo>
                  <a:lnTo>
                    <a:pt x="570" y="108"/>
                  </a:lnTo>
                  <a:lnTo>
                    <a:pt x="572" y="113"/>
                  </a:lnTo>
                  <a:lnTo>
                    <a:pt x="568" y="117"/>
                  </a:lnTo>
                  <a:lnTo>
                    <a:pt x="565" y="122"/>
                  </a:lnTo>
                  <a:lnTo>
                    <a:pt x="564" y="128"/>
                  </a:lnTo>
                  <a:lnTo>
                    <a:pt x="566" y="135"/>
                  </a:lnTo>
                  <a:lnTo>
                    <a:pt x="570" y="142"/>
                  </a:lnTo>
                  <a:lnTo>
                    <a:pt x="575" y="148"/>
                  </a:lnTo>
                  <a:lnTo>
                    <a:pt x="579" y="156"/>
                  </a:lnTo>
                  <a:lnTo>
                    <a:pt x="580" y="157"/>
                  </a:lnTo>
                  <a:lnTo>
                    <a:pt x="582" y="157"/>
                  </a:lnTo>
                  <a:lnTo>
                    <a:pt x="583" y="156"/>
                  </a:lnTo>
                  <a:lnTo>
                    <a:pt x="586" y="154"/>
                  </a:lnTo>
                  <a:lnTo>
                    <a:pt x="587" y="152"/>
                  </a:lnTo>
                  <a:lnTo>
                    <a:pt x="589" y="151"/>
                  </a:lnTo>
                  <a:lnTo>
                    <a:pt x="590" y="151"/>
                  </a:lnTo>
                  <a:lnTo>
                    <a:pt x="592" y="153"/>
                  </a:lnTo>
                  <a:lnTo>
                    <a:pt x="595" y="157"/>
                  </a:lnTo>
                  <a:lnTo>
                    <a:pt x="603" y="169"/>
                  </a:lnTo>
                  <a:lnTo>
                    <a:pt x="606" y="175"/>
                  </a:lnTo>
                  <a:lnTo>
                    <a:pt x="611" y="179"/>
                  </a:lnTo>
                  <a:lnTo>
                    <a:pt x="620" y="183"/>
                  </a:lnTo>
                  <a:lnTo>
                    <a:pt x="630" y="187"/>
                  </a:lnTo>
                  <a:lnTo>
                    <a:pt x="639" y="190"/>
                  </a:lnTo>
                  <a:lnTo>
                    <a:pt x="645" y="193"/>
                  </a:lnTo>
                  <a:lnTo>
                    <a:pt x="648" y="198"/>
                  </a:lnTo>
                  <a:lnTo>
                    <a:pt x="647" y="203"/>
                  </a:lnTo>
                  <a:lnTo>
                    <a:pt x="644" y="209"/>
                  </a:lnTo>
                  <a:lnTo>
                    <a:pt x="640" y="216"/>
                  </a:lnTo>
                  <a:lnTo>
                    <a:pt x="639" y="218"/>
                  </a:lnTo>
                  <a:lnTo>
                    <a:pt x="637" y="219"/>
                  </a:lnTo>
                  <a:lnTo>
                    <a:pt x="636" y="219"/>
                  </a:lnTo>
                  <a:lnTo>
                    <a:pt x="633" y="216"/>
                  </a:lnTo>
                  <a:lnTo>
                    <a:pt x="629" y="214"/>
                  </a:lnTo>
                  <a:lnTo>
                    <a:pt x="619" y="214"/>
                  </a:lnTo>
                  <a:lnTo>
                    <a:pt x="619" y="216"/>
                  </a:lnTo>
                  <a:lnTo>
                    <a:pt x="620" y="218"/>
                  </a:lnTo>
                  <a:lnTo>
                    <a:pt x="622" y="221"/>
                  </a:lnTo>
                  <a:lnTo>
                    <a:pt x="624" y="229"/>
                  </a:lnTo>
                  <a:lnTo>
                    <a:pt x="625" y="237"/>
                  </a:lnTo>
                  <a:lnTo>
                    <a:pt x="624" y="244"/>
                  </a:lnTo>
                  <a:lnTo>
                    <a:pt x="626" y="247"/>
                  </a:lnTo>
                  <a:lnTo>
                    <a:pt x="636" y="257"/>
                  </a:lnTo>
                  <a:lnTo>
                    <a:pt x="641" y="263"/>
                  </a:lnTo>
                  <a:lnTo>
                    <a:pt x="642" y="266"/>
                  </a:lnTo>
                  <a:lnTo>
                    <a:pt x="642" y="269"/>
                  </a:lnTo>
                  <a:lnTo>
                    <a:pt x="641" y="270"/>
                  </a:lnTo>
                  <a:lnTo>
                    <a:pt x="639" y="270"/>
                  </a:lnTo>
                  <a:lnTo>
                    <a:pt x="637" y="271"/>
                  </a:lnTo>
                  <a:lnTo>
                    <a:pt x="633" y="271"/>
                  </a:lnTo>
                  <a:lnTo>
                    <a:pt x="630" y="272"/>
                  </a:lnTo>
                  <a:lnTo>
                    <a:pt x="628" y="273"/>
                  </a:lnTo>
                  <a:lnTo>
                    <a:pt x="622" y="273"/>
                  </a:lnTo>
                  <a:lnTo>
                    <a:pt x="614" y="271"/>
                  </a:lnTo>
                  <a:lnTo>
                    <a:pt x="605" y="269"/>
                  </a:lnTo>
                  <a:lnTo>
                    <a:pt x="594" y="269"/>
                  </a:lnTo>
                  <a:lnTo>
                    <a:pt x="588" y="271"/>
                  </a:lnTo>
                  <a:lnTo>
                    <a:pt x="587" y="274"/>
                  </a:lnTo>
                  <a:lnTo>
                    <a:pt x="589" y="278"/>
                  </a:lnTo>
                  <a:lnTo>
                    <a:pt x="592" y="282"/>
                  </a:lnTo>
                  <a:lnTo>
                    <a:pt x="596" y="286"/>
                  </a:lnTo>
                  <a:lnTo>
                    <a:pt x="598" y="291"/>
                  </a:lnTo>
                  <a:lnTo>
                    <a:pt x="597" y="295"/>
                  </a:lnTo>
                  <a:lnTo>
                    <a:pt x="594" y="296"/>
                  </a:lnTo>
                  <a:lnTo>
                    <a:pt x="589" y="297"/>
                  </a:lnTo>
                  <a:lnTo>
                    <a:pt x="580" y="297"/>
                  </a:lnTo>
                  <a:lnTo>
                    <a:pt x="576" y="299"/>
                  </a:lnTo>
                  <a:lnTo>
                    <a:pt x="576" y="302"/>
                  </a:lnTo>
                  <a:lnTo>
                    <a:pt x="580" y="306"/>
                  </a:lnTo>
                  <a:lnTo>
                    <a:pt x="585" y="310"/>
                  </a:lnTo>
                  <a:lnTo>
                    <a:pt x="592" y="314"/>
                  </a:lnTo>
                  <a:lnTo>
                    <a:pt x="597" y="318"/>
                  </a:lnTo>
                  <a:lnTo>
                    <a:pt x="600" y="320"/>
                  </a:lnTo>
                  <a:lnTo>
                    <a:pt x="599" y="324"/>
                  </a:lnTo>
                  <a:lnTo>
                    <a:pt x="596" y="330"/>
                  </a:lnTo>
                  <a:lnTo>
                    <a:pt x="593" y="337"/>
                  </a:lnTo>
                  <a:lnTo>
                    <a:pt x="591" y="342"/>
                  </a:lnTo>
                  <a:lnTo>
                    <a:pt x="588" y="346"/>
                  </a:lnTo>
                  <a:lnTo>
                    <a:pt x="585" y="348"/>
                  </a:lnTo>
                  <a:lnTo>
                    <a:pt x="578" y="351"/>
                  </a:lnTo>
                  <a:lnTo>
                    <a:pt x="573" y="356"/>
                  </a:lnTo>
                  <a:lnTo>
                    <a:pt x="569" y="364"/>
                  </a:lnTo>
                  <a:lnTo>
                    <a:pt x="565" y="383"/>
                  </a:lnTo>
                  <a:lnTo>
                    <a:pt x="565" y="391"/>
                  </a:lnTo>
                  <a:lnTo>
                    <a:pt x="563" y="399"/>
                  </a:lnTo>
                  <a:lnTo>
                    <a:pt x="558" y="406"/>
                  </a:lnTo>
                  <a:lnTo>
                    <a:pt x="554" y="411"/>
                  </a:lnTo>
                  <a:lnTo>
                    <a:pt x="552" y="417"/>
                  </a:lnTo>
                  <a:lnTo>
                    <a:pt x="554" y="422"/>
                  </a:lnTo>
                  <a:lnTo>
                    <a:pt x="559" y="425"/>
                  </a:lnTo>
                  <a:lnTo>
                    <a:pt x="565" y="427"/>
                  </a:lnTo>
                  <a:lnTo>
                    <a:pt x="569" y="428"/>
                  </a:lnTo>
                  <a:lnTo>
                    <a:pt x="571" y="428"/>
                  </a:lnTo>
                  <a:lnTo>
                    <a:pt x="573" y="426"/>
                  </a:lnTo>
                  <a:lnTo>
                    <a:pt x="574" y="424"/>
                  </a:lnTo>
                  <a:lnTo>
                    <a:pt x="575" y="421"/>
                  </a:lnTo>
                  <a:lnTo>
                    <a:pt x="575" y="418"/>
                  </a:lnTo>
                  <a:lnTo>
                    <a:pt x="576" y="415"/>
                  </a:lnTo>
                  <a:lnTo>
                    <a:pt x="580" y="411"/>
                  </a:lnTo>
                  <a:lnTo>
                    <a:pt x="585" y="409"/>
                  </a:lnTo>
                  <a:lnTo>
                    <a:pt x="590" y="408"/>
                  </a:lnTo>
                  <a:lnTo>
                    <a:pt x="594" y="409"/>
                  </a:lnTo>
                  <a:lnTo>
                    <a:pt x="597" y="412"/>
                  </a:lnTo>
                  <a:lnTo>
                    <a:pt x="600" y="416"/>
                  </a:lnTo>
                  <a:lnTo>
                    <a:pt x="602" y="421"/>
                  </a:lnTo>
                  <a:lnTo>
                    <a:pt x="603" y="426"/>
                  </a:lnTo>
                  <a:lnTo>
                    <a:pt x="601" y="429"/>
                  </a:lnTo>
                  <a:lnTo>
                    <a:pt x="598" y="434"/>
                  </a:lnTo>
                  <a:lnTo>
                    <a:pt x="597" y="443"/>
                  </a:lnTo>
                  <a:lnTo>
                    <a:pt x="597" y="468"/>
                  </a:lnTo>
                  <a:lnTo>
                    <a:pt x="596" y="480"/>
                  </a:lnTo>
                  <a:lnTo>
                    <a:pt x="593" y="488"/>
                  </a:lnTo>
                  <a:lnTo>
                    <a:pt x="586" y="496"/>
                  </a:lnTo>
                  <a:lnTo>
                    <a:pt x="567" y="510"/>
                  </a:lnTo>
                  <a:lnTo>
                    <a:pt x="558" y="515"/>
                  </a:lnTo>
                  <a:lnTo>
                    <a:pt x="550" y="518"/>
                  </a:lnTo>
                  <a:lnTo>
                    <a:pt x="546" y="519"/>
                  </a:lnTo>
                  <a:lnTo>
                    <a:pt x="544" y="519"/>
                  </a:lnTo>
                  <a:lnTo>
                    <a:pt x="538" y="516"/>
                  </a:lnTo>
                  <a:lnTo>
                    <a:pt x="533" y="515"/>
                  </a:lnTo>
                  <a:lnTo>
                    <a:pt x="526" y="516"/>
                  </a:lnTo>
                  <a:lnTo>
                    <a:pt x="521" y="519"/>
                  </a:lnTo>
                  <a:lnTo>
                    <a:pt x="519" y="523"/>
                  </a:lnTo>
                  <a:lnTo>
                    <a:pt x="519" y="537"/>
                  </a:lnTo>
                  <a:lnTo>
                    <a:pt x="521" y="545"/>
                  </a:lnTo>
                  <a:lnTo>
                    <a:pt x="522" y="551"/>
                  </a:lnTo>
                  <a:lnTo>
                    <a:pt x="520" y="557"/>
                  </a:lnTo>
                  <a:lnTo>
                    <a:pt x="515" y="561"/>
                  </a:lnTo>
                  <a:lnTo>
                    <a:pt x="508" y="565"/>
                  </a:lnTo>
                  <a:lnTo>
                    <a:pt x="502" y="569"/>
                  </a:lnTo>
                  <a:lnTo>
                    <a:pt x="498" y="573"/>
                  </a:lnTo>
                  <a:lnTo>
                    <a:pt x="497" y="577"/>
                  </a:lnTo>
                  <a:lnTo>
                    <a:pt x="496" y="579"/>
                  </a:lnTo>
                  <a:lnTo>
                    <a:pt x="495" y="582"/>
                  </a:lnTo>
                  <a:lnTo>
                    <a:pt x="492" y="585"/>
                  </a:lnTo>
                  <a:lnTo>
                    <a:pt x="486" y="589"/>
                  </a:lnTo>
                  <a:lnTo>
                    <a:pt x="479" y="592"/>
                  </a:lnTo>
                  <a:lnTo>
                    <a:pt x="475" y="592"/>
                  </a:lnTo>
                  <a:lnTo>
                    <a:pt x="470" y="590"/>
                  </a:lnTo>
                  <a:lnTo>
                    <a:pt x="466" y="588"/>
                  </a:lnTo>
                  <a:lnTo>
                    <a:pt x="460" y="588"/>
                  </a:lnTo>
                  <a:lnTo>
                    <a:pt x="456" y="590"/>
                  </a:lnTo>
                  <a:lnTo>
                    <a:pt x="455" y="594"/>
                  </a:lnTo>
                  <a:lnTo>
                    <a:pt x="456" y="600"/>
                  </a:lnTo>
                  <a:lnTo>
                    <a:pt x="458" y="606"/>
                  </a:lnTo>
                  <a:lnTo>
                    <a:pt x="459" y="612"/>
                  </a:lnTo>
                  <a:lnTo>
                    <a:pt x="460" y="617"/>
                  </a:lnTo>
                  <a:lnTo>
                    <a:pt x="458" y="620"/>
                  </a:lnTo>
                  <a:lnTo>
                    <a:pt x="454" y="624"/>
                  </a:lnTo>
                  <a:lnTo>
                    <a:pt x="454" y="629"/>
                  </a:lnTo>
                  <a:lnTo>
                    <a:pt x="456" y="634"/>
                  </a:lnTo>
                  <a:lnTo>
                    <a:pt x="456" y="639"/>
                  </a:lnTo>
                  <a:lnTo>
                    <a:pt x="453" y="643"/>
                  </a:lnTo>
                  <a:lnTo>
                    <a:pt x="447" y="645"/>
                  </a:lnTo>
                  <a:lnTo>
                    <a:pt x="431" y="647"/>
                  </a:lnTo>
                  <a:lnTo>
                    <a:pt x="425" y="647"/>
                  </a:lnTo>
                  <a:lnTo>
                    <a:pt x="424" y="645"/>
                  </a:lnTo>
                  <a:lnTo>
                    <a:pt x="422" y="644"/>
                  </a:lnTo>
                  <a:lnTo>
                    <a:pt x="420" y="640"/>
                  </a:lnTo>
                  <a:lnTo>
                    <a:pt x="418" y="638"/>
                  </a:lnTo>
                  <a:lnTo>
                    <a:pt x="416" y="635"/>
                  </a:lnTo>
                  <a:lnTo>
                    <a:pt x="410" y="630"/>
                  </a:lnTo>
                  <a:lnTo>
                    <a:pt x="403" y="627"/>
                  </a:lnTo>
                  <a:lnTo>
                    <a:pt x="395" y="625"/>
                  </a:lnTo>
                  <a:lnTo>
                    <a:pt x="383" y="624"/>
                  </a:lnTo>
                  <a:lnTo>
                    <a:pt x="376" y="624"/>
                  </a:lnTo>
                  <a:lnTo>
                    <a:pt x="373" y="625"/>
                  </a:lnTo>
                  <a:lnTo>
                    <a:pt x="371" y="628"/>
                  </a:lnTo>
                  <a:lnTo>
                    <a:pt x="369" y="634"/>
                  </a:lnTo>
                  <a:lnTo>
                    <a:pt x="365" y="637"/>
                  </a:lnTo>
                  <a:lnTo>
                    <a:pt x="361" y="639"/>
                  </a:lnTo>
                  <a:lnTo>
                    <a:pt x="358" y="639"/>
                  </a:lnTo>
                  <a:lnTo>
                    <a:pt x="355" y="636"/>
                  </a:lnTo>
                  <a:lnTo>
                    <a:pt x="352" y="634"/>
                  </a:lnTo>
                  <a:lnTo>
                    <a:pt x="347" y="633"/>
                  </a:lnTo>
                  <a:lnTo>
                    <a:pt x="339" y="635"/>
                  </a:lnTo>
                  <a:lnTo>
                    <a:pt x="333" y="641"/>
                  </a:lnTo>
                  <a:lnTo>
                    <a:pt x="327" y="648"/>
                  </a:lnTo>
                  <a:lnTo>
                    <a:pt x="322" y="656"/>
                  </a:lnTo>
                  <a:lnTo>
                    <a:pt x="320" y="658"/>
                  </a:lnTo>
                  <a:lnTo>
                    <a:pt x="319" y="659"/>
                  </a:lnTo>
                  <a:lnTo>
                    <a:pt x="319" y="661"/>
                  </a:lnTo>
                  <a:lnTo>
                    <a:pt x="320" y="661"/>
                  </a:lnTo>
                  <a:lnTo>
                    <a:pt x="322" y="663"/>
                  </a:lnTo>
                  <a:lnTo>
                    <a:pt x="324" y="664"/>
                  </a:lnTo>
                  <a:lnTo>
                    <a:pt x="330" y="668"/>
                  </a:lnTo>
                  <a:lnTo>
                    <a:pt x="334" y="673"/>
                  </a:lnTo>
                  <a:lnTo>
                    <a:pt x="335" y="679"/>
                  </a:lnTo>
                  <a:lnTo>
                    <a:pt x="334" y="686"/>
                  </a:lnTo>
                  <a:lnTo>
                    <a:pt x="331" y="692"/>
                  </a:lnTo>
                  <a:lnTo>
                    <a:pt x="328" y="697"/>
                  </a:lnTo>
                  <a:lnTo>
                    <a:pt x="326" y="702"/>
                  </a:lnTo>
                  <a:lnTo>
                    <a:pt x="326" y="711"/>
                  </a:lnTo>
                  <a:lnTo>
                    <a:pt x="327" y="720"/>
                  </a:lnTo>
                  <a:lnTo>
                    <a:pt x="329" y="730"/>
                  </a:lnTo>
                  <a:lnTo>
                    <a:pt x="330" y="738"/>
                  </a:lnTo>
                  <a:lnTo>
                    <a:pt x="331" y="743"/>
                  </a:lnTo>
                  <a:lnTo>
                    <a:pt x="334" y="750"/>
                  </a:lnTo>
                  <a:lnTo>
                    <a:pt x="339" y="756"/>
                  </a:lnTo>
                  <a:lnTo>
                    <a:pt x="343" y="763"/>
                  </a:lnTo>
                  <a:lnTo>
                    <a:pt x="346" y="769"/>
                  </a:lnTo>
                  <a:lnTo>
                    <a:pt x="354" y="783"/>
                  </a:lnTo>
                  <a:lnTo>
                    <a:pt x="356" y="788"/>
                  </a:lnTo>
                  <a:lnTo>
                    <a:pt x="355" y="793"/>
                  </a:lnTo>
                  <a:lnTo>
                    <a:pt x="353" y="801"/>
                  </a:lnTo>
                  <a:lnTo>
                    <a:pt x="350" y="809"/>
                  </a:lnTo>
                  <a:lnTo>
                    <a:pt x="342" y="817"/>
                  </a:lnTo>
                  <a:lnTo>
                    <a:pt x="343" y="820"/>
                  </a:lnTo>
                  <a:lnTo>
                    <a:pt x="345" y="825"/>
                  </a:lnTo>
                  <a:lnTo>
                    <a:pt x="347" y="832"/>
                  </a:lnTo>
                  <a:lnTo>
                    <a:pt x="348" y="835"/>
                  </a:lnTo>
                  <a:lnTo>
                    <a:pt x="347" y="837"/>
                  </a:lnTo>
                  <a:lnTo>
                    <a:pt x="347" y="839"/>
                  </a:lnTo>
                  <a:lnTo>
                    <a:pt x="345" y="839"/>
                  </a:lnTo>
                  <a:lnTo>
                    <a:pt x="344" y="840"/>
                  </a:lnTo>
                  <a:lnTo>
                    <a:pt x="342" y="840"/>
                  </a:lnTo>
                  <a:lnTo>
                    <a:pt x="341" y="841"/>
                  </a:lnTo>
                  <a:lnTo>
                    <a:pt x="339" y="842"/>
                  </a:lnTo>
                  <a:lnTo>
                    <a:pt x="338" y="843"/>
                  </a:lnTo>
                  <a:lnTo>
                    <a:pt x="337" y="845"/>
                  </a:lnTo>
                  <a:lnTo>
                    <a:pt x="336" y="848"/>
                  </a:lnTo>
                  <a:lnTo>
                    <a:pt x="337" y="851"/>
                  </a:lnTo>
                  <a:lnTo>
                    <a:pt x="341" y="857"/>
                  </a:lnTo>
                  <a:lnTo>
                    <a:pt x="344" y="860"/>
                  </a:lnTo>
                  <a:lnTo>
                    <a:pt x="341" y="861"/>
                  </a:lnTo>
                  <a:lnTo>
                    <a:pt x="339" y="861"/>
                  </a:lnTo>
                  <a:lnTo>
                    <a:pt x="337" y="863"/>
                  </a:lnTo>
                  <a:lnTo>
                    <a:pt x="338" y="865"/>
                  </a:lnTo>
                  <a:lnTo>
                    <a:pt x="342" y="870"/>
                  </a:lnTo>
                  <a:lnTo>
                    <a:pt x="347" y="875"/>
                  </a:lnTo>
                  <a:lnTo>
                    <a:pt x="351" y="880"/>
                  </a:lnTo>
                  <a:lnTo>
                    <a:pt x="354" y="884"/>
                  </a:lnTo>
                  <a:lnTo>
                    <a:pt x="353" y="885"/>
                  </a:lnTo>
                  <a:lnTo>
                    <a:pt x="348" y="885"/>
                  </a:lnTo>
                  <a:lnTo>
                    <a:pt x="340" y="884"/>
                  </a:lnTo>
                  <a:lnTo>
                    <a:pt x="335" y="884"/>
                  </a:lnTo>
                  <a:lnTo>
                    <a:pt x="331" y="885"/>
                  </a:lnTo>
                  <a:lnTo>
                    <a:pt x="330" y="887"/>
                  </a:lnTo>
                  <a:lnTo>
                    <a:pt x="328" y="889"/>
                  </a:lnTo>
                  <a:lnTo>
                    <a:pt x="323" y="889"/>
                  </a:lnTo>
                  <a:lnTo>
                    <a:pt x="320" y="888"/>
                  </a:lnTo>
                  <a:lnTo>
                    <a:pt x="316" y="887"/>
                  </a:lnTo>
                  <a:lnTo>
                    <a:pt x="309" y="887"/>
                  </a:lnTo>
                  <a:lnTo>
                    <a:pt x="305" y="891"/>
                  </a:lnTo>
                  <a:lnTo>
                    <a:pt x="303" y="894"/>
                  </a:lnTo>
                  <a:lnTo>
                    <a:pt x="302" y="896"/>
                  </a:lnTo>
                  <a:lnTo>
                    <a:pt x="301" y="899"/>
                  </a:lnTo>
                  <a:lnTo>
                    <a:pt x="301" y="902"/>
                  </a:lnTo>
                  <a:lnTo>
                    <a:pt x="303" y="906"/>
                  </a:lnTo>
                  <a:lnTo>
                    <a:pt x="303" y="909"/>
                  </a:lnTo>
                  <a:lnTo>
                    <a:pt x="301" y="910"/>
                  </a:lnTo>
                  <a:lnTo>
                    <a:pt x="298" y="911"/>
                  </a:lnTo>
                  <a:lnTo>
                    <a:pt x="295" y="913"/>
                  </a:lnTo>
                  <a:lnTo>
                    <a:pt x="293" y="918"/>
                  </a:lnTo>
                  <a:lnTo>
                    <a:pt x="291" y="924"/>
                  </a:lnTo>
                  <a:lnTo>
                    <a:pt x="288" y="929"/>
                  </a:lnTo>
                  <a:lnTo>
                    <a:pt x="285" y="931"/>
                  </a:lnTo>
                  <a:lnTo>
                    <a:pt x="281" y="931"/>
                  </a:lnTo>
                  <a:lnTo>
                    <a:pt x="275" y="930"/>
                  </a:lnTo>
                  <a:lnTo>
                    <a:pt x="273" y="929"/>
                  </a:lnTo>
                  <a:lnTo>
                    <a:pt x="270" y="929"/>
                  </a:lnTo>
                  <a:lnTo>
                    <a:pt x="266" y="927"/>
                  </a:lnTo>
                  <a:lnTo>
                    <a:pt x="265" y="926"/>
                  </a:lnTo>
                  <a:lnTo>
                    <a:pt x="265" y="924"/>
                  </a:lnTo>
                  <a:lnTo>
                    <a:pt x="266" y="921"/>
                  </a:lnTo>
                  <a:lnTo>
                    <a:pt x="269" y="914"/>
                  </a:lnTo>
                  <a:lnTo>
                    <a:pt x="270" y="907"/>
                  </a:lnTo>
                  <a:lnTo>
                    <a:pt x="272" y="901"/>
                  </a:lnTo>
                  <a:lnTo>
                    <a:pt x="274" y="898"/>
                  </a:lnTo>
                  <a:lnTo>
                    <a:pt x="276" y="897"/>
                  </a:lnTo>
                  <a:lnTo>
                    <a:pt x="283" y="897"/>
                  </a:lnTo>
                  <a:lnTo>
                    <a:pt x="284" y="896"/>
                  </a:lnTo>
                  <a:lnTo>
                    <a:pt x="286" y="892"/>
                  </a:lnTo>
                  <a:lnTo>
                    <a:pt x="285" y="888"/>
                  </a:lnTo>
                  <a:lnTo>
                    <a:pt x="280" y="886"/>
                  </a:lnTo>
                  <a:lnTo>
                    <a:pt x="270" y="884"/>
                  </a:lnTo>
                  <a:lnTo>
                    <a:pt x="266" y="880"/>
                  </a:lnTo>
                  <a:lnTo>
                    <a:pt x="261" y="879"/>
                  </a:lnTo>
                  <a:lnTo>
                    <a:pt x="254" y="878"/>
                  </a:lnTo>
                  <a:lnTo>
                    <a:pt x="248" y="876"/>
                  </a:lnTo>
                  <a:lnTo>
                    <a:pt x="242" y="872"/>
                  </a:lnTo>
                  <a:lnTo>
                    <a:pt x="239" y="866"/>
                  </a:lnTo>
                  <a:lnTo>
                    <a:pt x="238" y="857"/>
                  </a:lnTo>
                  <a:lnTo>
                    <a:pt x="238" y="849"/>
                  </a:lnTo>
                  <a:lnTo>
                    <a:pt x="237" y="842"/>
                  </a:lnTo>
                  <a:lnTo>
                    <a:pt x="235" y="838"/>
                  </a:lnTo>
                  <a:lnTo>
                    <a:pt x="231" y="837"/>
                  </a:lnTo>
                  <a:lnTo>
                    <a:pt x="224" y="837"/>
                  </a:lnTo>
                  <a:lnTo>
                    <a:pt x="218" y="839"/>
                  </a:lnTo>
                  <a:lnTo>
                    <a:pt x="213" y="842"/>
                  </a:lnTo>
                  <a:lnTo>
                    <a:pt x="212" y="846"/>
                  </a:lnTo>
                  <a:lnTo>
                    <a:pt x="216" y="856"/>
                  </a:lnTo>
                  <a:lnTo>
                    <a:pt x="218" y="862"/>
                  </a:lnTo>
                  <a:lnTo>
                    <a:pt x="219" y="867"/>
                  </a:lnTo>
                  <a:lnTo>
                    <a:pt x="217" y="869"/>
                  </a:lnTo>
                  <a:lnTo>
                    <a:pt x="213" y="870"/>
                  </a:lnTo>
                  <a:lnTo>
                    <a:pt x="208" y="872"/>
                  </a:lnTo>
                  <a:lnTo>
                    <a:pt x="200" y="873"/>
                  </a:lnTo>
                  <a:lnTo>
                    <a:pt x="196" y="867"/>
                  </a:lnTo>
                  <a:lnTo>
                    <a:pt x="189" y="861"/>
                  </a:lnTo>
                  <a:lnTo>
                    <a:pt x="181" y="855"/>
                  </a:lnTo>
                  <a:lnTo>
                    <a:pt x="173" y="851"/>
                  </a:lnTo>
                  <a:lnTo>
                    <a:pt x="166" y="849"/>
                  </a:lnTo>
                  <a:lnTo>
                    <a:pt x="161" y="846"/>
                  </a:lnTo>
                  <a:lnTo>
                    <a:pt x="156" y="840"/>
                  </a:lnTo>
                  <a:lnTo>
                    <a:pt x="153" y="832"/>
                  </a:lnTo>
                  <a:lnTo>
                    <a:pt x="148" y="817"/>
                  </a:lnTo>
                  <a:lnTo>
                    <a:pt x="150" y="811"/>
                  </a:lnTo>
                  <a:lnTo>
                    <a:pt x="154" y="805"/>
                  </a:lnTo>
                  <a:lnTo>
                    <a:pt x="161" y="800"/>
                  </a:lnTo>
                  <a:lnTo>
                    <a:pt x="166" y="797"/>
                  </a:lnTo>
                  <a:lnTo>
                    <a:pt x="170" y="793"/>
                  </a:lnTo>
                  <a:lnTo>
                    <a:pt x="172" y="788"/>
                  </a:lnTo>
                  <a:lnTo>
                    <a:pt x="175" y="781"/>
                  </a:lnTo>
                  <a:lnTo>
                    <a:pt x="176" y="779"/>
                  </a:lnTo>
                  <a:lnTo>
                    <a:pt x="175" y="777"/>
                  </a:lnTo>
                  <a:lnTo>
                    <a:pt x="173" y="775"/>
                  </a:lnTo>
                  <a:lnTo>
                    <a:pt x="164" y="775"/>
                  </a:lnTo>
                  <a:lnTo>
                    <a:pt x="160" y="773"/>
                  </a:lnTo>
                  <a:lnTo>
                    <a:pt x="158" y="768"/>
                  </a:lnTo>
                  <a:lnTo>
                    <a:pt x="156" y="754"/>
                  </a:lnTo>
                  <a:lnTo>
                    <a:pt x="156" y="742"/>
                  </a:lnTo>
                  <a:lnTo>
                    <a:pt x="152" y="734"/>
                  </a:lnTo>
                  <a:lnTo>
                    <a:pt x="147" y="728"/>
                  </a:lnTo>
                  <a:lnTo>
                    <a:pt x="144" y="723"/>
                  </a:lnTo>
                  <a:lnTo>
                    <a:pt x="143" y="719"/>
                  </a:lnTo>
                  <a:lnTo>
                    <a:pt x="147" y="711"/>
                  </a:lnTo>
                  <a:lnTo>
                    <a:pt x="148" y="706"/>
                  </a:lnTo>
                  <a:lnTo>
                    <a:pt x="146" y="697"/>
                  </a:lnTo>
                  <a:lnTo>
                    <a:pt x="142" y="688"/>
                  </a:lnTo>
                  <a:lnTo>
                    <a:pt x="136" y="680"/>
                  </a:lnTo>
                  <a:lnTo>
                    <a:pt x="130" y="676"/>
                  </a:lnTo>
                  <a:lnTo>
                    <a:pt x="124" y="674"/>
                  </a:lnTo>
                  <a:lnTo>
                    <a:pt x="115" y="670"/>
                  </a:lnTo>
                  <a:lnTo>
                    <a:pt x="104" y="668"/>
                  </a:lnTo>
                  <a:lnTo>
                    <a:pt x="95" y="667"/>
                  </a:lnTo>
                  <a:lnTo>
                    <a:pt x="87" y="668"/>
                  </a:lnTo>
                  <a:lnTo>
                    <a:pt x="78" y="672"/>
                  </a:lnTo>
                  <a:lnTo>
                    <a:pt x="67" y="675"/>
                  </a:lnTo>
                  <a:lnTo>
                    <a:pt x="52" y="680"/>
                  </a:lnTo>
                  <a:lnTo>
                    <a:pt x="40" y="683"/>
                  </a:lnTo>
                  <a:lnTo>
                    <a:pt x="29" y="681"/>
                  </a:lnTo>
                  <a:lnTo>
                    <a:pt x="21" y="677"/>
                  </a:lnTo>
                  <a:lnTo>
                    <a:pt x="18" y="673"/>
                  </a:lnTo>
                  <a:lnTo>
                    <a:pt x="16" y="669"/>
                  </a:lnTo>
                  <a:lnTo>
                    <a:pt x="10" y="664"/>
                  </a:lnTo>
                  <a:lnTo>
                    <a:pt x="4" y="658"/>
                  </a:lnTo>
                  <a:lnTo>
                    <a:pt x="0" y="652"/>
                  </a:lnTo>
                  <a:lnTo>
                    <a:pt x="0" y="648"/>
                  </a:lnTo>
                  <a:lnTo>
                    <a:pt x="3" y="645"/>
                  </a:lnTo>
                  <a:lnTo>
                    <a:pt x="7" y="642"/>
                  </a:lnTo>
                  <a:lnTo>
                    <a:pt x="12" y="639"/>
                  </a:lnTo>
                  <a:lnTo>
                    <a:pt x="20" y="629"/>
                  </a:lnTo>
                  <a:lnTo>
                    <a:pt x="23" y="629"/>
                  </a:lnTo>
                  <a:lnTo>
                    <a:pt x="28" y="631"/>
                  </a:lnTo>
                  <a:lnTo>
                    <a:pt x="33" y="632"/>
                  </a:lnTo>
                  <a:lnTo>
                    <a:pt x="35" y="630"/>
                  </a:lnTo>
                  <a:lnTo>
                    <a:pt x="35" y="626"/>
                  </a:lnTo>
                  <a:lnTo>
                    <a:pt x="31" y="614"/>
                  </a:lnTo>
                  <a:lnTo>
                    <a:pt x="29" y="609"/>
                  </a:lnTo>
                  <a:lnTo>
                    <a:pt x="28" y="606"/>
                  </a:lnTo>
                  <a:lnTo>
                    <a:pt x="30" y="604"/>
                  </a:lnTo>
                  <a:lnTo>
                    <a:pt x="34" y="603"/>
                  </a:lnTo>
                  <a:lnTo>
                    <a:pt x="39" y="601"/>
                  </a:lnTo>
                  <a:lnTo>
                    <a:pt x="43" y="599"/>
                  </a:lnTo>
                  <a:lnTo>
                    <a:pt x="44" y="597"/>
                  </a:lnTo>
                  <a:lnTo>
                    <a:pt x="45" y="593"/>
                  </a:lnTo>
                  <a:lnTo>
                    <a:pt x="49" y="590"/>
                  </a:lnTo>
                  <a:lnTo>
                    <a:pt x="56" y="587"/>
                  </a:lnTo>
                  <a:lnTo>
                    <a:pt x="64" y="586"/>
                  </a:lnTo>
                  <a:lnTo>
                    <a:pt x="67" y="585"/>
                  </a:lnTo>
                  <a:lnTo>
                    <a:pt x="69" y="585"/>
                  </a:lnTo>
                  <a:lnTo>
                    <a:pt x="70" y="584"/>
                  </a:lnTo>
                  <a:lnTo>
                    <a:pt x="70" y="579"/>
                  </a:lnTo>
                  <a:lnTo>
                    <a:pt x="69" y="577"/>
                  </a:lnTo>
                  <a:lnTo>
                    <a:pt x="69" y="573"/>
                  </a:lnTo>
                  <a:lnTo>
                    <a:pt x="72" y="570"/>
                  </a:lnTo>
                  <a:lnTo>
                    <a:pt x="77" y="569"/>
                  </a:lnTo>
                  <a:lnTo>
                    <a:pt x="90" y="567"/>
                  </a:lnTo>
                  <a:lnTo>
                    <a:pt x="95" y="567"/>
                  </a:lnTo>
                  <a:lnTo>
                    <a:pt x="96" y="566"/>
                  </a:lnTo>
                  <a:lnTo>
                    <a:pt x="92" y="564"/>
                  </a:lnTo>
                  <a:lnTo>
                    <a:pt x="85" y="562"/>
                  </a:lnTo>
                  <a:lnTo>
                    <a:pt x="78" y="560"/>
                  </a:lnTo>
                  <a:lnTo>
                    <a:pt x="71" y="559"/>
                  </a:lnTo>
                  <a:lnTo>
                    <a:pt x="68" y="557"/>
                  </a:lnTo>
                  <a:lnTo>
                    <a:pt x="67" y="554"/>
                  </a:lnTo>
                  <a:lnTo>
                    <a:pt x="71" y="542"/>
                  </a:lnTo>
                  <a:lnTo>
                    <a:pt x="76" y="532"/>
                  </a:lnTo>
                  <a:lnTo>
                    <a:pt x="75" y="527"/>
                  </a:lnTo>
                  <a:lnTo>
                    <a:pt x="69" y="521"/>
                  </a:lnTo>
                  <a:lnTo>
                    <a:pt x="57" y="514"/>
                  </a:lnTo>
                  <a:lnTo>
                    <a:pt x="55" y="511"/>
                  </a:lnTo>
                  <a:lnTo>
                    <a:pt x="55" y="507"/>
                  </a:lnTo>
                  <a:lnTo>
                    <a:pt x="58" y="503"/>
                  </a:lnTo>
                  <a:lnTo>
                    <a:pt x="61" y="500"/>
                  </a:lnTo>
                  <a:lnTo>
                    <a:pt x="65" y="497"/>
                  </a:lnTo>
                  <a:lnTo>
                    <a:pt x="67" y="494"/>
                  </a:lnTo>
                  <a:lnTo>
                    <a:pt x="67" y="489"/>
                  </a:lnTo>
                  <a:lnTo>
                    <a:pt x="66" y="483"/>
                  </a:lnTo>
                  <a:lnTo>
                    <a:pt x="65" y="476"/>
                  </a:lnTo>
                  <a:lnTo>
                    <a:pt x="65" y="470"/>
                  </a:lnTo>
                  <a:lnTo>
                    <a:pt x="66" y="466"/>
                  </a:lnTo>
                  <a:lnTo>
                    <a:pt x="66" y="464"/>
                  </a:lnTo>
                  <a:lnTo>
                    <a:pt x="69" y="461"/>
                  </a:lnTo>
                  <a:lnTo>
                    <a:pt x="73" y="459"/>
                  </a:lnTo>
                  <a:lnTo>
                    <a:pt x="76" y="458"/>
                  </a:lnTo>
                  <a:lnTo>
                    <a:pt x="78" y="457"/>
                  </a:lnTo>
                  <a:lnTo>
                    <a:pt x="81" y="457"/>
                  </a:lnTo>
                  <a:lnTo>
                    <a:pt x="85" y="459"/>
                  </a:lnTo>
                  <a:lnTo>
                    <a:pt x="86" y="461"/>
                  </a:lnTo>
                  <a:lnTo>
                    <a:pt x="87" y="463"/>
                  </a:lnTo>
                  <a:lnTo>
                    <a:pt x="89" y="464"/>
                  </a:lnTo>
                  <a:lnTo>
                    <a:pt x="91" y="463"/>
                  </a:lnTo>
                  <a:lnTo>
                    <a:pt x="93" y="459"/>
                  </a:lnTo>
                  <a:lnTo>
                    <a:pt x="95" y="453"/>
                  </a:lnTo>
                  <a:lnTo>
                    <a:pt x="98" y="447"/>
                  </a:lnTo>
                  <a:lnTo>
                    <a:pt x="105" y="440"/>
                  </a:lnTo>
                  <a:lnTo>
                    <a:pt x="104" y="435"/>
                  </a:lnTo>
                  <a:lnTo>
                    <a:pt x="92" y="417"/>
                  </a:lnTo>
                  <a:lnTo>
                    <a:pt x="91" y="409"/>
                  </a:lnTo>
                  <a:lnTo>
                    <a:pt x="94" y="401"/>
                  </a:lnTo>
                  <a:lnTo>
                    <a:pt x="99" y="392"/>
                  </a:lnTo>
                  <a:lnTo>
                    <a:pt x="106" y="385"/>
                  </a:lnTo>
                  <a:lnTo>
                    <a:pt x="108" y="381"/>
                  </a:lnTo>
                  <a:lnTo>
                    <a:pt x="107" y="374"/>
                  </a:lnTo>
                  <a:lnTo>
                    <a:pt x="105" y="368"/>
                  </a:lnTo>
                  <a:lnTo>
                    <a:pt x="102" y="362"/>
                  </a:lnTo>
                  <a:lnTo>
                    <a:pt x="101" y="358"/>
                  </a:lnTo>
                  <a:lnTo>
                    <a:pt x="103" y="354"/>
                  </a:lnTo>
                  <a:lnTo>
                    <a:pt x="108" y="347"/>
                  </a:lnTo>
                  <a:lnTo>
                    <a:pt x="120" y="331"/>
                  </a:lnTo>
                  <a:lnTo>
                    <a:pt x="127" y="323"/>
                  </a:lnTo>
                  <a:lnTo>
                    <a:pt x="133" y="318"/>
                  </a:lnTo>
                  <a:lnTo>
                    <a:pt x="136" y="315"/>
                  </a:lnTo>
                  <a:lnTo>
                    <a:pt x="139" y="315"/>
                  </a:lnTo>
                  <a:lnTo>
                    <a:pt x="144" y="318"/>
                  </a:lnTo>
                  <a:lnTo>
                    <a:pt x="148" y="322"/>
                  </a:lnTo>
                  <a:lnTo>
                    <a:pt x="153" y="326"/>
                  </a:lnTo>
                  <a:lnTo>
                    <a:pt x="157" y="326"/>
                  </a:lnTo>
                  <a:lnTo>
                    <a:pt x="161" y="322"/>
                  </a:lnTo>
                  <a:lnTo>
                    <a:pt x="165" y="315"/>
                  </a:lnTo>
                  <a:lnTo>
                    <a:pt x="169" y="309"/>
                  </a:lnTo>
                  <a:lnTo>
                    <a:pt x="173" y="304"/>
                  </a:lnTo>
                  <a:lnTo>
                    <a:pt x="178" y="302"/>
                  </a:lnTo>
                  <a:lnTo>
                    <a:pt x="183" y="301"/>
                  </a:lnTo>
                  <a:lnTo>
                    <a:pt x="187" y="300"/>
                  </a:lnTo>
                  <a:lnTo>
                    <a:pt x="189" y="296"/>
                  </a:lnTo>
                  <a:lnTo>
                    <a:pt x="190" y="290"/>
                  </a:lnTo>
                  <a:lnTo>
                    <a:pt x="194" y="283"/>
                  </a:lnTo>
                  <a:lnTo>
                    <a:pt x="199" y="276"/>
                  </a:lnTo>
                  <a:lnTo>
                    <a:pt x="205" y="270"/>
                  </a:lnTo>
                  <a:lnTo>
                    <a:pt x="208" y="263"/>
                  </a:lnTo>
                  <a:lnTo>
                    <a:pt x="208" y="255"/>
                  </a:lnTo>
                  <a:lnTo>
                    <a:pt x="207" y="247"/>
                  </a:lnTo>
                  <a:lnTo>
                    <a:pt x="206" y="238"/>
                  </a:lnTo>
                  <a:lnTo>
                    <a:pt x="208" y="232"/>
                  </a:lnTo>
                  <a:lnTo>
                    <a:pt x="211" y="228"/>
                  </a:lnTo>
                  <a:lnTo>
                    <a:pt x="217" y="228"/>
                  </a:lnTo>
                  <a:lnTo>
                    <a:pt x="225" y="229"/>
                  </a:lnTo>
                  <a:lnTo>
                    <a:pt x="233" y="231"/>
                  </a:lnTo>
                  <a:lnTo>
                    <a:pt x="241" y="232"/>
                  </a:lnTo>
                  <a:lnTo>
                    <a:pt x="246" y="230"/>
                  </a:lnTo>
                  <a:lnTo>
                    <a:pt x="248" y="226"/>
                  </a:lnTo>
                  <a:lnTo>
                    <a:pt x="249" y="220"/>
                  </a:lnTo>
                  <a:lnTo>
                    <a:pt x="251" y="211"/>
                  </a:lnTo>
                  <a:lnTo>
                    <a:pt x="256" y="205"/>
                  </a:lnTo>
                  <a:lnTo>
                    <a:pt x="261" y="200"/>
                  </a:lnTo>
                  <a:lnTo>
                    <a:pt x="262" y="196"/>
                  </a:lnTo>
                  <a:lnTo>
                    <a:pt x="262" y="190"/>
                  </a:lnTo>
                  <a:lnTo>
                    <a:pt x="258" y="174"/>
                  </a:lnTo>
                  <a:lnTo>
                    <a:pt x="255" y="166"/>
                  </a:lnTo>
                  <a:lnTo>
                    <a:pt x="252" y="159"/>
                  </a:lnTo>
                  <a:lnTo>
                    <a:pt x="248" y="156"/>
                  </a:lnTo>
                  <a:lnTo>
                    <a:pt x="244" y="157"/>
                  </a:lnTo>
                  <a:lnTo>
                    <a:pt x="239" y="160"/>
                  </a:lnTo>
                  <a:lnTo>
                    <a:pt x="228" y="171"/>
                  </a:lnTo>
                  <a:lnTo>
                    <a:pt x="226" y="170"/>
                  </a:lnTo>
                  <a:lnTo>
                    <a:pt x="223" y="167"/>
                  </a:lnTo>
                  <a:lnTo>
                    <a:pt x="217" y="157"/>
                  </a:lnTo>
                  <a:lnTo>
                    <a:pt x="217" y="154"/>
                  </a:lnTo>
                  <a:lnTo>
                    <a:pt x="219" y="151"/>
                  </a:lnTo>
                  <a:lnTo>
                    <a:pt x="222" y="146"/>
                  </a:lnTo>
                  <a:lnTo>
                    <a:pt x="228" y="140"/>
                  </a:lnTo>
                  <a:lnTo>
                    <a:pt x="233" y="133"/>
                  </a:lnTo>
                  <a:lnTo>
                    <a:pt x="239" y="127"/>
                  </a:lnTo>
                  <a:lnTo>
                    <a:pt x="243" y="122"/>
                  </a:lnTo>
                  <a:lnTo>
                    <a:pt x="246" y="119"/>
                  </a:lnTo>
                  <a:lnTo>
                    <a:pt x="252" y="117"/>
                  </a:lnTo>
                  <a:lnTo>
                    <a:pt x="262" y="115"/>
                  </a:lnTo>
                  <a:lnTo>
                    <a:pt x="274" y="112"/>
                  </a:lnTo>
                  <a:lnTo>
                    <a:pt x="286" y="111"/>
                  </a:lnTo>
                  <a:lnTo>
                    <a:pt x="295" y="110"/>
                  </a:lnTo>
                  <a:lnTo>
                    <a:pt x="305" y="109"/>
                  </a:lnTo>
                  <a:lnTo>
                    <a:pt x="311" y="107"/>
                  </a:lnTo>
                  <a:lnTo>
                    <a:pt x="314" y="102"/>
                  </a:lnTo>
                  <a:lnTo>
                    <a:pt x="313" y="97"/>
                  </a:lnTo>
                  <a:lnTo>
                    <a:pt x="309" y="90"/>
                  </a:lnTo>
                  <a:lnTo>
                    <a:pt x="306" y="83"/>
                  </a:lnTo>
                  <a:lnTo>
                    <a:pt x="306" y="76"/>
                  </a:lnTo>
                  <a:lnTo>
                    <a:pt x="309" y="70"/>
                  </a:lnTo>
                  <a:lnTo>
                    <a:pt x="314" y="66"/>
                  </a:lnTo>
                  <a:lnTo>
                    <a:pt x="321" y="64"/>
                  </a:lnTo>
                  <a:lnTo>
                    <a:pt x="328" y="63"/>
                  </a:lnTo>
                  <a:lnTo>
                    <a:pt x="337" y="66"/>
                  </a:lnTo>
                  <a:lnTo>
                    <a:pt x="347" y="73"/>
                  </a:lnTo>
                  <a:lnTo>
                    <a:pt x="354" y="83"/>
                  </a:lnTo>
                  <a:lnTo>
                    <a:pt x="358" y="87"/>
                  </a:lnTo>
                  <a:lnTo>
                    <a:pt x="364" y="87"/>
                  </a:lnTo>
                  <a:lnTo>
                    <a:pt x="371" y="86"/>
                  </a:lnTo>
                  <a:lnTo>
                    <a:pt x="378" y="83"/>
                  </a:lnTo>
                  <a:lnTo>
                    <a:pt x="383" y="80"/>
                  </a:lnTo>
                  <a:lnTo>
                    <a:pt x="388" y="76"/>
                  </a:lnTo>
                  <a:lnTo>
                    <a:pt x="396" y="70"/>
                  </a:lnTo>
                  <a:lnTo>
                    <a:pt x="414" y="54"/>
                  </a:lnTo>
                  <a:lnTo>
                    <a:pt x="420" y="45"/>
                  </a:lnTo>
                  <a:lnTo>
                    <a:pt x="423" y="38"/>
                  </a:lnTo>
                  <a:lnTo>
                    <a:pt x="422" y="30"/>
                  </a:lnTo>
                  <a:lnTo>
                    <a:pt x="421" y="24"/>
                  </a:lnTo>
                  <a:lnTo>
                    <a:pt x="421" y="20"/>
                  </a:lnTo>
                  <a:lnTo>
                    <a:pt x="425" y="17"/>
                  </a:lnTo>
                  <a:lnTo>
                    <a:pt x="427" y="16"/>
                  </a:lnTo>
                  <a:lnTo>
                    <a:pt x="429" y="14"/>
                  </a:lnTo>
                  <a:lnTo>
                    <a:pt x="430" y="11"/>
                  </a:lnTo>
                  <a:lnTo>
                    <a:pt x="430" y="8"/>
                  </a:lnTo>
                  <a:lnTo>
                    <a:pt x="440" y="6"/>
                  </a:lnTo>
                  <a:lnTo>
                    <a:pt x="458"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82C7675C-92E7-3DBA-C583-BB2E60F5868F}"/>
                </a:ext>
              </a:extLst>
            </p:cNvPr>
            <p:cNvSpPr>
              <a:spLocks/>
            </p:cNvSpPr>
            <p:nvPr/>
          </p:nvSpPr>
          <p:spPr bwMode="auto">
            <a:xfrm>
              <a:off x="6704013" y="3436938"/>
              <a:ext cx="1265238" cy="987425"/>
            </a:xfrm>
            <a:custGeom>
              <a:avLst/>
              <a:gdLst/>
              <a:ahLst/>
              <a:cxnLst>
                <a:cxn ang="0">
                  <a:pos x="273" y="14"/>
                </a:cxn>
                <a:cxn ang="0">
                  <a:pos x="320" y="56"/>
                </a:cxn>
                <a:cxn ang="0">
                  <a:pos x="320" y="95"/>
                </a:cxn>
                <a:cxn ang="0">
                  <a:pos x="340" y="114"/>
                </a:cxn>
                <a:cxn ang="0">
                  <a:pos x="409" y="117"/>
                </a:cxn>
                <a:cxn ang="0">
                  <a:pos x="503" y="108"/>
                </a:cxn>
                <a:cxn ang="0">
                  <a:pos x="538" y="88"/>
                </a:cxn>
                <a:cxn ang="0">
                  <a:pos x="572" y="36"/>
                </a:cxn>
                <a:cxn ang="0">
                  <a:pos x="609" y="51"/>
                </a:cxn>
                <a:cxn ang="0">
                  <a:pos x="677" y="23"/>
                </a:cxn>
                <a:cxn ang="0">
                  <a:pos x="698" y="15"/>
                </a:cxn>
                <a:cxn ang="0">
                  <a:pos x="708" y="25"/>
                </a:cxn>
                <a:cxn ang="0">
                  <a:pos x="774" y="65"/>
                </a:cxn>
                <a:cxn ang="0">
                  <a:pos x="795" y="153"/>
                </a:cxn>
                <a:cxn ang="0">
                  <a:pos x="766" y="274"/>
                </a:cxn>
                <a:cxn ang="0">
                  <a:pos x="730" y="325"/>
                </a:cxn>
                <a:cxn ang="0">
                  <a:pos x="703" y="290"/>
                </a:cxn>
                <a:cxn ang="0">
                  <a:pos x="682" y="276"/>
                </a:cxn>
                <a:cxn ang="0">
                  <a:pos x="660" y="238"/>
                </a:cxn>
                <a:cxn ang="0">
                  <a:pos x="622" y="244"/>
                </a:cxn>
                <a:cxn ang="0">
                  <a:pos x="604" y="262"/>
                </a:cxn>
                <a:cxn ang="0">
                  <a:pos x="624" y="264"/>
                </a:cxn>
                <a:cxn ang="0">
                  <a:pos x="637" y="299"/>
                </a:cxn>
                <a:cxn ang="0">
                  <a:pos x="580" y="326"/>
                </a:cxn>
                <a:cxn ang="0">
                  <a:pos x="515" y="357"/>
                </a:cxn>
                <a:cxn ang="0">
                  <a:pos x="445" y="382"/>
                </a:cxn>
                <a:cxn ang="0">
                  <a:pos x="406" y="425"/>
                </a:cxn>
                <a:cxn ang="0">
                  <a:pos x="364" y="436"/>
                </a:cxn>
                <a:cxn ang="0">
                  <a:pos x="335" y="476"/>
                </a:cxn>
                <a:cxn ang="0">
                  <a:pos x="285" y="506"/>
                </a:cxn>
                <a:cxn ang="0">
                  <a:pos x="233" y="503"/>
                </a:cxn>
                <a:cxn ang="0">
                  <a:pos x="196" y="524"/>
                </a:cxn>
                <a:cxn ang="0">
                  <a:pos x="146" y="546"/>
                </a:cxn>
                <a:cxn ang="0">
                  <a:pos x="112" y="601"/>
                </a:cxn>
                <a:cxn ang="0">
                  <a:pos x="102" y="617"/>
                </a:cxn>
                <a:cxn ang="0">
                  <a:pos x="91" y="582"/>
                </a:cxn>
                <a:cxn ang="0">
                  <a:pos x="63" y="557"/>
                </a:cxn>
                <a:cxn ang="0">
                  <a:pos x="17" y="545"/>
                </a:cxn>
                <a:cxn ang="0">
                  <a:pos x="6" y="484"/>
                </a:cxn>
                <a:cxn ang="0">
                  <a:pos x="28" y="473"/>
                </a:cxn>
                <a:cxn ang="0">
                  <a:pos x="49" y="461"/>
                </a:cxn>
                <a:cxn ang="0">
                  <a:pos x="74" y="432"/>
                </a:cxn>
                <a:cxn ang="0">
                  <a:pos x="98" y="409"/>
                </a:cxn>
                <a:cxn ang="0">
                  <a:pos x="90" y="368"/>
                </a:cxn>
                <a:cxn ang="0">
                  <a:pos x="116" y="353"/>
                </a:cxn>
                <a:cxn ang="0">
                  <a:pos x="158" y="327"/>
                </a:cxn>
                <a:cxn ang="0">
                  <a:pos x="183" y="300"/>
                </a:cxn>
                <a:cxn ang="0">
                  <a:pos x="148" y="272"/>
                </a:cxn>
                <a:cxn ang="0">
                  <a:pos x="105" y="244"/>
                </a:cxn>
                <a:cxn ang="0">
                  <a:pos x="68" y="237"/>
                </a:cxn>
                <a:cxn ang="0">
                  <a:pos x="48" y="160"/>
                </a:cxn>
                <a:cxn ang="0">
                  <a:pos x="58" y="115"/>
                </a:cxn>
                <a:cxn ang="0">
                  <a:pos x="71" y="55"/>
                </a:cxn>
                <a:cxn ang="0">
                  <a:pos x="138" y="32"/>
                </a:cxn>
                <a:cxn ang="0">
                  <a:pos x="199" y="12"/>
                </a:cxn>
                <a:cxn ang="0">
                  <a:pos x="237" y="0"/>
                </a:cxn>
              </a:cxnLst>
              <a:rect l="0" t="0" r="r" b="b"/>
              <a:pathLst>
                <a:path w="797" h="622">
                  <a:moveTo>
                    <a:pt x="237" y="0"/>
                  </a:moveTo>
                  <a:lnTo>
                    <a:pt x="243" y="2"/>
                  </a:lnTo>
                  <a:lnTo>
                    <a:pt x="249" y="5"/>
                  </a:lnTo>
                  <a:lnTo>
                    <a:pt x="252" y="9"/>
                  </a:lnTo>
                  <a:lnTo>
                    <a:pt x="256" y="12"/>
                  </a:lnTo>
                  <a:lnTo>
                    <a:pt x="260" y="13"/>
                  </a:lnTo>
                  <a:lnTo>
                    <a:pt x="266" y="13"/>
                  </a:lnTo>
                  <a:lnTo>
                    <a:pt x="273" y="14"/>
                  </a:lnTo>
                  <a:lnTo>
                    <a:pt x="279" y="19"/>
                  </a:lnTo>
                  <a:lnTo>
                    <a:pt x="285" y="25"/>
                  </a:lnTo>
                  <a:lnTo>
                    <a:pt x="292" y="31"/>
                  </a:lnTo>
                  <a:lnTo>
                    <a:pt x="298" y="34"/>
                  </a:lnTo>
                  <a:lnTo>
                    <a:pt x="306" y="36"/>
                  </a:lnTo>
                  <a:lnTo>
                    <a:pt x="312" y="42"/>
                  </a:lnTo>
                  <a:lnTo>
                    <a:pt x="317" y="48"/>
                  </a:lnTo>
                  <a:lnTo>
                    <a:pt x="320" y="56"/>
                  </a:lnTo>
                  <a:lnTo>
                    <a:pt x="322" y="64"/>
                  </a:lnTo>
                  <a:lnTo>
                    <a:pt x="323" y="70"/>
                  </a:lnTo>
                  <a:lnTo>
                    <a:pt x="320" y="75"/>
                  </a:lnTo>
                  <a:lnTo>
                    <a:pt x="318" y="78"/>
                  </a:lnTo>
                  <a:lnTo>
                    <a:pt x="319" y="82"/>
                  </a:lnTo>
                  <a:lnTo>
                    <a:pt x="321" y="86"/>
                  </a:lnTo>
                  <a:lnTo>
                    <a:pt x="322" y="91"/>
                  </a:lnTo>
                  <a:lnTo>
                    <a:pt x="320" y="95"/>
                  </a:lnTo>
                  <a:lnTo>
                    <a:pt x="317" y="99"/>
                  </a:lnTo>
                  <a:lnTo>
                    <a:pt x="315" y="104"/>
                  </a:lnTo>
                  <a:lnTo>
                    <a:pt x="314" y="109"/>
                  </a:lnTo>
                  <a:lnTo>
                    <a:pt x="315" y="112"/>
                  </a:lnTo>
                  <a:lnTo>
                    <a:pt x="318" y="113"/>
                  </a:lnTo>
                  <a:lnTo>
                    <a:pt x="328" y="111"/>
                  </a:lnTo>
                  <a:lnTo>
                    <a:pt x="333" y="112"/>
                  </a:lnTo>
                  <a:lnTo>
                    <a:pt x="340" y="114"/>
                  </a:lnTo>
                  <a:lnTo>
                    <a:pt x="348" y="114"/>
                  </a:lnTo>
                  <a:lnTo>
                    <a:pt x="355" y="109"/>
                  </a:lnTo>
                  <a:lnTo>
                    <a:pt x="363" y="104"/>
                  </a:lnTo>
                  <a:lnTo>
                    <a:pt x="371" y="100"/>
                  </a:lnTo>
                  <a:lnTo>
                    <a:pt x="377" y="100"/>
                  </a:lnTo>
                  <a:lnTo>
                    <a:pt x="385" y="105"/>
                  </a:lnTo>
                  <a:lnTo>
                    <a:pt x="396" y="111"/>
                  </a:lnTo>
                  <a:lnTo>
                    <a:pt x="409" y="117"/>
                  </a:lnTo>
                  <a:lnTo>
                    <a:pt x="422" y="121"/>
                  </a:lnTo>
                  <a:lnTo>
                    <a:pt x="435" y="123"/>
                  </a:lnTo>
                  <a:lnTo>
                    <a:pt x="445" y="122"/>
                  </a:lnTo>
                  <a:lnTo>
                    <a:pt x="457" y="120"/>
                  </a:lnTo>
                  <a:lnTo>
                    <a:pt x="470" y="117"/>
                  </a:lnTo>
                  <a:lnTo>
                    <a:pt x="483" y="113"/>
                  </a:lnTo>
                  <a:lnTo>
                    <a:pt x="494" y="110"/>
                  </a:lnTo>
                  <a:lnTo>
                    <a:pt x="503" y="108"/>
                  </a:lnTo>
                  <a:lnTo>
                    <a:pt x="509" y="108"/>
                  </a:lnTo>
                  <a:lnTo>
                    <a:pt x="514" y="111"/>
                  </a:lnTo>
                  <a:lnTo>
                    <a:pt x="525" y="121"/>
                  </a:lnTo>
                  <a:lnTo>
                    <a:pt x="528" y="122"/>
                  </a:lnTo>
                  <a:lnTo>
                    <a:pt x="531" y="119"/>
                  </a:lnTo>
                  <a:lnTo>
                    <a:pt x="534" y="111"/>
                  </a:lnTo>
                  <a:lnTo>
                    <a:pt x="536" y="100"/>
                  </a:lnTo>
                  <a:lnTo>
                    <a:pt x="538" y="88"/>
                  </a:lnTo>
                  <a:lnTo>
                    <a:pt x="540" y="77"/>
                  </a:lnTo>
                  <a:lnTo>
                    <a:pt x="542" y="69"/>
                  </a:lnTo>
                  <a:lnTo>
                    <a:pt x="545" y="65"/>
                  </a:lnTo>
                  <a:lnTo>
                    <a:pt x="549" y="61"/>
                  </a:lnTo>
                  <a:lnTo>
                    <a:pt x="554" y="53"/>
                  </a:lnTo>
                  <a:lnTo>
                    <a:pt x="560" y="45"/>
                  </a:lnTo>
                  <a:lnTo>
                    <a:pt x="566" y="39"/>
                  </a:lnTo>
                  <a:lnTo>
                    <a:pt x="572" y="36"/>
                  </a:lnTo>
                  <a:lnTo>
                    <a:pt x="581" y="37"/>
                  </a:lnTo>
                  <a:lnTo>
                    <a:pt x="592" y="38"/>
                  </a:lnTo>
                  <a:lnTo>
                    <a:pt x="601" y="41"/>
                  </a:lnTo>
                  <a:lnTo>
                    <a:pt x="607" y="45"/>
                  </a:lnTo>
                  <a:lnTo>
                    <a:pt x="608" y="46"/>
                  </a:lnTo>
                  <a:lnTo>
                    <a:pt x="608" y="48"/>
                  </a:lnTo>
                  <a:lnTo>
                    <a:pt x="609" y="49"/>
                  </a:lnTo>
                  <a:lnTo>
                    <a:pt x="609" y="51"/>
                  </a:lnTo>
                  <a:lnTo>
                    <a:pt x="611" y="51"/>
                  </a:lnTo>
                  <a:lnTo>
                    <a:pt x="612" y="50"/>
                  </a:lnTo>
                  <a:lnTo>
                    <a:pt x="618" y="46"/>
                  </a:lnTo>
                  <a:lnTo>
                    <a:pt x="625" y="42"/>
                  </a:lnTo>
                  <a:lnTo>
                    <a:pt x="637" y="37"/>
                  </a:lnTo>
                  <a:lnTo>
                    <a:pt x="650" y="33"/>
                  </a:lnTo>
                  <a:lnTo>
                    <a:pt x="662" y="29"/>
                  </a:lnTo>
                  <a:lnTo>
                    <a:pt x="677" y="23"/>
                  </a:lnTo>
                  <a:lnTo>
                    <a:pt x="680" y="23"/>
                  </a:lnTo>
                  <a:lnTo>
                    <a:pt x="683" y="25"/>
                  </a:lnTo>
                  <a:lnTo>
                    <a:pt x="687" y="29"/>
                  </a:lnTo>
                  <a:lnTo>
                    <a:pt x="690" y="30"/>
                  </a:lnTo>
                  <a:lnTo>
                    <a:pt x="693" y="28"/>
                  </a:lnTo>
                  <a:lnTo>
                    <a:pt x="695" y="23"/>
                  </a:lnTo>
                  <a:lnTo>
                    <a:pt x="696" y="18"/>
                  </a:lnTo>
                  <a:lnTo>
                    <a:pt x="698" y="15"/>
                  </a:lnTo>
                  <a:lnTo>
                    <a:pt x="702" y="12"/>
                  </a:lnTo>
                  <a:lnTo>
                    <a:pt x="704" y="11"/>
                  </a:lnTo>
                  <a:lnTo>
                    <a:pt x="709" y="11"/>
                  </a:lnTo>
                  <a:lnTo>
                    <a:pt x="712" y="10"/>
                  </a:lnTo>
                  <a:lnTo>
                    <a:pt x="711" y="14"/>
                  </a:lnTo>
                  <a:lnTo>
                    <a:pt x="709" y="17"/>
                  </a:lnTo>
                  <a:lnTo>
                    <a:pt x="708" y="21"/>
                  </a:lnTo>
                  <a:lnTo>
                    <a:pt x="708" y="25"/>
                  </a:lnTo>
                  <a:lnTo>
                    <a:pt x="712" y="30"/>
                  </a:lnTo>
                  <a:lnTo>
                    <a:pt x="720" y="35"/>
                  </a:lnTo>
                  <a:lnTo>
                    <a:pt x="732" y="41"/>
                  </a:lnTo>
                  <a:lnTo>
                    <a:pt x="745" y="46"/>
                  </a:lnTo>
                  <a:lnTo>
                    <a:pt x="756" y="51"/>
                  </a:lnTo>
                  <a:lnTo>
                    <a:pt x="766" y="55"/>
                  </a:lnTo>
                  <a:lnTo>
                    <a:pt x="771" y="59"/>
                  </a:lnTo>
                  <a:lnTo>
                    <a:pt x="774" y="65"/>
                  </a:lnTo>
                  <a:lnTo>
                    <a:pt x="776" y="73"/>
                  </a:lnTo>
                  <a:lnTo>
                    <a:pt x="776" y="94"/>
                  </a:lnTo>
                  <a:lnTo>
                    <a:pt x="779" y="105"/>
                  </a:lnTo>
                  <a:lnTo>
                    <a:pt x="785" y="116"/>
                  </a:lnTo>
                  <a:lnTo>
                    <a:pt x="791" y="125"/>
                  </a:lnTo>
                  <a:lnTo>
                    <a:pt x="796" y="135"/>
                  </a:lnTo>
                  <a:lnTo>
                    <a:pt x="797" y="142"/>
                  </a:lnTo>
                  <a:lnTo>
                    <a:pt x="795" y="153"/>
                  </a:lnTo>
                  <a:lnTo>
                    <a:pt x="792" y="165"/>
                  </a:lnTo>
                  <a:lnTo>
                    <a:pt x="788" y="178"/>
                  </a:lnTo>
                  <a:lnTo>
                    <a:pt x="785" y="190"/>
                  </a:lnTo>
                  <a:lnTo>
                    <a:pt x="782" y="201"/>
                  </a:lnTo>
                  <a:lnTo>
                    <a:pt x="780" y="219"/>
                  </a:lnTo>
                  <a:lnTo>
                    <a:pt x="778" y="232"/>
                  </a:lnTo>
                  <a:lnTo>
                    <a:pt x="770" y="261"/>
                  </a:lnTo>
                  <a:lnTo>
                    <a:pt x="766" y="274"/>
                  </a:lnTo>
                  <a:lnTo>
                    <a:pt x="761" y="285"/>
                  </a:lnTo>
                  <a:lnTo>
                    <a:pt x="753" y="297"/>
                  </a:lnTo>
                  <a:lnTo>
                    <a:pt x="751" y="303"/>
                  </a:lnTo>
                  <a:lnTo>
                    <a:pt x="750" y="311"/>
                  </a:lnTo>
                  <a:lnTo>
                    <a:pt x="747" y="321"/>
                  </a:lnTo>
                  <a:lnTo>
                    <a:pt x="743" y="325"/>
                  </a:lnTo>
                  <a:lnTo>
                    <a:pt x="737" y="326"/>
                  </a:lnTo>
                  <a:lnTo>
                    <a:pt x="730" y="325"/>
                  </a:lnTo>
                  <a:lnTo>
                    <a:pt x="722" y="323"/>
                  </a:lnTo>
                  <a:lnTo>
                    <a:pt x="706" y="317"/>
                  </a:lnTo>
                  <a:lnTo>
                    <a:pt x="699" y="314"/>
                  </a:lnTo>
                  <a:lnTo>
                    <a:pt x="695" y="310"/>
                  </a:lnTo>
                  <a:lnTo>
                    <a:pt x="694" y="305"/>
                  </a:lnTo>
                  <a:lnTo>
                    <a:pt x="696" y="300"/>
                  </a:lnTo>
                  <a:lnTo>
                    <a:pt x="700" y="295"/>
                  </a:lnTo>
                  <a:lnTo>
                    <a:pt x="703" y="290"/>
                  </a:lnTo>
                  <a:lnTo>
                    <a:pt x="705" y="286"/>
                  </a:lnTo>
                  <a:lnTo>
                    <a:pt x="705" y="284"/>
                  </a:lnTo>
                  <a:lnTo>
                    <a:pt x="702" y="285"/>
                  </a:lnTo>
                  <a:lnTo>
                    <a:pt x="697" y="285"/>
                  </a:lnTo>
                  <a:lnTo>
                    <a:pt x="692" y="286"/>
                  </a:lnTo>
                  <a:lnTo>
                    <a:pt x="686" y="284"/>
                  </a:lnTo>
                  <a:lnTo>
                    <a:pt x="683" y="280"/>
                  </a:lnTo>
                  <a:lnTo>
                    <a:pt x="682" y="276"/>
                  </a:lnTo>
                  <a:lnTo>
                    <a:pt x="684" y="271"/>
                  </a:lnTo>
                  <a:lnTo>
                    <a:pt x="686" y="267"/>
                  </a:lnTo>
                  <a:lnTo>
                    <a:pt x="687" y="263"/>
                  </a:lnTo>
                  <a:lnTo>
                    <a:pt x="686" y="258"/>
                  </a:lnTo>
                  <a:lnTo>
                    <a:pt x="681" y="255"/>
                  </a:lnTo>
                  <a:lnTo>
                    <a:pt x="674" y="249"/>
                  </a:lnTo>
                  <a:lnTo>
                    <a:pt x="665" y="242"/>
                  </a:lnTo>
                  <a:lnTo>
                    <a:pt x="660" y="238"/>
                  </a:lnTo>
                  <a:lnTo>
                    <a:pt x="656" y="238"/>
                  </a:lnTo>
                  <a:lnTo>
                    <a:pt x="650" y="241"/>
                  </a:lnTo>
                  <a:lnTo>
                    <a:pt x="646" y="244"/>
                  </a:lnTo>
                  <a:lnTo>
                    <a:pt x="639" y="247"/>
                  </a:lnTo>
                  <a:lnTo>
                    <a:pt x="632" y="249"/>
                  </a:lnTo>
                  <a:lnTo>
                    <a:pt x="627" y="248"/>
                  </a:lnTo>
                  <a:lnTo>
                    <a:pt x="625" y="246"/>
                  </a:lnTo>
                  <a:lnTo>
                    <a:pt x="622" y="244"/>
                  </a:lnTo>
                  <a:lnTo>
                    <a:pt x="617" y="241"/>
                  </a:lnTo>
                  <a:lnTo>
                    <a:pt x="611" y="241"/>
                  </a:lnTo>
                  <a:lnTo>
                    <a:pt x="607" y="244"/>
                  </a:lnTo>
                  <a:lnTo>
                    <a:pt x="605" y="248"/>
                  </a:lnTo>
                  <a:lnTo>
                    <a:pt x="604" y="254"/>
                  </a:lnTo>
                  <a:lnTo>
                    <a:pt x="603" y="258"/>
                  </a:lnTo>
                  <a:lnTo>
                    <a:pt x="603" y="260"/>
                  </a:lnTo>
                  <a:lnTo>
                    <a:pt x="604" y="262"/>
                  </a:lnTo>
                  <a:lnTo>
                    <a:pt x="605" y="263"/>
                  </a:lnTo>
                  <a:lnTo>
                    <a:pt x="610" y="263"/>
                  </a:lnTo>
                  <a:lnTo>
                    <a:pt x="613" y="262"/>
                  </a:lnTo>
                  <a:lnTo>
                    <a:pt x="615" y="262"/>
                  </a:lnTo>
                  <a:lnTo>
                    <a:pt x="618" y="261"/>
                  </a:lnTo>
                  <a:lnTo>
                    <a:pt x="622" y="261"/>
                  </a:lnTo>
                  <a:lnTo>
                    <a:pt x="623" y="262"/>
                  </a:lnTo>
                  <a:lnTo>
                    <a:pt x="624" y="264"/>
                  </a:lnTo>
                  <a:lnTo>
                    <a:pt x="624" y="274"/>
                  </a:lnTo>
                  <a:lnTo>
                    <a:pt x="625" y="278"/>
                  </a:lnTo>
                  <a:lnTo>
                    <a:pt x="626" y="279"/>
                  </a:lnTo>
                  <a:lnTo>
                    <a:pt x="629" y="280"/>
                  </a:lnTo>
                  <a:lnTo>
                    <a:pt x="632" y="282"/>
                  </a:lnTo>
                  <a:lnTo>
                    <a:pt x="635" y="285"/>
                  </a:lnTo>
                  <a:lnTo>
                    <a:pt x="637" y="292"/>
                  </a:lnTo>
                  <a:lnTo>
                    <a:pt x="637" y="299"/>
                  </a:lnTo>
                  <a:lnTo>
                    <a:pt x="634" y="303"/>
                  </a:lnTo>
                  <a:lnTo>
                    <a:pt x="630" y="305"/>
                  </a:lnTo>
                  <a:lnTo>
                    <a:pt x="625" y="307"/>
                  </a:lnTo>
                  <a:lnTo>
                    <a:pt x="618" y="308"/>
                  </a:lnTo>
                  <a:lnTo>
                    <a:pt x="610" y="309"/>
                  </a:lnTo>
                  <a:lnTo>
                    <a:pt x="600" y="313"/>
                  </a:lnTo>
                  <a:lnTo>
                    <a:pt x="590" y="319"/>
                  </a:lnTo>
                  <a:lnTo>
                    <a:pt x="580" y="326"/>
                  </a:lnTo>
                  <a:lnTo>
                    <a:pt x="570" y="334"/>
                  </a:lnTo>
                  <a:lnTo>
                    <a:pt x="560" y="339"/>
                  </a:lnTo>
                  <a:lnTo>
                    <a:pt x="550" y="342"/>
                  </a:lnTo>
                  <a:lnTo>
                    <a:pt x="539" y="344"/>
                  </a:lnTo>
                  <a:lnTo>
                    <a:pt x="529" y="345"/>
                  </a:lnTo>
                  <a:lnTo>
                    <a:pt x="522" y="347"/>
                  </a:lnTo>
                  <a:lnTo>
                    <a:pt x="517" y="351"/>
                  </a:lnTo>
                  <a:lnTo>
                    <a:pt x="515" y="357"/>
                  </a:lnTo>
                  <a:lnTo>
                    <a:pt x="512" y="363"/>
                  </a:lnTo>
                  <a:lnTo>
                    <a:pt x="508" y="370"/>
                  </a:lnTo>
                  <a:lnTo>
                    <a:pt x="502" y="375"/>
                  </a:lnTo>
                  <a:lnTo>
                    <a:pt x="494" y="378"/>
                  </a:lnTo>
                  <a:lnTo>
                    <a:pt x="483" y="380"/>
                  </a:lnTo>
                  <a:lnTo>
                    <a:pt x="470" y="380"/>
                  </a:lnTo>
                  <a:lnTo>
                    <a:pt x="458" y="381"/>
                  </a:lnTo>
                  <a:lnTo>
                    <a:pt x="445" y="382"/>
                  </a:lnTo>
                  <a:lnTo>
                    <a:pt x="436" y="383"/>
                  </a:lnTo>
                  <a:lnTo>
                    <a:pt x="428" y="385"/>
                  </a:lnTo>
                  <a:lnTo>
                    <a:pt x="421" y="387"/>
                  </a:lnTo>
                  <a:lnTo>
                    <a:pt x="417" y="390"/>
                  </a:lnTo>
                  <a:lnTo>
                    <a:pt x="415" y="396"/>
                  </a:lnTo>
                  <a:lnTo>
                    <a:pt x="413" y="412"/>
                  </a:lnTo>
                  <a:lnTo>
                    <a:pt x="410" y="420"/>
                  </a:lnTo>
                  <a:lnTo>
                    <a:pt x="406" y="425"/>
                  </a:lnTo>
                  <a:lnTo>
                    <a:pt x="400" y="428"/>
                  </a:lnTo>
                  <a:lnTo>
                    <a:pt x="396" y="427"/>
                  </a:lnTo>
                  <a:lnTo>
                    <a:pt x="390" y="419"/>
                  </a:lnTo>
                  <a:lnTo>
                    <a:pt x="387" y="414"/>
                  </a:lnTo>
                  <a:lnTo>
                    <a:pt x="383" y="413"/>
                  </a:lnTo>
                  <a:lnTo>
                    <a:pt x="379" y="417"/>
                  </a:lnTo>
                  <a:lnTo>
                    <a:pt x="370" y="431"/>
                  </a:lnTo>
                  <a:lnTo>
                    <a:pt x="364" y="436"/>
                  </a:lnTo>
                  <a:lnTo>
                    <a:pt x="359" y="439"/>
                  </a:lnTo>
                  <a:lnTo>
                    <a:pt x="352" y="439"/>
                  </a:lnTo>
                  <a:lnTo>
                    <a:pt x="347" y="440"/>
                  </a:lnTo>
                  <a:lnTo>
                    <a:pt x="343" y="443"/>
                  </a:lnTo>
                  <a:lnTo>
                    <a:pt x="341" y="449"/>
                  </a:lnTo>
                  <a:lnTo>
                    <a:pt x="341" y="456"/>
                  </a:lnTo>
                  <a:lnTo>
                    <a:pt x="339" y="472"/>
                  </a:lnTo>
                  <a:lnTo>
                    <a:pt x="335" y="476"/>
                  </a:lnTo>
                  <a:lnTo>
                    <a:pt x="328" y="479"/>
                  </a:lnTo>
                  <a:lnTo>
                    <a:pt x="319" y="480"/>
                  </a:lnTo>
                  <a:lnTo>
                    <a:pt x="309" y="481"/>
                  </a:lnTo>
                  <a:lnTo>
                    <a:pt x="301" y="483"/>
                  </a:lnTo>
                  <a:lnTo>
                    <a:pt x="294" y="485"/>
                  </a:lnTo>
                  <a:lnTo>
                    <a:pt x="289" y="491"/>
                  </a:lnTo>
                  <a:lnTo>
                    <a:pt x="287" y="498"/>
                  </a:lnTo>
                  <a:lnTo>
                    <a:pt x="285" y="506"/>
                  </a:lnTo>
                  <a:lnTo>
                    <a:pt x="283" y="513"/>
                  </a:lnTo>
                  <a:lnTo>
                    <a:pt x="279" y="518"/>
                  </a:lnTo>
                  <a:lnTo>
                    <a:pt x="274" y="519"/>
                  </a:lnTo>
                  <a:lnTo>
                    <a:pt x="269" y="516"/>
                  </a:lnTo>
                  <a:lnTo>
                    <a:pt x="263" y="512"/>
                  </a:lnTo>
                  <a:lnTo>
                    <a:pt x="255" y="508"/>
                  </a:lnTo>
                  <a:lnTo>
                    <a:pt x="246" y="504"/>
                  </a:lnTo>
                  <a:lnTo>
                    <a:pt x="233" y="503"/>
                  </a:lnTo>
                  <a:lnTo>
                    <a:pt x="223" y="503"/>
                  </a:lnTo>
                  <a:lnTo>
                    <a:pt x="217" y="505"/>
                  </a:lnTo>
                  <a:lnTo>
                    <a:pt x="214" y="508"/>
                  </a:lnTo>
                  <a:lnTo>
                    <a:pt x="212" y="512"/>
                  </a:lnTo>
                  <a:lnTo>
                    <a:pt x="210" y="520"/>
                  </a:lnTo>
                  <a:lnTo>
                    <a:pt x="208" y="523"/>
                  </a:lnTo>
                  <a:lnTo>
                    <a:pt x="202" y="525"/>
                  </a:lnTo>
                  <a:lnTo>
                    <a:pt x="196" y="524"/>
                  </a:lnTo>
                  <a:lnTo>
                    <a:pt x="189" y="522"/>
                  </a:lnTo>
                  <a:lnTo>
                    <a:pt x="183" y="522"/>
                  </a:lnTo>
                  <a:lnTo>
                    <a:pt x="178" y="523"/>
                  </a:lnTo>
                  <a:lnTo>
                    <a:pt x="171" y="524"/>
                  </a:lnTo>
                  <a:lnTo>
                    <a:pt x="164" y="526"/>
                  </a:lnTo>
                  <a:lnTo>
                    <a:pt x="157" y="531"/>
                  </a:lnTo>
                  <a:lnTo>
                    <a:pt x="152" y="537"/>
                  </a:lnTo>
                  <a:lnTo>
                    <a:pt x="146" y="546"/>
                  </a:lnTo>
                  <a:lnTo>
                    <a:pt x="140" y="553"/>
                  </a:lnTo>
                  <a:lnTo>
                    <a:pt x="133" y="557"/>
                  </a:lnTo>
                  <a:lnTo>
                    <a:pt x="128" y="562"/>
                  </a:lnTo>
                  <a:lnTo>
                    <a:pt x="124" y="571"/>
                  </a:lnTo>
                  <a:lnTo>
                    <a:pt x="120" y="581"/>
                  </a:lnTo>
                  <a:lnTo>
                    <a:pt x="115" y="589"/>
                  </a:lnTo>
                  <a:lnTo>
                    <a:pt x="112" y="594"/>
                  </a:lnTo>
                  <a:lnTo>
                    <a:pt x="112" y="601"/>
                  </a:lnTo>
                  <a:lnTo>
                    <a:pt x="113" y="608"/>
                  </a:lnTo>
                  <a:lnTo>
                    <a:pt x="112" y="617"/>
                  </a:lnTo>
                  <a:lnTo>
                    <a:pt x="110" y="620"/>
                  </a:lnTo>
                  <a:lnTo>
                    <a:pt x="108" y="622"/>
                  </a:lnTo>
                  <a:lnTo>
                    <a:pt x="107" y="622"/>
                  </a:lnTo>
                  <a:lnTo>
                    <a:pt x="105" y="621"/>
                  </a:lnTo>
                  <a:lnTo>
                    <a:pt x="104" y="620"/>
                  </a:lnTo>
                  <a:lnTo>
                    <a:pt x="102" y="617"/>
                  </a:lnTo>
                  <a:lnTo>
                    <a:pt x="101" y="614"/>
                  </a:lnTo>
                  <a:lnTo>
                    <a:pt x="101" y="607"/>
                  </a:lnTo>
                  <a:lnTo>
                    <a:pt x="100" y="600"/>
                  </a:lnTo>
                  <a:lnTo>
                    <a:pt x="97" y="595"/>
                  </a:lnTo>
                  <a:lnTo>
                    <a:pt x="93" y="591"/>
                  </a:lnTo>
                  <a:lnTo>
                    <a:pt x="92" y="586"/>
                  </a:lnTo>
                  <a:lnTo>
                    <a:pt x="92" y="582"/>
                  </a:lnTo>
                  <a:lnTo>
                    <a:pt x="91" y="582"/>
                  </a:lnTo>
                  <a:lnTo>
                    <a:pt x="90" y="581"/>
                  </a:lnTo>
                  <a:lnTo>
                    <a:pt x="80" y="581"/>
                  </a:lnTo>
                  <a:lnTo>
                    <a:pt x="77" y="579"/>
                  </a:lnTo>
                  <a:lnTo>
                    <a:pt x="76" y="575"/>
                  </a:lnTo>
                  <a:lnTo>
                    <a:pt x="76" y="570"/>
                  </a:lnTo>
                  <a:lnTo>
                    <a:pt x="74" y="565"/>
                  </a:lnTo>
                  <a:lnTo>
                    <a:pt x="70" y="560"/>
                  </a:lnTo>
                  <a:lnTo>
                    <a:pt x="63" y="557"/>
                  </a:lnTo>
                  <a:lnTo>
                    <a:pt x="55" y="557"/>
                  </a:lnTo>
                  <a:lnTo>
                    <a:pt x="55" y="561"/>
                  </a:lnTo>
                  <a:lnTo>
                    <a:pt x="57" y="563"/>
                  </a:lnTo>
                  <a:lnTo>
                    <a:pt x="58" y="565"/>
                  </a:lnTo>
                  <a:lnTo>
                    <a:pt x="43" y="562"/>
                  </a:lnTo>
                  <a:lnTo>
                    <a:pt x="31" y="557"/>
                  </a:lnTo>
                  <a:lnTo>
                    <a:pt x="23" y="551"/>
                  </a:lnTo>
                  <a:lnTo>
                    <a:pt x="17" y="545"/>
                  </a:lnTo>
                  <a:lnTo>
                    <a:pt x="13" y="540"/>
                  </a:lnTo>
                  <a:lnTo>
                    <a:pt x="9" y="532"/>
                  </a:lnTo>
                  <a:lnTo>
                    <a:pt x="5" y="527"/>
                  </a:lnTo>
                  <a:lnTo>
                    <a:pt x="0" y="517"/>
                  </a:lnTo>
                  <a:lnTo>
                    <a:pt x="5" y="512"/>
                  </a:lnTo>
                  <a:lnTo>
                    <a:pt x="7" y="506"/>
                  </a:lnTo>
                  <a:lnTo>
                    <a:pt x="7" y="490"/>
                  </a:lnTo>
                  <a:lnTo>
                    <a:pt x="6" y="484"/>
                  </a:lnTo>
                  <a:lnTo>
                    <a:pt x="6" y="481"/>
                  </a:lnTo>
                  <a:lnTo>
                    <a:pt x="7" y="479"/>
                  </a:lnTo>
                  <a:lnTo>
                    <a:pt x="9" y="477"/>
                  </a:lnTo>
                  <a:lnTo>
                    <a:pt x="11" y="476"/>
                  </a:lnTo>
                  <a:lnTo>
                    <a:pt x="14" y="475"/>
                  </a:lnTo>
                  <a:lnTo>
                    <a:pt x="16" y="474"/>
                  </a:lnTo>
                  <a:lnTo>
                    <a:pt x="19" y="473"/>
                  </a:lnTo>
                  <a:lnTo>
                    <a:pt x="28" y="473"/>
                  </a:lnTo>
                  <a:lnTo>
                    <a:pt x="30" y="474"/>
                  </a:lnTo>
                  <a:lnTo>
                    <a:pt x="33" y="474"/>
                  </a:lnTo>
                  <a:lnTo>
                    <a:pt x="35" y="473"/>
                  </a:lnTo>
                  <a:lnTo>
                    <a:pt x="36" y="472"/>
                  </a:lnTo>
                  <a:lnTo>
                    <a:pt x="39" y="466"/>
                  </a:lnTo>
                  <a:lnTo>
                    <a:pt x="41" y="464"/>
                  </a:lnTo>
                  <a:lnTo>
                    <a:pt x="44" y="462"/>
                  </a:lnTo>
                  <a:lnTo>
                    <a:pt x="49" y="461"/>
                  </a:lnTo>
                  <a:lnTo>
                    <a:pt x="57" y="463"/>
                  </a:lnTo>
                  <a:lnTo>
                    <a:pt x="61" y="463"/>
                  </a:lnTo>
                  <a:lnTo>
                    <a:pt x="64" y="460"/>
                  </a:lnTo>
                  <a:lnTo>
                    <a:pt x="66" y="455"/>
                  </a:lnTo>
                  <a:lnTo>
                    <a:pt x="66" y="442"/>
                  </a:lnTo>
                  <a:lnTo>
                    <a:pt x="67" y="436"/>
                  </a:lnTo>
                  <a:lnTo>
                    <a:pt x="69" y="433"/>
                  </a:lnTo>
                  <a:lnTo>
                    <a:pt x="74" y="432"/>
                  </a:lnTo>
                  <a:lnTo>
                    <a:pt x="83" y="431"/>
                  </a:lnTo>
                  <a:lnTo>
                    <a:pt x="91" y="432"/>
                  </a:lnTo>
                  <a:lnTo>
                    <a:pt x="97" y="432"/>
                  </a:lnTo>
                  <a:lnTo>
                    <a:pt x="99" y="430"/>
                  </a:lnTo>
                  <a:lnTo>
                    <a:pt x="101" y="426"/>
                  </a:lnTo>
                  <a:lnTo>
                    <a:pt x="102" y="420"/>
                  </a:lnTo>
                  <a:lnTo>
                    <a:pt x="101" y="414"/>
                  </a:lnTo>
                  <a:lnTo>
                    <a:pt x="98" y="409"/>
                  </a:lnTo>
                  <a:lnTo>
                    <a:pt x="93" y="405"/>
                  </a:lnTo>
                  <a:lnTo>
                    <a:pt x="89" y="399"/>
                  </a:lnTo>
                  <a:lnTo>
                    <a:pt x="87" y="394"/>
                  </a:lnTo>
                  <a:lnTo>
                    <a:pt x="88" y="392"/>
                  </a:lnTo>
                  <a:lnTo>
                    <a:pt x="89" y="388"/>
                  </a:lnTo>
                  <a:lnTo>
                    <a:pt x="91" y="381"/>
                  </a:lnTo>
                  <a:lnTo>
                    <a:pt x="91" y="374"/>
                  </a:lnTo>
                  <a:lnTo>
                    <a:pt x="90" y="368"/>
                  </a:lnTo>
                  <a:lnTo>
                    <a:pt x="90" y="366"/>
                  </a:lnTo>
                  <a:lnTo>
                    <a:pt x="91" y="363"/>
                  </a:lnTo>
                  <a:lnTo>
                    <a:pt x="93" y="362"/>
                  </a:lnTo>
                  <a:lnTo>
                    <a:pt x="96" y="360"/>
                  </a:lnTo>
                  <a:lnTo>
                    <a:pt x="100" y="359"/>
                  </a:lnTo>
                  <a:lnTo>
                    <a:pt x="105" y="358"/>
                  </a:lnTo>
                  <a:lnTo>
                    <a:pt x="112" y="356"/>
                  </a:lnTo>
                  <a:lnTo>
                    <a:pt x="116" y="353"/>
                  </a:lnTo>
                  <a:lnTo>
                    <a:pt x="120" y="349"/>
                  </a:lnTo>
                  <a:lnTo>
                    <a:pt x="124" y="348"/>
                  </a:lnTo>
                  <a:lnTo>
                    <a:pt x="130" y="347"/>
                  </a:lnTo>
                  <a:lnTo>
                    <a:pt x="135" y="343"/>
                  </a:lnTo>
                  <a:lnTo>
                    <a:pt x="139" y="339"/>
                  </a:lnTo>
                  <a:lnTo>
                    <a:pt x="142" y="335"/>
                  </a:lnTo>
                  <a:lnTo>
                    <a:pt x="146" y="331"/>
                  </a:lnTo>
                  <a:lnTo>
                    <a:pt x="158" y="327"/>
                  </a:lnTo>
                  <a:lnTo>
                    <a:pt x="163" y="327"/>
                  </a:lnTo>
                  <a:lnTo>
                    <a:pt x="168" y="326"/>
                  </a:lnTo>
                  <a:lnTo>
                    <a:pt x="184" y="320"/>
                  </a:lnTo>
                  <a:lnTo>
                    <a:pt x="190" y="318"/>
                  </a:lnTo>
                  <a:lnTo>
                    <a:pt x="192" y="315"/>
                  </a:lnTo>
                  <a:lnTo>
                    <a:pt x="191" y="311"/>
                  </a:lnTo>
                  <a:lnTo>
                    <a:pt x="188" y="306"/>
                  </a:lnTo>
                  <a:lnTo>
                    <a:pt x="183" y="300"/>
                  </a:lnTo>
                  <a:lnTo>
                    <a:pt x="178" y="295"/>
                  </a:lnTo>
                  <a:lnTo>
                    <a:pt x="173" y="291"/>
                  </a:lnTo>
                  <a:lnTo>
                    <a:pt x="166" y="288"/>
                  </a:lnTo>
                  <a:lnTo>
                    <a:pt x="161" y="287"/>
                  </a:lnTo>
                  <a:lnTo>
                    <a:pt x="158" y="285"/>
                  </a:lnTo>
                  <a:lnTo>
                    <a:pt x="157" y="282"/>
                  </a:lnTo>
                  <a:lnTo>
                    <a:pt x="154" y="278"/>
                  </a:lnTo>
                  <a:lnTo>
                    <a:pt x="148" y="272"/>
                  </a:lnTo>
                  <a:lnTo>
                    <a:pt x="140" y="265"/>
                  </a:lnTo>
                  <a:lnTo>
                    <a:pt x="131" y="258"/>
                  </a:lnTo>
                  <a:lnTo>
                    <a:pt x="123" y="254"/>
                  </a:lnTo>
                  <a:lnTo>
                    <a:pt x="117" y="252"/>
                  </a:lnTo>
                  <a:lnTo>
                    <a:pt x="113" y="250"/>
                  </a:lnTo>
                  <a:lnTo>
                    <a:pt x="110" y="248"/>
                  </a:lnTo>
                  <a:lnTo>
                    <a:pt x="108" y="246"/>
                  </a:lnTo>
                  <a:lnTo>
                    <a:pt x="105" y="244"/>
                  </a:lnTo>
                  <a:lnTo>
                    <a:pt x="99" y="243"/>
                  </a:lnTo>
                  <a:lnTo>
                    <a:pt x="93" y="243"/>
                  </a:lnTo>
                  <a:lnTo>
                    <a:pt x="91" y="244"/>
                  </a:lnTo>
                  <a:lnTo>
                    <a:pt x="88" y="247"/>
                  </a:lnTo>
                  <a:lnTo>
                    <a:pt x="87" y="249"/>
                  </a:lnTo>
                  <a:lnTo>
                    <a:pt x="81" y="243"/>
                  </a:lnTo>
                  <a:lnTo>
                    <a:pt x="75" y="241"/>
                  </a:lnTo>
                  <a:lnTo>
                    <a:pt x="68" y="237"/>
                  </a:lnTo>
                  <a:lnTo>
                    <a:pt x="63" y="230"/>
                  </a:lnTo>
                  <a:lnTo>
                    <a:pt x="59" y="221"/>
                  </a:lnTo>
                  <a:lnTo>
                    <a:pt x="57" y="213"/>
                  </a:lnTo>
                  <a:lnTo>
                    <a:pt x="56" y="205"/>
                  </a:lnTo>
                  <a:lnTo>
                    <a:pt x="55" y="194"/>
                  </a:lnTo>
                  <a:lnTo>
                    <a:pt x="53" y="182"/>
                  </a:lnTo>
                  <a:lnTo>
                    <a:pt x="50" y="170"/>
                  </a:lnTo>
                  <a:lnTo>
                    <a:pt x="48" y="160"/>
                  </a:lnTo>
                  <a:lnTo>
                    <a:pt x="48" y="154"/>
                  </a:lnTo>
                  <a:lnTo>
                    <a:pt x="51" y="150"/>
                  </a:lnTo>
                  <a:lnTo>
                    <a:pt x="55" y="146"/>
                  </a:lnTo>
                  <a:lnTo>
                    <a:pt x="60" y="143"/>
                  </a:lnTo>
                  <a:lnTo>
                    <a:pt x="64" y="138"/>
                  </a:lnTo>
                  <a:lnTo>
                    <a:pt x="64" y="132"/>
                  </a:lnTo>
                  <a:lnTo>
                    <a:pt x="62" y="123"/>
                  </a:lnTo>
                  <a:lnTo>
                    <a:pt x="58" y="115"/>
                  </a:lnTo>
                  <a:lnTo>
                    <a:pt x="55" y="106"/>
                  </a:lnTo>
                  <a:lnTo>
                    <a:pt x="54" y="98"/>
                  </a:lnTo>
                  <a:lnTo>
                    <a:pt x="57" y="91"/>
                  </a:lnTo>
                  <a:lnTo>
                    <a:pt x="61" y="84"/>
                  </a:lnTo>
                  <a:lnTo>
                    <a:pt x="63" y="77"/>
                  </a:lnTo>
                  <a:lnTo>
                    <a:pt x="64" y="69"/>
                  </a:lnTo>
                  <a:lnTo>
                    <a:pt x="67" y="60"/>
                  </a:lnTo>
                  <a:lnTo>
                    <a:pt x="71" y="55"/>
                  </a:lnTo>
                  <a:lnTo>
                    <a:pt x="77" y="52"/>
                  </a:lnTo>
                  <a:lnTo>
                    <a:pt x="83" y="50"/>
                  </a:lnTo>
                  <a:lnTo>
                    <a:pt x="91" y="49"/>
                  </a:lnTo>
                  <a:lnTo>
                    <a:pt x="98" y="47"/>
                  </a:lnTo>
                  <a:lnTo>
                    <a:pt x="105" y="43"/>
                  </a:lnTo>
                  <a:lnTo>
                    <a:pt x="114" y="38"/>
                  </a:lnTo>
                  <a:lnTo>
                    <a:pt x="125" y="34"/>
                  </a:lnTo>
                  <a:lnTo>
                    <a:pt x="138" y="32"/>
                  </a:lnTo>
                  <a:lnTo>
                    <a:pt x="150" y="30"/>
                  </a:lnTo>
                  <a:lnTo>
                    <a:pt x="161" y="30"/>
                  </a:lnTo>
                  <a:lnTo>
                    <a:pt x="170" y="29"/>
                  </a:lnTo>
                  <a:lnTo>
                    <a:pt x="176" y="27"/>
                  </a:lnTo>
                  <a:lnTo>
                    <a:pt x="182" y="23"/>
                  </a:lnTo>
                  <a:lnTo>
                    <a:pt x="187" y="19"/>
                  </a:lnTo>
                  <a:lnTo>
                    <a:pt x="194" y="15"/>
                  </a:lnTo>
                  <a:lnTo>
                    <a:pt x="199" y="12"/>
                  </a:lnTo>
                  <a:lnTo>
                    <a:pt x="203" y="12"/>
                  </a:lnTo>
                  <a:lnTo>
                    <a:pt x="207" y="14"/>
                  </a:lnTo>
                  <a:lnTo>
                    <a:pt x="210" y="15"/>
                  </a:lnTo>
                  <a:lnTo>
                    <a:pt x="216" y="13"/>
                  </a:lnTo>
                  <a:lnTo>
                    <a:pt x="224" y="9"/>
                  </a:lnTo>
                  <a:lnTo>
                    <a:pt x="229" y="4"/>
                  </a:lnTo>
                  <a:lnTo>
                    <a:pt x="233" y="1"/>
                  </a:lnTo>
                  <a:lnTo>
                    <a:pt x="237"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720CF152-7471-507A-4655-C695787FF4C7}"/>
                </a:ext>
              </a:extLst>
            </p:cNvPr>
            <p:cNvSpPr>
              <a:spLocks/>
            </p:cNvSpPr>
            <p:nvPr/>
          </p:nvSpPr>
          <p:spPr bwMode="auto">
            <a:xfrm>
              <a:off x="4813301" y="4687888"/>
              <a:ext cx="1306513" cy="1446213"/>
            </a:xfrm>
            <a:custGeom>
              <a:avLst/>
              <a:gdLst/>
              <a:ahLst/>
              <a:cxnLst>
                <a:cxn ang="0">
                  <a:pos x="597" y="3"/>
                </a:cxn>
                <a:cxn ang="0">
                  <a:pos x="612" y="28"/>
                </a:cxn>
                <a:cxn ang="0">
                  <a:pos x="644" y="50"/>
                </a:cxn>
                <a:cxn ang="0">
                  <a:pos x="658" y="95"/>
                </a:cxn>
                <a:cxn ang="0">
                  <a:pos x="676" y="124"/>
                </a:cxn>
                <a:cxn ang="0">
                  <a:pos x="722" y="131"/>
                </a:cxn>
                <a:cxn ang="0">
                  <a:pos x="715" y="179"/>
                </a:cxn>
                <a:cxn ang="0">
                  <a:pos x="737" y="250"/>
                </a:cxn>
                <a:cxn ang="0">
                  <a:pos x="756" y="287"/>
                </a:cxn>
                <a:cxn ang="0">
                  <a:pos x="788" y="318"/>
                </a:cxn>
                <a:cxn ang="0">
                  <a:pos x="811" y="385"/>
                </a:cxn>
                <a:cxn ang="0">
                  <a:pos x="823" y="449"/>
                </a:cxn>
                <a:cxn ang="0">
                  <a:pos x="802" y="448"/>
                </a:cxn>
                <a:cxn ang="0">
                  <a:pos x="763" y="456"/>
                </a:cxn>
                <a:cxn ang="0">
                  <a:pos x="756" y="526"/>
                </a:cxn>
                <a:cxn ang="0">
                  <a:pos x="688" y="581"/>
                </a:cxn>
                <a:cxn ang="0">
                  <a:pos x="728" y="706"/>
                </a:cxn>
                <a:cxn ang="0">
                  <a:pos x="719" y="812"/>
                </a:cxn>
                <a:cxn ang="0">
                  <a:pos x="720" y="845"/>
                </a:cxn>
                <a:cxn ang="0">
                  <a:pos x="650" y="868"/>
                </a:cxn>
                <a:cxn ang="0">
                  <a:pos x="564" y="900"/>
                </a:cxn>
                <a:cxn ang="0">
                  <a:pos x="502" y="867"/>
                </a:cxn>
                <a:cxn ang="0">
                  <a:pos x="430" y="806"/>
                </a:cxn>
                <a:cxn ang="0">
                  <a:pos x="457" y="862"/>
                </a:cxn>
                <a:cxn ang="0">
                  <a:pos x="426" y="841"/>
                </a:cxn>
                <a:cxn ang="0">
                  <a:pos x="411" y="860"/>
                </a:cxn>
                <a:cxn ang="0">
                  <a:pos x="373" y="851"/>
                </a:cxn>
                <a:cxn ang="0">
                  <a:pos x="340" y="852"/>
                </a:cxn>
                <a:cxn ang="0">
                  <a:pos x="321" y="817"/>
                </a:cxn>
                <a:cxn ang="0">
                  <a:pos x="305" y="819"/>
                </a:cxn>
                <a:cxn ang="0">
                  <a:pos x="262" y="830"/>
                </a:cxn>
                <a:cxn ang="0">
                  <a:pos x="278" y="865"/>
                </a:cxn>
                <a:cxn ang="0">
                  <a:pos x="283" y="886"/>
                </a:cxn>
                <a:cxn ang="0">
                  <a:pos x="262" y="904"/>
                </a:cxn>
                <a:cxn ang="0">
                  <a:pos x="182" y="883"/>
                </a:cxn>
                <a:cxn ang="0">
                  <a:pos x="102" y="893"/>
                </a:cxn>
                <a:cxn ang="0">
                  <a:pos x="34" y="900"/>
                </a:cxn>
                <a:cxn ang="0">
                  <a:pos x="15" y="891"/>
                </a:cxn>
                <a:cxn ang="0">
                  <a:pos x="11" y="793"/>
                </a:cxn>
                <a:cxn ang="0">
                  <a:pos x="24" y="707"/>
                </a:cxn>
                <a:cxn ang="0">
                  <a:pos x="55" y="606"/>
                </a:cxn>
                <a:cxn ang="0">
                  <a:pos x="83" y="523"/>
                </a:cxn>
                <a:cxn ang="0">
                  <a:pos x="122" y="439"/>
                </a:cxn>
                <a:cxn ang="0">
                  <a:pos x="174" y="383"/>
                </a:cxn>
                <a:cxn ang="0">
                  <a:pos x="230" y="308"/>
                </a:cxn>
                <a:cxn ang="0">
                  <a:pos x="262" y="210"/>
                </a:cxn>
                <a:cxn ang="0">
                  <a:pos x="288" y="145"/>
                </a:cxn>
                <a:cxn ang="0">
                  <a:pos x="293" y="106"/>
                </a:cxn>
                <a:cxn ang="0">
                  <a:pos x="316" y="71"/>
                </a:cxn>
                <a:cxn ang="0">
                  <a:pos x="352" y="101"/>
                </a:cxn>
                <a:cxn ang="0">
                  <a:pos x="378" y="123"/>
                </a:cxn>
                <a:cxn ang="0">
                  <a:pos x="385" y="156"/>
                </a:cxn>
                <a:cxn ang="0">
                  <a:pos x="405" y="124"/>
                </a:cxn>
                <a:cxn ang="0">
                  <a:pos x="439" y="109"/>
                </a:cxn>
                <a:cxn ang="0">
                  <a:pos x="453" y="85"/>
                </a:cxn>
                <a:cxn ang="0">
                  <a:pos x="507" y="57"/>
                </a:cxn>
                <a:cxn ang="0">
                  <a:pos x="534" y="27"/>
                </a:cxn>
                <a:cxn ang="0">
                  <a:pos x="511" y="22"/>
                </a:cxn>
              </a:cxnLst>
              <a:rect l="0" t="0" r="r" b="b"/>
              <a:pathLst>
                <a:path w="823" h="911">
                  <a:moveTo>
                    <a:pt x="550" y="0"/>
                  </a:moveTo>
                  <a:lnTo>
                    <a:pt x="555" y="0"/>
                  </a:lnTo>
                  <a:lnTo>
                    <a:pt x="560" y="3"/>
                  </a:lnTo>
                  <a:lnTo>
                    <a:pt x="565" y="7"/>
                  </a:lnTo>
                  <a:lnTo>
                    <a:pt x="570" y="10"/>
                  </a:lnTo>
                  <a:lnTo>
                    <a:pt x="573" y="10"/>
                  </a:lnTo>
                  <a:lnTo>
                    <a:pt x="578" y="8"/>
                  </a:lnTo>
                  <a:lnTo>
                    <a:pt x="584" y="5"/>
                  </a:lnTo>
                  <a:lnTo>
                    <a:pt x="590" y="3"/>
                  </a:lnTo>
                  <a:lnTo>
                    <a:pt x="595" y="2"/>
                  </a:lnTo>
                  <a:lnTo>
                    <a:pt x="597" y="3"/>
                  </a:lnTo>
                  <a:lnTo>
                    <a:pt x="597" y="7"/>
                  </a:lnTo>
                  <a:lnTo>
                    <a:pt x="595" y="13"/>
                  </a:lnTo>
                  <a:lnTo>
                    <a:pt x="593" y="19"/>
                  </a:lnTo>
                  <a:lnTo>
                    <a:pt x="591" y="25"/>
                  </a:lnTo>
                  <a:lnTo>
                    <a:pt x="591" y="31"/>
                  </a:lnTo>
                  <a:lnTo>
                    <a:pt x="592" y="34"/>
                  </a:lnTo>
                  <a:lnTo>
                    <a:pt x="596" y="35"/>
                  </a:lnTo>
                  <a:lnTo>
                    <a:pt x="601" y="34"/>
                  </a:lnTo>
                  <a:lnTo>
                    <a:pt x="605" y="30"/>
                  </a:lnTo>
                  <a:lnTo>
                    <a:pt x="609" y="28"/>
                  </a:lnTo>
                  <a:lnTo>
                    <a:pt x="612" y="28"/>
                  </a:lnTo>
                  <a:lnTo>
                    <a:pt x="612" y="29"/>
                  </a:lnTo>
                  <a:lnTo>
                    <a:pt x="613" y="30"/>
                  </a:lnTo>
                  <a:lnTo>
                    <a:pt x="614" y="32"/>
                  </a:lnTo>
                  <a:lnTo>
                    <a:pt x="616" y="34"/>
                  </a:lnTo>
                  <a:lnTo>
                    <a:pt x="619" y="34"/>
                  </a:lnTo>
                  <a:lnTo>
                    <a:pt x="634" y="28"/>
                  </a:lnTo>
                  <a:lnTo>
                    <a:pt x="638" y="28"/>
                  </a:lnTo>
                  <a:lnTo>
                    <a:pt x="641" y="31"/>
                  </a:lnTo>
                  <a:lnTo>
                    <a:pt x="643" y="36"/>
                  </a:lnTo>
                  <a:lnTo>
                    <a:pt x="644" y="43"/>
                  </a:lnTo>
                  <a:lnTo>
                    <a:pt x="644" y="50"/>
                  </a:lnTo>
                  <a:lnTo>
                    <a:pt x="645" y="55"/>
                  </a:lnTo>
                  <a:lnTo>
                    <a:pt x="652" y="62"/>
                  </a:lnTo>
                  <a:lnTo>
                    <a:pt x="655" y="67"/>
                  </a:lnTo>
                  <a:lnTo>
                    <a:pt x="655" y="72"/>
                  </a:lnTo>
                  <a:lnTo>
                    <a:pt x="653" y="79"/>
                  </a:lnTo>
                  <a:lnTo>
                    <a:pt x="651" y="85"/>
                  </a:lnTo>
                  <a:lnTo>
                    <a:pt x="650" y="91"/>
                  </a:lnTo>
                  <a:lnTo>
                    <a:pt x="651" y="95"/>
                  </a:lnTo>
                  <a:lnTo>
                    <a:pt x="653" y="96"/>
                  </a:lnTo>
                  <a:lnTo>
                    <a:pt x="655" y="96"/>
                  </a:lnTo>
                  <a:lnTo>
                    <a:pt x="658" y="95"/>
                  </a:lnTo>
                  <a:lnTo>
                    <a:pt x="660" y="93"/>
                  </a:lnTo>
                  <a:lnTo>
                    <a:pt x="662" y="90"/>
                  </a:lnTo>
                  <a:lnTo>
                    <a:pt x="663" y="88"/>
                  </a:lnTo>
                  <a:lnTo>
                    <a:pt x="665" y="87"/>
                  </a:lnTo>
                  <a:lnTo>
                    <a:pt x="666" y="86"/>
                  </a:lnTo>
                  <a:lnTo>
                    <a:pt x="668" y="89"/>
                  </a:lnTo>
                  <a:lnTo>
                    <a:pt x="669" y="97"/>
                  </a:lnTo>
                  <a:lnTo>
                    <a:pt x="671" y="106"/>
                  </a:lnTo>
                  <a:lnTo>
                    <a:pt x="672" y="115"/>
                  </a:lnTo>
                  <a:lnTo>
                    <a:pt x="673" y="121"/>
                  </a:lnTo>
                  <a:lnTo>
                    <a:pt x="676" y="124"/>
                  </a:lnTo>
                  <a:lnTo>
                    <a:pt x="680" y="126"/>
                  </a:lnTo>
                  <a:lnTo>
                    <a:pt x="692" y="126"/>
                  </a:lnTo>
                  <a:lnTo>
                    <a:pt x="697" y="124"/>
                  </a:lnTo>
                  <a:lnTo>
                    <a:pt x="702" y="119"/>
                  </a:lnTo>
                  <a:lnTo>
                    <a:pt x="706" y="112"/>
                  </a:lnTo>
                  <a:lnTo>
                    <a:pt x="709" y="106"/>
                  </a:lnTo>
                  <a:lnTo>
                    <a:pt x="712" y="103"/>
                  </a:lnTo>
                  <a:lnTo>
                    <a:pt x="715" y="105"/>
                  </a:lnTo>
                  <a:lnTo>
                    <a:pt x="718" y="113"/>
                  </a:lnTo>
                  <a:lnTo>
                    <a:pt x="721" y="122"/>
                  </a:lnTo>
                  <a:lnTo>
                    <a:pt x="722" y="131"/>
                  </a:lnTo>
                  <a:lnTo>
                    <a:pt x="722" y="138"/>
                  </a:lnTo>
                  <a:lnTo>
                    <a:pt x="723" y="144"/>
                  </a:lnTo>
                  <a:lnTo>
                    <a:pt x="725" y="148"/>
                  </a:lnTo>
                  <a:lnTo>
                    <a:pt x="728" y="153"/>
                  </a:lnTo>
                  <a:lnTo>
                    <a:pt x="731" y="158"/>
                  </a:lnTo>
                  <a:lnTo>
                    <a:pt x="731" y="163"/>
                  </a:lnTo>
                  <a:lnTo>
                    <a:pt x="729" y="165"/>
                  </a:lnTo>
                  <a:lnTo>
                    <a:pt x="721" y="169"/>
                  </a:lnTo>
                  <a:lnTo>
                    <a:pt x="718" y="171"/>
                  </a:lnTo>
                  <a:lnTo>
                    <a:pt x="716" y="173"/>
                  </a:lnTo>
                  <a:lnTo>
                    <a:pt x="715" y="179"/>
                  </a:lnTo>
                  <a:lnTo>
                    <a:pt x="716" y="186"/>
                  </a:lnTo>
                  <a:lnTo>
                    <a:pt x="720" y="194"/>
                  </a:lnTo>
                  <a:lnTo>
                    <a:pt x="724" y="201"/>
                  </a:lnTo>
                  <a:lnTo>
                    <a:pt x="726" y="207"/>
                  </a:lnTo>
                  <a:lnTo>
                    <a:pt x="726" y="211"/>
                  </a:lnTo>
                  <a:lnTo>
                    <a:pt x="724" y="215"/>
                  </a:lnTo>
                  <a:lnTo>
                    <a:pt x="725" y="222"/>
                  </a:lnTo>
                  <a:lnTo>
                    <a:pt x="727" y="229"/>
                  </a:lnTo>
                  <a:lnTo>
                    <a:pt x="729" y="237"/>
                  </a:lnTo>
                  <a:lnTo>
                    <a:pt x="732" y="243"/>
                  </a:lnTo>
                  <a:lnTo>
                    <a:pt x="737" y="250"/>
                  </a:lnTo>
                  <a:lnTo>
                    <a:pt x="746" y="257"/>
                  </a:lnTo>
                  <a:lnTo>
                    <a:pt x="754" y="263"/>
                  </a:lnTo>
                  <a:lnTo>
                    <a:pt x="760" y="267"/>
                  </a:lnTo>
                  <a:lnTo>
                    <a:pt x="761" y="268"/>
                  </a:lnTo>
                  <a:lnTo>
                    <a:pt x="759" y="272"/>
                  </a:lnTo>
                  <a:lnTo>
                    <a:pt x="757" y="274"/>
                  </a:lnTo>
                  <a:lnTo>
                    <a:pt x="755" y="275"/>
                  </a:lnTo>
                  <a:lnTo>
                    <a:pt x="753" y="277"/>
                  </a:lnTo>
                  <a:lnTo>
                    <a:pt x="751" y="281"/>
                  </a:lnTo>
                  <a:lnTo>
                    <a:pt x="752" y="282"/>
                  </a:lnTo>
                  <a:lnTo>
                    <a:pt x="756" y="287"/>
                  </a:lnTo>
                  <a:lnTo>
                    <a:pt x="761" y="293"/>
                  </a:lnTo>
                  <a:lnTo>
                    <a:pt x="765" y="300"/>
                  </a:lnTo>
                  <a:lnTo>
                    <a:pt x="766" y="303"/>
                  </a:lnTo>
                  <a:lnTo>
                    <a:pt x="767" y="305"/>
                  </a:lnTo>
                  <a:lnTo>
                    <a:pt x="769" y="306"/>
                  </a:lnTo>
                  <a:lnTo>
                    <a:pt x="770" y="306"/>
                  </a:lnTo>
                  <a:lnTo>
                    <a:pt x="772" y="307"/>
                  </a:lnTo>
                  <a:lnTo>
                    <a:pt x="775" y="307"/>
                  </a:lnTo>
                  <a:lnTo>
                    <a:pt x="778" y="308"/>
                  </a:lnTo>
                  <a:lnTo>
                    <a:pt x="782" y="311"/>
                  </a:lnTo>
                  <a:lnTo>
                    <a:pt x="788" y="318"/>
                  </a:lnTo>
                  <a:lnTo>
                    <a:pt x="795" y="326"/>
                  </a:lnTo>
                  <a:lnTo>
                    <a:pt x="802" y="335"/>
                  </a:lnTo>
                  <a:lnTo>
                    <a:pt x="808" y="344"/>
                  </a:lnTo>
                  <a:lnTo>
                    <a:pt x="813" y="350"/>
                  </a:lnTo>
                  <a:lnTo>
                    <a:pt x="814" y="354"/>
                  </a:lnTo>
                  <a:lnTo>
                    <a:pt x="814" y="358"/>
                  </a:lnTo>
                  <a:lnTo>
                    <a:pt x="812" y="361"/>
                  </a:lnTo>
                  <a:lnTo>
                    <a:pt x="810" y="366"/>
                  </a:lnTo>
                  <a:lnTo>
                    <a:pt x="811" y="371"/>
                  </a:lnTo>
                  <a:lnTo>
                    <a:pt x="812" y="377"/>
                  </a:lnTo>
                  <a:lnTo>
                    <a:pt x="811" y="385"/>
                  </a:lnTo>
                  <a:lnTo>
                    <a:pt x="809" y="396"/>
                  </a:lnTo>
                  <a:lnTo>
                    <a:pt x="806" y="406"/>
                  </a:lnTo>
                  <a:lnTo>
                    <a:pt x="806" y="416"/>
                  </a:lnTo>
                  <a:lnTo>
                    <a:pt x="805" y="423"/>
                  </a:lnTo>
                  <a:lnTo>
                    <a:pt x="806" y="429"/>
                  </a:lnTo>
                  <a:lnTo>
                    <a:pt x="810" y="432"/>
                  </a:lnTo>
                  <a:lnTo>
                    <a:pt x="814" y="435"/>
                  </a:lnTo>
                  <a:lnTo>
                    <a:pt x="817" y="439"/>
                  </a:lnTo>
                  <a:lnTo>
                    <a:pt x="821" y="444"/>
                  </a:lnTo>
                  <a:lnTo>
                    <a:pt x="822" y="447"/>
                  </a:lnTo>
                  <a:lnTo>
                    <a:pt x="823" y="449"/>
                  </a:lnTo>
                  <a:lnTo>
                    <a:pt x="821" y="453"/>
                  </a:lnTo>
                  <a:lnTo>
                    <a:pt x="815" y="456"/>
                  </a:lnTo>
                  <a:lnTo>
                    <a:pt x="814" y="456"/>
                  </a:lnTo>
                  <a:lnTo>
                    <a:pt x="812" y="457"/>
                  </a:lnTo>
                  <a:lnTo>
                    <a:pt x="811" y="458"/>
                  </a:lnTo>
                  <a:lnTo>
                    <a:pt x="809" y="458"/>
                  </a:lnTo>
                  <a:lnTo>
                    <a:pt x="808" y="456"/>
                  </a:lnTo>
                  <a:lnTo>
                    <a:pt x="808" y="455"/>
                  </a:lnTo>
                  <a:lnTo>
                    <a:pt x="806" y="451"/>
                  </a:lnTo>
                  <a:lnTo>
                    <a:pt x="804" y="449"/>
                  </a:lnTo>
                  <a:lnTo>
                    <a:pt x="802" y="448"/>
                  </a:lnTo>
                  <a:lnTo>
                    <a:pt x="798" y="448"/>
                  </a:lnTo>
                  <a:lnTo>
                    <a:pt x="795" y="451"/>
                  </a:lnTo>
                  <a:lnTo>
                    <a:pt x="792" y="457"/>
                  </a:lnTo>
                  <a:lnTo>
                    <a:pt x="790" y="459"/>
                  </a:lnTo>
                  <a:lnTo>
                    <a:pt x="786" y="459"/>
                  </a:lnTo>
                  <a:lnTo>
                    <a:pt x="782" y="457"/>
                  </a:lnTo>
                  <a:lnTo>
                    <a:pt x="777" y="453"/>
                  </a:lnTo>
                  <a:lnTo>
                    <a:pt x="772" y="450"/>
                  </a:lnTo>
                  <a:lnTo>
                    <a:pt x="768" y="449"/>
                  </a:lnTo>
                  <a:lnTo>
                    <a:pt x="764" y="450"/>
                  </a:lnTo>
                  <a:lnTo>
                    <a:pt x="763" y="456"/>
                  </a:lnTo>
                  <a:lnTo>
                    <a:pt x="765" y="464"/>
                  </a:lnTo>
                  <a:lnTo>
                    <a:pt x="769" y="474"/>
                  </a:lnTo>
                  <a:lnTo>
                    <a:pt x="773" y="485"/>
                  </a:lnTo>
                  <a:lnTo>
                    <a:pt x="776" y="495"/>
                  </a:lnTo>
                  <a:lnTo>
                    <a:pt x="777" y="503"/>
                  </a:lnTo>
                  <a:lnTo>
                    <a:pt x="776" y="509"/>
                  </a:lnTo>
                  <a:lnTo>
                    <a:pt x="774" y="512"/>
                  </a:lnTo>
                  <a:lnTo>
                    <a:pt x="770" y="513"/>
                  </a:lnTo>
                  <a:lnTo>
                    <a:pt x="766" y="515"/>
                  </a:lnTo>
                  <a:lnTo>
                    <a:pt x="763" y="519"/>
                  </a:lnTo>
                  <a:lnTo>
                    <a:pt x="756" y="526"/>
                  </a:lnTo>
                  <a:lnTo>
                    <a:pt x="747" y="531"/>
                  </a:lnTo>
                  <a:lnTo>
                    <a:pt x="736" y="535"/>
                  </a:lnTo>
                  <a:lnTo>
                    <a:pt x="725" y="538"/>
                  </a:lnTo>
                  <a:lnTo>
                    <a:pt x="709" y="540"/>
                  </a:lnTo>
                  <a:lnTo>
                    <a:pt x="703" y="542"/>
                  </a:lnTo>
                  <a:lnTo>
                    <a:pt x="700" y="545"/>
                  </a:lnTo>
                  <a:lnTo>
                    <a:pt x="700" y="556"/>
                  </a:lnTo>
                  <a:lnTo>
                    <a:pt x="696" y="565"/>
                  </a:lnTo>
                  <a:lnTo>
                    <a:pt x="691" y="571"/>
                  </a:lnTo>
                  <a:lnTo>
                    <a:pt x="688" y="577"/>
                  </a:lnTo>
                  <a:lnTo>
                    <a:pt x="688" y="581"/>
                  </a:lnTo>
                  <a:lnTo>
                    <a:pt x="689" y="588"/>
                  </a:lnTo>
                  <a:lnTo>
                    <a:pt x="698" y="606"/>
                  </a:lnTo>
                  <a:lnTo>
                    <a:pt x="702" y="616"/>
                  </a:lnTo>
                  <a:lnTo>
                    <a:pt x="706" y="625"/>
                  </a:lnTo>
                  <a:lnTo>
                    <a:pt x="709" y="632"/>
                  </a:lnTo>
                  <a:lnTo>
                    <a:pt x="711" y="641"/>
                  </a:lnTo>
                  <a:lnTo>
                    <a:pt x="717" y="667"/>
                  </a:lnTo>
                  <a:lnTo>
                    <a:pt x="721" y="680"/>
                  </a:lnTo>
                  <a:lnTo>
                    <a:pt x="724" y="692"/>
                  </a:lnTo>
                  <a:lnTo>
                    <a:pt x="727" y="700"/>
                  </a:lnTo>
                  <a:lnTo>
                    <a:pt x="728" y="706"/>
                  </a:lnTo>
                  <a:lnTo>
                    <a:pt x="726" y="715"/>
                  </a:lnTo>
                  <a:lnTo>
                    <a:pt x="722" y="724"/>
                  </a:lnTo>
                  <a:lnTo>
                    <a:pt x="717" y="733"/>
                  </a:lnTo>
                  <a:lnTo>
                    <a:pt x="713" y="741"/>
                  </a:lnTo>
                  <a:lnTo>
                    <a:pt x="711" y="748"/>
                  </a:lnTo>
                  <a:lnTo>
                    <a:pt x="710" y="757"/>
                  </a:lnTo>
                  <a:lnTo>
                    <a:pt x="714" y="777"/>
                  </a:lnTo>
                  <a:lnTo>
                    <a:pt x="714" y="793"/>
                  </a:lnTo>
                  <a:lnTo>
                    <a:pt x="717" y="801"/>
                  </a:lnTo>
                  <a:lnTo>
                    <a:pt x="720" y="807"/>
                  </a:lnTo>
                  <a:lnTo>
                    <a:pt x="719" y="812"/>
                  </a:lnTo>
                  <a:lnTo>
                    <a:pt x="715" y="819"/>
                  </a:lnTo>
                  <a:lnTo>
                    <a:pt x="710" y="827"/>
                  </a:lnTo>
                  <a:lnTo>
                    <a:pt x="709" y="829"/>
                  </a:lnTo>
                  <a:lnTo>
                    <a:pt x="710" y="830"/>
                  </a:lnTo>
                  <a:lnTo>
                    <a:pt x="710" y="831"/>
                  </a:lnTo>
                  <a:lnTo>
                    <a:pt x="712" y="832"/>
                  </a:lnTo>
                  <a:lnTo>
                    <a:pt x="717" y="832"/>
                  </a:lnTo>
                  <a:lnTo>
                    <a:pt x="719" y="833"/>
                  </a:lnTo>
                  <a:lnTo>
                    <a:pt x="721" y="835"/>
                  </a:lnTo>
                  <a:lnTo>
                    <a:pt x="721" y="837"/>
                  </a:lnTo>
                  <a:lnTo>
                    <a:pt x="720" y="845"/>
                  </a:lnTo>
                  <a:lnTo>
                    <a:pt x="720" y="862"/>
                  </a:lnTo>
                  <a:lnTo>
                    <a:pt x="717" y="865"/>
                  </a:lnTo>
                  <a:lnTo>
                    <a:pt x="709" y="867"/>
                  </a:lnTo>
                  <a:lnTo>
                    <a:pt x="689" y="867"/>
                  </a:lnTo>
                  <a:lnTo>
                    <a:pt x="682" y="870"/>
                  </a:lnTo>
                  <a:lnTo>
                    <a:pt x="677" y="873"/>
                  </a:lnTo>
                  <a:lnTo>
                    <a:pt x="673" y="876"/>
                  </a:lnTo>
                  <a:lnTo>
                    <a:pt x="668" y="876"/>
                  </a:lnTo>
                  <a:lnTo>
                    <a:pt x="663" y="873"/>
                  </a:lnTo>
                  <a:lnTo>
                    <a:pt x="656" y="869"/>
                  </a:lnTo>
                  <a:lnTo>
                    <a:pt x="650" y="868"/>
                  </a:lnTo>
                  <a:lnTo>
                    <a:pt x="644" y="871"/>
                  </a:lnTo>
                  <a:lnTo>
                    <a:pt x="637" y="877"/>
                  </a:lnTo>
                  <a:lnTo>
                    <a:pt x="631" y="884"/>
                  </a:lnTo>
                  <a:lnTo>
                    <a:pt x="625" y="890"/>
                  </a:lnTo>
                  <a:lnTo>
                    <a:pt x="617" y="894"/>
                  </a:lnTo>
                  <a:lnTo>
                    <a:pt x="609" y="895"/>
                  </a:lnTo>
                  <a:lnTo>
                    <a:pt x="599" y="896"/>
                  </a:lnTo>
                  <a:lnTo>
                    <a:pt x="594" y="898"/>
                  </a:lnTo>
                  <a:lnTo>
                    <a:pt x="588" y="901"/>
                  </a:lnTo>
                  <a:lnTo>
                    <a:pt x="581" y="906"/>
                  </a:lnTo>
                  <a:lnTo>
                    <a:pt x="564" y="900"/>
                  </a:lnTo>
                  <a:lnTo>
                    <a:pt x="558" y="896"/>
                  </a:lnTo>
                  <a:lnTo>
                    <a:pt x="555" y="891"/>
                  </a:lnTo>
                  <a:lnTo>
                    <a:pt x="553" y="887"/>
                  </a:lnTo>
                  <a:lnTo>
                    <a:pt x="551" y="882"/>
                  </a:lnTo>
                  <a:lnTo>
                    <a:pt x="544" y="876"/>
                  </a:lnTo>
                  <a:lnTo>
                    <a:pt x="534" y="871"/>
                  </a:lnTo>
                  <a:lnTo>
                    <a:pt x="523" y="866"/>
                  </a:lnTo>
                  <a:lnTo>
                    <a:pt x="517" y="865"/>
                  </a:lnTo>
                  <a:lnTo>
                    <a:pt x="512" y="865"/>
                  </a:lnTo>
                  <a:lnTo>
                    <a:pt x="507" y="867"/>
                  </a:lnTo>
                  <a:lnTo>
                    <a:pt x="502" y="867"/>
                  </a:lnTo>
                  <a:lnTo>
                    <a:pt x="496" y="865"/>
                  </a:lnTo>
                  <a:lnTo>
                    <a:pt x="488" y="860"/>
                  </a:lnTo>
                  <a:lnTo>
                    <a:pt x="482" y="853"/>
                  </a:lnTo>
                  <a:lnTo>
                    <a:pt x="478" y="847"/>
                  </a:lnTo>
                  <a:lnTo>
                    <a:pt x="476" y="841"/>
                  </a:lnTo>
                  <a:lnTo>
                    <a:pt x="473" y="837"/>
                  </a:lnTo>
                  <a:lnTo>
                    <a:pt x="465" y="831"/>
                  </a:lnTo>
                  <a:lnTo>
                    <a:pt x="453" y="824"/>
                  </a:lnTo>
                  <a:lnTo>
                    <a:pt x="444" y="817"/>
                  </a:lnTo>
                  <a:lnTo>
                    <a:pt x="437" y="811"/>
                  </a:lnTo>
                  <a:lnTo>
                    <a:pt x="430" y="806"/>
                  </a:lnTo>
                  <a:lnTo>
                    <a:pt x="424" y="806"/>
                  </a:lnTo>
                  <a:lnTo>
                    <a:pt x="423" y="808"/>
                  </a:lnTo>
                  <a:lnTo>
                    <a:pt x="433" y="818"/>
                  </a:lnTo>
                  <a:lnTo>
                    <a:pt x="439" y="823"/>
                  </a:lnTo>
                  <a:lnTo>
                    <a:pt x="447" y="829"/>
                  </a:lnTo>
                  <a:lnTo>
                    <a:pt x="453" y="834"/>
                  </a:lnTo>
                  <a:lnTo>
                    <a:pt x="457" y="837"/>
                  </a:lnTo>
                  <a:lnTo>
                    <a:pt x="460" y="841"/>
                  </a:lnTo>
                  <a:lnTo>
                    <a:pt x="460" y="848"/>
                  </a:lnTo>
                  <a:lnTo>
                    <a:pt x="458" y="860"/>
                  </a:lnTo>
                  <a:lnTo>
                    <a:pt x="457" y="862"/>
                  </a:lnTo>
                  <a:lnTo>
                    <a:pt x="455" y="863"/>
                  </a:lnTo>
                  <a:lnTo>
                    <a:pt x="452" y="864"/>
                  </a:lnTo>
                  <a:lnTo>
                    <a:pt x="450" y="864"/>
                  </a:lnTo>
                  <a:lnTo>
                    <a:pt x="447" y="863"/>
                  </a:lnTo>
                  <a:lnTo>
                    <a:pt x="445" y="862"/>
                  </a:lnTo>
                  <a:lnTo>
                    <a:pt x="441" y="858"/>
                  </a:lnTo>
                  <a:lnTo>
                    <a:pt x="436" y="854"/>
                  </a:lnTo>
                  <a:lnTo>
                    <a:pt x="434" y="851"/>
                  </a:lnTo>
                  <a:lnTo>
                    <a:pt x="431" y="848"/>
                  </a:lnTo>
                  <a:lnTo>
                    <a:pt x="430" y="845"/>
                  </a:lnTo>
                  <a:lnTo>
                    <a:pt x="426" y="841"/>
                  </a:lnTo>
                  <a:lnTo>
                    <a:pt x="418" y="839"/>
                  </a:lnTo>
                  <a:lnTo>
                    <a:pt x="409" y="837"/>
                  </a:lnTo>
                  <a:lnTo>
                    <a:pt x="401" y="836"/>
                  </a:lnTo>
                  <a:lnTo>
                    <a:pt x="398" y="837"/>
                  </a:lnTo>
                  <a:lnTo>
                    <a:pt x="397" y="837"/>
                  </a:lnTo>
                  <a:lnTo>
                    <a:pt x="397" y="840"/>
                  </a:lnTo>
                  <a:lnTo>
                    <a:pt x="403" y="845"/>
                  </a:lnTo>
                  <a:lnTo>
                    <a:pt x="406" y="847"/>
                  </a:lnTo>
                  <a:lnTo>
                    <a:pt x="410" y="851"/>
                  </a:lnTo>
                  <a:lnTo>
                    <a:pt x="410" y="857"/>
                  </a:lnTo>
                  <a:lnTo>
                    <a:pt x="411" y="860"/>
                  </a:lnTo>
                  <a:lnTo>
                    <a:pt x="411" y="861"/>
                  </a:lnTo>
                  <a:lnTo>
                    <a:pt x="412" y="861"/>
                  </a:lnTo>
                  <a:lnTo>
                    <a:pt x="412" y="862"/>
                  </a:lnTo>
                  <a:lnTo>
                    <a:pt x="405" y="867"/>
                  </a:lnTo>
                  <a:lnTo>
                    <a:pt x="398" y="871"/>
                  </a:lnTo>
                  <a:lnTo>
                    <a:pt x="392" y="873"/>
                  </a:lnTo>
                  <a:lnTo>
                    <a:pt x="385" y="871"/>
                  </a:lnTo>
                  <a:lnTo>
                    <a:pt x="379" y="866"/>
                  </a:lnTo>
                  <a:lnTo>
                    <a:pt x="375" y="860"/>
                  </a:lnTo>
                  <a:lnTo>
                    <a:pt x="373" y="854"/>
                  </a:lnTo>
                  <a:lnTo>
                    <a:pt x="373" y="851"/>
                  </a:lnTo>
                  <a:lnTo>
                    <a:pt x="372" y="849"/>
                  </a:lnTo>
                  <a:lnTo>
                    <a:pt x="372" y="847"/>
                  </a:lnTo>
                  <a:lnTo>
                    <a:pt x="370" y="846"/>
                  </a:lnTo>
                  <a:lnTo>
                    <a:pt x="368" y="846"/>
                  </a:lnTo>
                  <a:lnTo>
                    <a:pt x="365" y="845"/>
                  </a:lnTo>
                  <a:lnTo>
                    <a:pt x="355" y="845"/>
                  </a:lnTo>
                  <a:lnTo>
                    <a:pt x="352" y="847"/>
                  </a:lnTo>
                  <a:lnTo>
                    <a:pt x="350" y="849"/>
                  </a:lnTo>
                  <a:lnTo>
                    <a:pt x="349" y="852"/>
                  </a:lnTo>
                  <a:lnTo>
                    <a:pt x="346" y="853"/>
                  </a:lnTo>
                  <a:lnTo>
                    <a:pt x="340" y="852"/>
                  </a:lnTo>
                  <a:lnTo>
                    <a:pt x="335" y="849"/>
                  </a:lnTo>
                  <a:lnTo>
                    <a:pt x="333" y="843"/>
                  </a:lnTo>
                  <a:lnTo>
                    <a:pt x="333" y="838"/>
                  </a:lnTo>
                  <a:lnTo>
                    <a:pt x="334" y="832"/>
                  </a:lnTo>
                  <a:lnTo>
                    <a:pt x="335" y="828"/>
                  </a:lnTo>
                  <a:lnTo>
                    <a:pt x="333" y="827"/>
                  </a:lnTo>
                  <a:lnTo>
                    <a:pt x="331" y="827"/>
                  </a:lnTo>
                  <a:lnTo>
                    <a:pt x="330" y="826"/>
                  </a:lnTo>
                  <a:lnTo>
                    <a:pt x="328" y="822"/>
                  </a:lnTo>
                  <a:lnTo>
                    <a:pt x="324" y="818"/>
                  </a:lnTo>
                  <a:lnTo>
                    <a:pt x="321" y="817"/>
                  </a:lnTo>
                  <a:lnTo>
                    <a:pt x="319" y="816"/>
                  </a:lnTo>
                  <a:lnTo>
                    <a:pt x="317" y="816"/>
                  </a:lnTo>
                  <a:lnTo>
                    <a:pt x="315" y="818"/>
                  </a:lnTo>
                  <a:lnTo>
                    <a:pt x="315" y="819"/>
                  </a:lnTo>
                  <a:lnTo>
                    <a:pt x="314" y="821"/>
                  </a:lnTo>
                  <a:lnTo>
                    <a:pt x="314" y="822"/>
                  </a:lnTo>
                  <a:lnTo>
                    <a:pt x="312" y="823"/>
                  </a:lnTo>
                  <a:lnTo>
                    <a:pt x="308" y="823"/>
                  </a:lnTo>
                  <a:lnTo>
                    <a:pt x="306" y="822"/>
                  </a:lnTo>
                  <a:lnTo>
                    <a:pt x="305" y="821"/>
                  </a:lnTo>
                  <a:lnTo>
                    <a:pt x="305" y="819"/>
                  </a:lnTo>
                  <a:lnTo>
                    <a:pt x="302" y="813"/>
                  </a:lnTo>
                  <a:lnTo>
                    <a:pt x="299" y="811"/>
                  </a:lnTo>
                  <a:lnTo>
                    <a:pt x="295" y="809"/>
                  </a:lnTo>
                  <a:lnTo>
                    <a:pt x="290" y="808"/>
                  </a:lnTo>
                  <a:lnTo>
                    <a:pt x="287" y="810"/>
                  </a:lnTo>
                  <a:lnTo>
                    <a:pt x="285" y="814"/>
                  </a:lnTo>
                  <a:lnTo>
                    <a:pt x="284" y="818"/>
                  </a:lnTo>
                  <a:lnTo>
                    <a:pt x="282" y="821"/>
                  </a:lnTo>
                  <a:lnTo>
                    <a:pt x="278" y="822"/>
                  </a:lnTo>
                  <a:lnTo>
                    <a:pt x="269" y="824"/>
                  </a:lnTo>
                  <a:lnTo>
                    <a:pt x="262" y="830"/>
                  </a:lnTo>
                  <a:lnTo>
                    <a:pt x="258" y="837"/>
                  </a:lnTo>
                  <a:lnTo>
                    <a:pt x="255" y="841"/>
                  </a:lnTo>
                  <a:lnTo>
                    <a:pt x="251" y="845"/>
                  </a:lnTo>
                  <a:lnTo>
                    <a:pt x="248" y="849"/>
                  </a:lnTo>
                  <a:lnTo>
                    <a:pt x="247" y="854"/>
                  </a:lnTo>
                  <a:lnTo>
                    <a:pt x="250" y="861"/>
                  </a:lnTo>
                  <a:lnTo>
                    <a:pt x="255" y="867"/>
                  </a:lnTo>
                  <a:lnTo>
                    <a:pt x="261" y="869"/>
                  </a:lnTo>
                  <a:lnTo>
                    <a:pt x="267" y="869"/>
                  </a:lnTo>
                  <a:lnTo>
                    <a:pt x="273" y="867"/>
                  </a:lnTo>
                  <a:lnTo>
                    <a:pt x="278" y="865"/>
                  </a:lnTo>
                  <a:lnTo>
                    <a:pt x="284" y="863"/>
                  </a:lnTo>
                  <a:lnTo>
                    <a:pt x="292" y="863"/>
                  </a:lnTo>
                  <a:lnTo>
                    <a:pt x="301" y="865"/>
                  </a:lnTo>
                  <a:lnTo>
                    <a:pt x="308" y="869"/>
                  </a:lnTo>
                  <a:lnTo>
                    <a:pt x="311" y="874"/>
                  </a:lnTo>
                  <a:lnTo>
                    <a:pt x="309" y="880"/>
                  </a:lnTo>
                  <a:lnTo>
                    <a:pt x="306" y="885"/>
                  </a:lnTo>
                  <a:lnTo>
                    <a:pt x="301" y="891"/>
                  </a:lnTo>
                  <a:lnTo>
                    <a:pt x="297" y="894"/>
                  </a:lnTo>
                  <a:lnTo>
                    <a:pt x="293" y="894"/>
                  </a:lnTo>
                  <a:lnTo>
                    <a:pt x="283" y="886"/>
                  </a:lnTo>
                  <a:lnTo>
                    <a:pt x="278" y="883"/>
                  </a:lnTo>
                  <a:lnTo>
                    <a:pt x="272" y="883"/>
                  </a:lnTo>
                  <a:lnTo>
                    <a:pt x="269" y="884"/>
                  </a:lnTo>
                  <a:lnTo>
                    <a:pt x="267" y="886"/>
                  </a:lnTo>
                  <a:lnTo>
                    <a:pt x="266" y="888"/>
                  </a:lnTo>
                  <a:lnTo>
                    <a:pt x="265" y="891"/>
                  </a:lnTo>
                  <a:lnTo>
                    <a:pt x="266" y="894"/>
                  </a:lnTo>
                  <a:lnTo>
                    <a:pt x="268" y="898"/>
                  </a:lnTo>
                  <a:lnTo>
                    <a:pt x="269" y="902"/>
                  </a:lnTo>
                  <a:lnTo>
                    <a:pt x="267" y="903"/>
                  </a:lnTo>
                  <a:lnTo>
                    <a:pt x="262" y="904"/>
                  </a:lnTo>
                  <a:lnTo>
                    <a:pt x="255" y="903"/>
                  </a:lnTo>
                  <a:lnTo>
                    <a:pt x="247" y="903"/>
                  </a:lnTo>
                  <a:lnTo>
                    <a:pt x="239" y="902"/>
                  </a:lnTo>
                  <a:lnTo>
                    <a:pt x="231" y="902"/>
                  </a:lnTo>
                  <a:lnTo>
                    <a:pt x="223" y="901"/>
                  </a:lnTo>
                  <a:lnTo>
                    <a:pt x="216" y="897"/>
                  </a:lnTo>
                  <a:lnTo>
                    <a:pt x="210" y="891"/>
                  </a:lnTo>
                  <a:lnTo>
                    <a:pt x="203" y="886"/>
                  </a:lnTo>
                  <a:lnTo>
                    <a:pt x="194" y="883"/>
                  </a:lnTo>
                  <a:lnTo>
                    <a:pt x="187" y="882"/>
                  </a:lnTo>
                  <a:lnTo>
                    <a:pt x="182" y="883"/>
                  </a:lnTo>
                  <a:lnTo>
                    <a:pt x="178" y="885"/>
                  </a:lnTo>
                  <a:lnTo>
                    <a:pt x="176" y="888"/>
                  </a:lnTo>
                  <a:lnTo>
                    <a:pt x="173" y="892"/>
                  </a:lnTo>
                  <a:lnTo>
                    <a:pt x="168" y="898"/>
                  </a:lnTo>
                  <a:lnTo>
                    <a:pt x="161" y="902"/>
                  </a:lnTo>
                  <a:lnTo>
                    <a:pt x="150" y="905"/>
                  </a:lnTo>
                  <a:lnTo>
                    <a:pt x="137" y="905"/>
                  </a:lnTo>
                  <a:lnTo>
                    <a:pt x="124" y="904"/>
                  </a:lnTo>
                  <a:lnTo>
                    <a:pt x="114" y="903"/>
                  </a:lnTo>
                  <a:lnTo>
                    <a:pt x="107" y="900"/>
                  </a:lnTo>
                  <a:lnTo>
                    <a:pt x="102" y="893"/>
                  </a:lnTo>
                  <a:lnTo>
                    <a:pt x="97" y="887"/>
                  </a:lnTo>
                  <a:lnTo>
                    <a:pt x="92" y="886"/>
                  </a:lnTo>
                  <a:lnTo>
                    <a:pt x="86" y="889"/>
                  </a:lnTo>
                  <a:lnTo>
                    <a:pt x="80" y="895"/>
                  </a:lnTo>
                  <a:lnTo>
                    <a:pt x="74" y="900"/>
                  </a:lnTo>
                  <a:lnTo>
                    <a:pt x="65" y="905"/>
                  </a:lnTo>
                  <a:lnTo>
                    <a:pt x="56" y="909"/>
                  </a:lnTo>
                  <a:lnTo>
                    <a:pt x="46" y="911"/>
                  </a:lnTo>
                  <a:lnTo>
                    <a:pt x="39" y="910"/>
                  </a:lnTo>
                  <a:lnTo>
                    <a:pt x="34" y="906"/>
                  </a:lnTo>
                  <a:lnTo>
                    <a:pt x="34" y="900"/>
                  </a:lnTo>
                  <a:lnTo>
                    <a:pt x="36" y="892"/>
                  </a:lnTo>
                  <a:lnTo>
                    <a:pt x="41" y="881"/>
                  </a:lnTo>
                  <a:lnTo>
                    <a:pt x="42" y="877"/>
                  </a:lnTo>
                  <a:lnTo>
                    <a:pt x="41" y="877"/>
                  </a:lnTo>
                  <a:lnTo>
                    <a:pt x="38" y="878"/>
                  </a:lnTo>
                  <a:lnTo>
                    <a:pt x="35" y="881"/>
                  </a:lnTo>
                  <a:lnTo>
                    <a:pt x="30" y="885"/>
                  </a:lnTo>
                  <a:lnTo>
                    <a:pt x="26" y="889"/>
                  </a:lnTo>
                  <a:lnTo>
                    <a:pt x="21" y="892"/>
                  </a:lnTo>
                  <a:lnTo>
                    <a:pt x="18" y="893"/>
                  </a:lnTo>
                  <a:lnTo>
                    <a:pt x="15" y="891"/>
                  </a:lnTo>
                  <a:lnTo>
                    <a:pt x="7" y="871"/>
                  </a:lnTo>
                  <a:lnTo>
                    <a:pt x="3" y="858"/>
                  </a:lnTo>
                  <a:lnTo>
                    <a:pt x="0" y="849"/>
                  </a:lnTo>
                  <a:lnTo>
                    <a:pt x="0" y="841"/>
                  </a:lnTo>
                  <a:lnTo>
                    <a:pt x="2" y="835"/>
                  </a:lnTo>
                  <a:lnTo>
                    <a:pt x="6" y="829"/>
                  </a:lnTo>
                  <a:lnTo>
                    <a:pt x="8" y="823"/>
                  </a:lnTo>
                  <a:lnTo>
                    <a:pt x="7" y="816"/>
                  </a:lnTo>
                  <a:lnTo>
                    <a:pt x="5" y="809"/>
                  </a:lnTo>
                  <a:lnTo>
                    <a:pt x="7" y="802"/>
                  </a:lnTo>
                  <a:lnTo>
                    <a:pt x="11" y="793"/>
                  </a:lnTo>
                  <a:lnTo>
                    <a:pt x="12" y="784"/>
                  </a:lnTo>
                  <a:lnTo>
                    <a:pt x="12" y="775"/>
                  </a:lnTo>
                  <a:lnTo>
                    <a:pt x="14" y="768"/>
                  </a:lnTo>
                  <a:lnTo>
                    <a:pt x="17" y="760"/>
                  </a:lnTo>
                  <a:lnTo>
                    <a:pt x="27" y="742"/>
                  </a:lnTo>
                  <a:lnTo>
                    <a:pt x="32" y="734"/>
                  </a:lnTo>
                  <a:lnTo>
                    <a:pt x="34" y="728"/>
                  </a:lnTo>
                  <a:lnTo>
                    <a:pt x="33" y="722"/>
                  </a:lnTo>
                  <a:lnTo>
                    <a:pt x="31" y="718"/>
                  </a:lnTo>
                  <a:lnTo>
                    <a:pt x="27" y="713"/>
                  </a:lnTo>
                  <a:lnTo>
                    <a:pt x="24" y="707"/>
                  </a:lnTo>
                  <a:lnTo>
                    <a:pt x="22" y="700"/>
                  </a:lnTo>
                  <a:lnTo>
                    <a:pt x="21" y="689"/>
                  </a:lnTo>
                  <a:lnTo>
                    <a:pt x="22" y="678"/>
                  </a:lnTo>
                  <a:lnTo>
                    <a:pt x="25" y="668"/>
                  </a:lnTo>
                  <a:lnTo>
                    <a:pt x="29" y="661"/>
                  </a:lnTo>
                  <a:lnTo>
                    <a:pt x="36" y="653"/>
                  </a:lnTo>
                  <a:lnTo>
                    <a:pt x="42" y="642"/>
                  </a:lnTo>
                  <a:lnTo>
                    <a:pt x="47" y="631"/>
                  </a:lnTo>
                  <a:lnTo>
                    <a:pt x="52" y="622"/>
                  </a:lnTo>
                  <a:lnTo>
                    <a:pt x="54" y="614"/>
                  </a:lnTo>
                  <a:lnTo>
                    <a:pt x="55" y="606"/>
                  </a:lnTo>
                  <a:lnTo>
                    <a:pt x="57" y="598"/>
                  </a:lnTo>
                  <a:lnTo>
                    <a:pt x="63" y="591"/>
                  </a:lnTo>
                  <a:lnTo>
                    <a:pt x="69" y="583"/>
                  </a:lnTo>
                  <a:lnTo>
                    <a:pt x="72" y="576"/>
                  </a:lnTo>
                  <a:lnTo>
                    <a:pt x="72" y="567"/>
                  </a:lnTo>
                  <a:lnTo>
                    <a:pt x="73" y="559"/>
                  </a:lnTo>
                  <a:lnTo>
                    <a:pt x="75" y="550"/>
                  </a:lnTo>
                  <a:lnTo>
                    <a:pt x="78" y="543"/>
                  </a:lnTo>
                  <a:lnTo>
                    <a:pt x="79" y="537"/>
                  </a:lnTo>
                  <a:lnTo>
                    <a:pt x="80" y="530"/>
                  </a:lnTo>
                  <a:lnTo>
                    <a:pt x="83" y="523"/>
                  </a:lnTo>
                  <a:lnTo>
                    <a:pt x="89" y="517"/>
                  </a:lnTo>
                  <a:lnTo>
                    <a:pt x="92" y="512"/>
                  </a:lnTo>
                  <a:lnTo>
                    <a:pt x="94" y="503"/>
                  </a:lnTo>
                  <a:lnTo>
                    <a:pt x="95" y="493"/>
                  </a:lnTo>
                  <a:lnTo>
                    <a:pt x="96" y="482"/>
                  </a:lnTo>
                  <a:lnTo>
                    <a:pt x="96" y="472"/>
                  </a:lnTo>
                  <a:lnTo>
                    <a:pt x="98" y="465"/>
                  </a:lnTo>
                  <a:lnTo>
                    <a:pt x="103" y="456"/>
                  </a:lnTo>
                  <a:lnTo>
                    <a:pt x="109" y="448"/>
                  </a:lnTo>
                  <a:lnTo>
                    <a:pt x="117" y="443"/>
                  </a:lnTo>
                  <a:lnTo>
                    <a:pt x="122" y="439"/>
                  </a:lnTo>
                  <a:lnTo>
                    <a:pt x="128" y="433"/>
                  </a:lnTo>
                  <a:lnTo>
                    <a:pt x="132" y="427"/>
                  </a:lnTo>
                  <a:lnTo>
                    <a:pt x="135" y="421"/>
                  </a:lnTo>
                  <a:lnTo>
                    <a:pt x="136" y="417"/>
                  </a:lnTo>
                  <a:lnTo>
                    <a:pt x="138" y="413"/>
                  </a:lnTo>
                  <a:lnTo>
                    <a:pt x="143" y="409"/>
                  </a:lnTo>
                  <a:lnTo>
                    <a:pt x="149" y="404"/>
                  </a:lnTo>
                  <a:lnTo>
                    <a:pt x="152" y="401"/>
                  </a:lnTo>
                  <a:lnTo>
                    <a:pt x="157" y="397"/>
                  </a:lnTo>
                  <a:lnTo>
                    <a:pt x="166" y="391"/>
                  </a:lnTo>
                  <a:lnTo>
                    <a:pt x="174" y="383"/>
                  </a:lnTo>
                  <a:lnTo>
                    <a:pt x="180" y="373"/>
                  </a:lnTo>
                  <a:lnTo>
                    <a:pt x="191" y="347"/>
                  </a:lnTo>
                  <a:lnTo>
                    <a:pt x="196" y="339"/>
                  </a:lnTo>
                  <a:lnTo>
                    <a:pt x="197" y="337"/>
                  </a:lnTo>
                  <a:lnTo>
                    <a:pt x="197" y="335"/>
                  </a:lnTo>
                  <a:lnTo>
                    <a:pt x="193" y="331"/>
                  </a:lnTo>
                  <a:lnTo>
                    <a:pt x="207" y="328"/>
                  </a:lnTo>
                  <a:lnTo>
                    <a:pt x="217" y="324"/>
                  </a:lnTo>
                  <a:lnTo>
                    <a:pt x="224" y="319"/>
                  </a:lnTo>
                  <a:lnTo>
                    <a:pt x="227" y="313"/>
                  </a:lnTo>
                  <a:lnTo>
                    <a:pt x="230" y="308"/>
                  </a:lnTo>
                  <a:lnTo>
                    <a:pt x="231" y="303"/>
                  </a:lnTo>
                  <a:lnTo>
                    <a:pt x="234" y="295"/>
                  </a:lnTo>
                  <a:lnTo>
                    <a:pt x="240" y="286"/>
                  </a:lnTo>
                  <a:lnTo>
                    <a:pt x="245" y="277"/>
                  </a:lnTo>
                  <a:lnTo>
                    <a:pt x="249" y="270"/>
                  </a:lnTo>
                  <a:lnTo>
                    <a:pt x="250" y="261"/>
                  </a:lnTo>
                  <a:lnTo>
                    <a:pt x="251" y="249"/>
                  </a:lnTo>
                  <a:lnTo>
                    <a:pt x="252" y="235"/>
                  </a:lnTo>
                  <a:lnTo>
                    <a:pt x="253" y="224"/>
                  </a:lnTo>
                  <a:lnTo>
                    <a:pt x="256" y="216"/>
                  </a:lnTo>
                  <a:lnTo>
                    <a:pt x="262" y="210"/>
                  </a:lnTo>
                  <a:lnTo>
                    <a:pt x="270" y="206"/>
                  </a:lnTo>
                  <a:lnTo>
                    <a:pt x="277" y="202"/>
                  </a:lnTo>
                  <a:lnTo>
                    <a:pt x="281" y="198"/>
                  </a:lnTo>
                  <a:lnTo>
                    <a:pt x="280" y="194"/>
                  </a:lnTo>
                  <a:lnTo>
                    <a:pt x="278" y="188"/>
                  </a:lnTo>
                  <a:lnTo>
                    <a:pt x="275" y="180"/>
                  </a:lnTo>
                  <a:lnTo>
                    <a:pt x="275" y="170"/>
                  </a:lnTo>
                  <a:lnTo>
                    <a:pt x="279" y="160"/>
                  </a:lnTo>
                  <a:lnTo>
                    <a:pt x="283" y="153"/>
                  </a:lnTo>
                  <a:lnTo>
                    <a:pt x="287" y="147"/>
                  </a:lnTo>
                  <a:lnTo>
                    <a:pt x="288" y="145"/>
                  </a:lnTo>
                  <a:lnTo>
                    <a:pt x="287" y="142"/>
                  </a:lnTo>
                  <a:lnTo>
                    <a:pt x="284" y="139"/>
                  </a:lnTo>
                  <a:lnTo>
                    <a:pt x="272" y="135"/>
                  </a:lnTo>
                  <a:lnTo>
                    <a:pt x="270" y="132"/>
                  </a:lnTo>
                  <a:lnTo>
                    <a:pt x="270" y="127"/>
                  </a:lnTo>
                  <a:lnTo>
                    <a:pt x="271" y="121"/>
                  </a:lnTo>
                  <a:lnTo>
                    <a:pt x="273" y="115"/>
                  </a:lnTo>
                  <a:lnTo>
                    <a:pt x="273" y="111"/>
                  </a:lnTo>
                  <a:lnTo>
                    <a:pt x="275" y="109"/>
                  </a:lnTo>
                  <a:lnTo>
                    <a:pt x="279" y="108"/>
                  </a:lnTo>
                  <a:lnTo>
                    <a:pt x="293" y="106"/>
                  </a:lnTo>
                  <a:lnTo>
                    <a:pt x="299" y="104"/>
                  </a:lnTo>
                  <a:lnTo>
                    <a:pt x="303" y="102"/>
                  </a:lnTo>
                  <a:lnTo>
                    <a:pt x="304" y="99"/>
                  </a:lnTo>
                  <a:lnTo>
                    <a:pt x="304" y="98"/>
                  </a:lnTo>
                  <a:lnTo>
                    <a:pt x="312" y="97"/>
                  </a:lnTo>
                  <a:lnTo>
                    <a:pt x="317" y="95"/>
                  </a:lnTo>
                  <a:lnTo>
                    <a:pt x="321" y="94"/>
                  </a:lnTo>
                  <a:lnTo>
                    <a:pt x="323" y="92"/>
                  </a:lnTo>
                  <a:lnTo>
                    <a:pt x="322" y="87"/>
                  </a:lnTo>
                  <a:lnTo>
                    <a:pt x="320" y="81"/>
                  </a:lnTo>
                  <a:lnTo>
                    <a:pt x="316" y="71"/>
                  </a:lnTo>
                  <a:lnTo>
                    <a:pt x="317" y="67"/>
                  </a:lnTo>
                  <a:lnTo>
                    <a:pt x="322" y="64"/>
                  </a:lnTo>
                  <a:lnTo>
                    <a:pt x="328" y="62"/>
                  </a:lnTo>
                  <a:lnTo>
                    <a:pt x="335" y="62"/>
                  </a:lnTo>
                  <a:lnTo>
                    <a:pt x="339" y="63"/>
                  </a:lnTo>
                  <a:lnTo>
                    <a:pt x="341" y="67"/>
                  </a:lnTo>
                  <a:lnTo>
                    <a:pt x="342" y="74"/>
                  </a:lnTo>
                  <a:lnTo>
                    <a:pt x="342" y="82"/>
                  </a:lnTo>
                  <a:lnTo>
                    <a:pt x="343" y="91"/>
                  </a:lnTo>
                  <a:lnTo>
                    <a:pt x="346" y="97"/>
                  </a:lnTo>
                  <a:lnTo>
                    <a:pt x="352" y="101"/>
                  </a:lnTo>
                  <a:lnTo>
                    <a:pt x="358" y="103"/>
                  </a:lnTo>
                  <a:lnTo>
                    <a:pt x="365" y="104"/>
                  </a:lnTo>
                  <a:lnTo>
                    <a:pt x="370" y="105"/>
                  </a:lnTo>
                  <a:lnTo>
                    <a:pt x="374" y="109"/>
                  </a:lnTo>
                  <a:lnTo>
                    <a:pt x="384" y="111"/>
                  </a:lnTo>
                  <a:lnTo>
                    <a:pt x="389" y="113"/>
                  </a:lnTo>
                  <a:lnTo>
                    <a:pt x="390" y="117"/>
                  </a:lnTo>
                  <a:lnTo>
                    <a:pt x="388" y="121"/>
                  </a:lnTo>
                  <a:lnTo>
                    <a:pt x="387" y="122"/>
                  </a:lnTo>
                  <a:lnTo>
                    <a:pt x="380" y="122"/>
                  </a:lnTo>
                  <a:lnTo>
                    <a:pt x="378" y="123"/>
                  </a:lnTo>
                  <a:lnTo>
                    <a:pt x="376" y="126"/>
                  </a:lnTo>
                  <a:lnTo>
                    <a:pt x="374" y="132"/>
                  </a:lnTo>
                  <a:lnTo>
                    <a:pt x="373" y="139"/>
                  </a:lnTo>
                  <a:lnTo>
                    <a:pt x="370" y="146"/>
                  </a:lnTo>
                  <a:lnTo>
                    <a:pt x="369" y="149"/>
                  </a:lnTo>
                  <a:lnTo>
                    <a:pt x="369" y="151"/>
                  </a:lnTo>
                  <a:lnTo>
                    <a:pt x="370" y="152"/>
                  </a:lnTo>
                  <a:lnTo>
                    <a:pt x="374" y="154"/>
                  </a:lnTo>
                  <a:lnTo>
                    <a:pt x="377" y="154"/>
                  </a:lnTo>
                  <a:lnTo>
                    <a:pt x="379" y="155"/>
                  </a:lnTo>
                  <a:lnTo>
                    <a:pt x="385" y="156"/>
                  </a:lnTo>
                  <a:lnTo>
                    <a:pt x="389" y="156"/>
                  </a:lnTo>
                  <a:lnTo>
                    <a:pt x="392" y="154"/>
                  </a:lnTo>
                  <a:lnTo>
                    <a:pt x="395" y="149"/>
                  </a:lnTo>
                  <a:lnTo>
                    <a:pt x="397" y="143"/>
                  </a:lnTo>
                  <a:lnTo>
                    <a:pt x="399" y="138"/>
                  </a:lnTo>
                  <a:lnTo>
                    <a:pt x="402" y="136"/>
                  </a:lnTo>
                  <a:lnTo>
                    <a:pt x="405" y="135"/>
                  </a:lnTo>
                  <a:lnTo>
                    <a:pt x="407" y="134"/>
                  </a:lnTo>
                  <a:lnTo>
                    <a:pt x="407" y="131"/>
                  </a:lnTo>
                  <a:lnTo>
                    <a:pt x="405" y="127"/>
                  </a:lnTo>
                  <a:lnTo>
                    <a:pt x="405" y="124"/>
                  </a:lnTo>
                  <a:lnTo>
                    <a:pt x="406" y="121"/>
                  </a:lnTo>
                  <a:lnTo>
                    <a:pt x="407" y="119"/>
                  </a:lnTo>
                  <a:lnTo>
                    <a:pt x="409" y="116"/>
                  </a:lnTo>
                  <a:lnTo>
                    <a:pt x="413" y="112"/>
                  </a:lnTo>
                  <a:lnTo>
                    <a:pt x="420" y="112"/>
                  </a:lnTo>
                  <a:lnTo>
                    <a:pt x="424" y="113"/>
                  </a:lnTo>
                  <a:lnTo>
                    <a:pt x="427" y="114"/>
                  </a:lnTo>
                  <a:lnTo>
                    <a:pt x="432" y="114"/>
                  </a:lnTo>
                  <a:lnTo>
                    <a:pt x="434" y="112"/>
                  </a:lnTo>
                  <a:lnTo>
                    <a:pt x="435" y="110"/>
                  </a:lnTo>
                  <a:lnTo>
                    <a:pt x="439" y="109"/>
                  </a:lnTo>
                  <a:lnTo>
                    <a:pt x="444" y="109"/>
                  </a:lnTo>
                  <a:lnTo>
                    <a:pt x="452" y="110"/>
                  </a:lnTo>
                  <a:lnTo>
                    <a:pt x="457" y="110"/>
                  </a:lnTo>
                  <a:lnTo>
                    <a:pt x="458" y="109"/>
                  </a:lnTo>
                  <a:lnTo>
                    <a:pt x="455" y="105"/>
                  </a:lnTo>
                  <a:lnTo>
                    <a:pt x="451" y="100"/>
                  </a:lnTo>
                  <a:lnTo>
                    <a:pt x="446" y="95"/>
                  </a:lnTo>
                  <a:lnTo>
                    <a:pt x="442" y="90"/>
                  </a:lnTo>
                  <a:lnTo>
                    <a:pt x="442" y="87"/>
                  </a:lnTo>
                  <a:lnTo>
                    <a:pt x="446" y="85"/>
                  </a:lnTo>
                  <a:lnTo>
                    <a:pt x="453" y="85"/>
                  </a:lnTo>
                  <a:lnTo>
                    <a:pt x="461" y="84"/>
                  </a:lnTo>
                  <a:lnTo>
                    <a:pt x="489" y="84"/>
                  </a:lnTo>
                  <a:lnTo>
                    <a:pt x="496" y="83"/>
                  </a:lnTo>
                  <a:lnTo>
                    <a:pt x="499" y="79"/>
                  </a:lnTo>
                  <a:lnTo>
                    <a:pt x="501" y="75"/>
                  </a:lnTo>
                  <a:lnTo>
                    <a:pt x="501" y="70"/>
                  </a:lnTo>
                  <a:lnTo>
                    <a:pt x="500" y="66"/>
                  </a:lnTo>
                  <a:lnTo>
                    <a:pt x="500" y="63"/>
                  </a:lnTo>
                  <a:lnTo>
                    <a:pt x="501" y="60"/>
                  </a:lnTo>
                  <a:lnTo>
                    <a:pt x="504" y="58"/>
                  </a:lnTo>
                  <a:lnTo>
                    <a:pt x="507" y="57"/>
                  </a:lnTo>
                  <a:lnTo>
                    <a:pt x="511" y="57"/>
                  </a:lnTo>
                  <a:lnTo>
                    <a:pt x="517" y="58"/>
                  </a:lnTo>
                  <a:lnTo>
                    <a:pt x="523" y="57"/>
                  </a:lnTo>
                  <a:lnTo>
                    <a:pt x="529" y="57"/>
                  </a:lnTo>
                  <a:lnTo>
                    <a:pt x="533" y="55"/>
                  </a:lnTo>
                  <a:lnTo>
                    <a:pt x="536" y="50"/>
                  </a:lnTo>
                  <a:lnTo>
                    <a:pt x="538" y="36"/>
                  </a:lnTo>
                  <a:lnTo>
                    <a:pt x="537" y="30"/>
                  </a:lnTo>
                  <a:lnTo>
                    <a:pt x="536" y="28"/>
                  </a:lnTo>
                  <a:lnTo>
                    <a:pt x="535" y="27"/>
                  </a:lnTo>
                  <a:lnTo>
                    <a:pt x="534" y="27"/>
                  </a:lnTo>
                  <a:lnTo>
                    <a:pt x="532" y="28"/>
                  </a:lnTo>
                  <a:lnTo>
                    <a:pt x="531" y="29"/>
                  </a:lnTo>
                  <a:lnTo>
                    <a:pt x="528" y="31"/>
                  </a:lnTo>
                  <a:lnTo>
                    <a:pt x="525" y="32"/>
                  </a:lnTo>
                  <a:lnTo>
                    <a:pt x="523" y="33"/>
                  </a:lnTo>
                  <a:lnTo>
                    <a:pt x="522" y="33"/>
                  </a:lnTo>
                  <a:lnTo>
                    <a:pt x="521" y="32"/>
                  </a:lnTo>
                  <a:lnTo>
                    <a:pt x="521" y="29"/>
                  </a:lnTo>
                  <a:lnTo>
                    <a:pt x="519" y="25"/>
                  </a:lnTo>
                  <a:lnTo>
                    <a:pt x="515" y="23"/>
                  </a:lnTo>
                  <a:lnTo>
                    <a:pt x="511" y="22"/>
                  </a:lnTo>
                  <a:lnTo>
                    <a:pt x="509" y="20"/>
                  </a:lnTo>
                  <a:lnTo>
                    <a:pt x="508" y="18"/>
                  </a:lnTo>
                  <a:lnTo>
                    <a:pt x="508" y="15"/>
                  </a:lnTo>
                  <a:lnTo>
                    <a:pt x="509" y="13"/>
                  </a:lnTo>
                  <a:lnTo>
                    <a:pt x="510" y="10"/>
                  </a:lnTo>
                  <a:lnTo>
                    <a:pt x="514" y="7"/>
                  </a:lnTo>
                  <a:lnTo>
                    <a:pt x="522" y="5"/>
                  </a:lnTo>
                  <a:lnTo>
                    <a:pt x="532" y="2"/>
                  </a:lnTo>
                  <a:lnTo>
                    <a:pt x="542" y="1"/>
                  </a:lnTo>
                  <a:lnTo>
                    <a:pt x="550"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0">
              <a:extLst>
                <a:ext uri="{FF2B5EF4-FFF2-40B4-BE49-F238E27FC236}">
                  <a16:creationId xmlns:a16="http://schemas.microsoft.com/office/drawing/2014/main" id="{593CD955-15E4-811F-3D55-19499BF09917}"/>
                </a:ext>
              </a:extLst>
            </p:cNvPr>
            <p:cNvSpPr>
              <a:spLocks noEditPoints="1"/>
            </p:cNvSpPr>
            <p:nvPr/>
          </p:nvSpPr>
          <p:spPr bwMode="auto">
            <a:xfrm>
              <a:off x="4591051" y="1990726"/>
              <a:ext cx="1958975" cy="1711325"/>
            </a:xfrm>
            <a:custGeom>
              <a:avLst/>
              <a:gdLst/>
              <a:ahLst/>
              <a:cxnLst>
                <a:cxn ang="0">
                  <a:pos x="530" y="347"/>
                </a:cxn>
                <a:cxn ang="0">
                  <a:pos x="573" y="302"/>
                </a:cxn>
                <a:cxn ang="0">
                  <a:pos x="486" y="280"/>
                </a:cxn>
                <a:cxn ang="0">
                  <a:pos x="598" y="19"/>
                </a:cxn>
                <a:cxn ang="0">
                  <a:pos x="688" y="59"/>
                </a:cxn>
                <a:cxn ang="0">
                  <a:pos x="785" y="176"/>
                </a:cxn>
                <a:cxn ang="0">
                  <a:pos x="883" y="210"/>
                </a:cxn>
                <a:cxn ang="0">
                  <a:pos x="972" y="221"/>
                </a:cxn>
                <a:cxn ang="0">
                  <a:pos x="1027" y="253"/>
                </a:cxn>
                <a:cxn ang="0">
                  <a:pos x="1119" y="303"/>
                </a:cxn>
                <a:cxn ang="0">
                  <a:pos x="1146" y="323"/>
                </a:cxn>
                <a:cxn ang="0">
                  <a:pos x="1229" y="352"/>
                </a:cxn>
                <a:cxn ang="0">
                  <a:pos x="1144" y="424"/>
                </a:cxn>
                <a:cxn ang="0">
                  <a:pos x="1075" y="420"/>
                </a:cxn>
                <a:cxn ang="0">
                  <a:pos x="1051" y="518"/>
                </a:cxn>
                <a:cxn ang="0">
                  <a:pos x="1075" y="580"/>
                </a:cxn>
                <a:cxn ang="0">
                  <a:pos x="1080" y="637"/>
                </a:cxn>
                <a:cxn ang="0">
                  <a:pos x="1097" y="725"/>
                </a:cxn>
                <a:cxn ang="0">
                  <a:pos x="1015" y="765"/>
                </a:cxn>
                <a:cxn ang="0">
                  <a:pos x="978" y="850"/>
                </a:cxn>
                <a:cxn ang="0">
                  <a:pos x="997" y="953"/>
                </a:cxn>
                <a:cxn ang="0">
                  <a:pos x="922" y="970"/>
                </a:cxn>
                <a:cxn ang="0">
                  <a:pos x="829" y="1027"/>
                </a:cxn>
                <a:cxn ang="0">
                  <a:pos x="793" y="1039"/>
                </a:cxn>
                <a:cxn ang="0">
                  <a:pos x="764" y="1060"/>
                </a:cxn>
                <a:cxn ang="0">
                  <a:pos x="749" y="1071"/>
                </a:cxn>
                <a:cxn ang="0">
                  <a:pos x="725" y="1034"/>
                </a:cxn>
                <a:cxn ang="0">
                  <a:pos x="739" y="963"/>
                </a:cxn>
                <a:cxn ang="0">
                  <a:pos x="717" y="938"/>
                </a:cxn>
                <a:cxn ang="0">
                  <a:pos x="682" y="890"/>
                </a:cxn>
                <a:cxn ang="0">
                  <a:pos x="660" y="826"/>
                </a:cxn>
                <a:cxn ang="0">
                  <a:pos x="623" y="785"/>
                </a:cxn>
                <a:cxn ang="0">
                  <a:pos x="581" y="727"/>
                </a:cxn>
                <a:cxn ang="0">
                  <a:pos x="580" y="666"/>
                </a:cxn>
                <a:cxn ang="0">
                  <a:pos x="606" y="578"/>
                </a:cxn>
                <a:cxn ang="0">
                  <a:pos x="508" y="603"/>
                </a:cxn>
                <a:cxn ang="0">
                  <a:pos x="443" y="582"/>
                </a:cxn>
                <a:cxn ang="0">
                  <a:pos x="409" y="597"/>
                </a:cxn>
                <a:cxn ang="0">
                  <a:pos x="450" y="706"/>
                </a:cxn>
                <a:cxn ang="0">
                  <a:pos x="378" y="739"/>
                </a:cxn>
                <a:cxn ang="0">
                  <a:pos x="303" y="731"/>
                </a:cxn>
                <a:cxn ang="0">
                  <a:pos x="301" y="696"/>
                </a:cxn>
                <a:cxn ang="0">
                  <a:pos x="293" y="622"/>
                </a:cxn>
                <a:cxn ang="0">
                  <a:pos x="227" y="598"/>
                </a:cxn>
                <a:cxn ang="0">
                  <a:pos x="112" y="659"/>
                </a:cxn>
                <a:cxn ang="0">
                  <a:pos x="81" y="589"/>
                </a:cxn>
                <a:cxn ang="0">
                  <a:pos x="13" y="570"/>
                </a:cxn>
                <a:cxn ang="0">
                  <a:pos x="12" y="507"/>
                </a:cxn>
                <a:cxn ang="0">
                  <a:pos x="79" y="502"/>
                </a:cxn>
                <a:cxn ang="0">
                  <a:pos x="105" y="437"/>
                </a:cxn>
                <a:cxn ang="0">
                  <a:pos x="140" y="287"/>
                </a:cxn>
                <a:cxn ang="0">
                  <a:pos x="153" y="220"/>
                </a:cxn>
                <a:cxn ang="0">
                  <a:pos x="109" y="142"/>
                </a:cxn>
                <a:cxn ang="0">
                  <a:pos x="164" y="78"/>
                </a:cxn>
                <a:cxn ang="0">
                  <a:pos x="330" y="66"/>
                </a:cxn>
                <a:cxn ang="0">
                  <a:pos x="379" y="148"/>
                </a:cxn>
                <a:cxn ang="0">
                  <a:pos x="365" y="176"/>
                </a:cxn>
                <a:cxn ang="0">
                  <a:pos x="415" y="147"/>
                </a:cxn>
                <a:cxn ang="0">
                  <a:pos x="429" y="119"/>
                </a:cxn>
                <a:cxn ang="0">
                  <a:pos x="460" y="166"/>
                </a:cxn>
                <a:cxn ang="0">
                  <a:pos x="473" y="46"/>
                </a:cxn>
              </a:cxnLst>
              <a:rect l="0" t="0" r="r" b="b"/>
              <a:pathLst>
                <a:path w="1234" h="1078">
                  <a:moveTo>
                    <a:pt x="471" y="276"/>
                  </a:moveTo>
                  <a:lnTo>
                    <a:pt x="466" y="277"/>
                  </a:lnTo>
                  <a:lnTo>
                    <a:pt x="464" y="281"/>
                  </a:lnTo>
                  <a:lnTo>
                    <a:pt x="467" y="285"/>
                  </a:lnTo>
                  <a:lnTo>
                    <a:pt x="472" y="291"/>
                  </a:lnTo>
                  <a:lnTo>
                    <a:pt x="480" y="296"/>
                  </a:lnTo>
                  <a:lnTo>
                    <a:pt x="487" y="302"/>
                  </a:lnTo>
                  <a:lnTo>
                    <a:pt x="493" y="308"/>
                  </a:lnTo>
                  <a:lnTo>
                    <a:pt x="500" y="320"/>
                  </a:lnTo>
                  <a:lnTo>
                    <a:pt x="505" y="332"/>
                  </a:lnTo>
                  <a:lnTo>
                    <a:pt x="511" y="343"/>
                  </a:lnTo>
                  <a:lnTo>
                    <a:pt x="516" y="346"/>
                  </a:lnTo>
                  <a:lnTo>
                    <a:pt x="521" y="347"/>
                  </a:lnTo>
                  <a:lnTo>
                    <a:pt x="530" y="347"/>
                  </a:lnTo>
                  <a:lnTo>
                    <a:pt x="535" y="349"/>
                  </a:lnTo>
                  <a:lnTo>
                    <a:pt x="544" y="353"/>
                  </a:lnTo>
                  <a:lnTo>
                    <a:pt x="554" y="355"/>
                  </a:lnTo>
                  <a:lnTo>
                    <a:pt x="565" y="356"/>
                  </a:lnTo>
                  <a:lnTo>
                    <a:pt x="572" y="354"/>
                  </a:lnTo>
                  <a:lnTo>
                    <a:pt x="577" y="349"/>
                  </a:lnTo>
                  <a:lnTo>
                    <a:pt x="579" y="342"/>
                  </a:lnTo>
                  <a:lnTo>
                    <a:pt x="580" y="334"/>
                  </a:lnTo>
                  <a:lnTo>
                    <a:pt x="580" y="327"/>
                  </a:lnTo>
                  <a:lnTo>
                    <a:pt x="579" y="321"/>
                  </a:lnTo>
                  <a:lnTo>
                    <a:pt x="579" y="316"/>
                  </a:lnTo>
                  <a:lnTo>
                    <a:pt x="579" y="309"/>
                  </a:lnTo>
                  <a:lnTo>
                    <a:pt x="578" y="305"/>
                  </a:lnTo>
                  <a:lnTo>
                    <a:pt x="573" y="302"/>
                  </a:lnTo>
                  <a:lnTo>
                    <a:pt x="567" y="300"/>
                  </a:lnTo>
                  <a:lnTo>
                    <a:pt x="563" y="301"/>
                  </a:lnTo>
                  <a:lnTo>
                    <a:pt x="561" y="304"/>
                  </a:lnTo>
                  <a:lnTo>
                    <a:pt x="558" y="307"/>
                  </a:lnTo>
                  <a:lnTo>
                    <a:pt x="554" y="309"/>
                  </a:lnTo>
                  <a:lnTo>
                    <a:pt x="549" y="308"/>
                  </a:lnTo>
                  <a:lnTo>
                    <a:pt x="542" y="303"/>
                  </a:lnTo>
                  <a:lnTo>
                    <a:pt x="534" y="297"/>
                  </a:lnTo>
                  <a:lnTo>
                    <a:pt x="526" y="292"/>
                  </a:lnTo>
                  <a:lnTo>
                    <a:pt x="518" y="291"/>
                  </a:lnTo>
                  <a:lnTo>
                    <a:pt x="511" y="290"/>
                  </a:lnTo>
                  <a:lnTo>
                    <a:pt x="503" y="287"/>
                  </a:lnTo>
                  <a:lnTo>
                    <a:pt x="494" y="284"/>
                  </a:lnTo>
                  <a:lnTo>
                    <a:pt x="486" y="280"/>
                  </a:lnTo>
                  <a:lnTo>
                    <a:pt x="478" y="277"/>
                  </a:lnTo>
                  <a:lnTo>
                    <a:pt x="471" y="276"/>
                  </a:lnTo>
                  <a:close/>
                  <a:moveTo>
                    <a:pt x="500" y="0"/>
                  </a:moveTo>
                  <a:lnTo>
                    <a:pt x="505" y="1"/>
                  </a:lnTo>
                  <a:lnTo>
                    <a:pt x="511" y="7"/>
                  </a:lnTo>
                  <a:lnTo>
                    <a:pt x="518" y="13"/>
                  </a:lnTo>
                  <a:lnTo>
                    <a:pt x="526" y="17"/>
                  </a:lnTo>
                  <a:lnTo>
                    <a:pt x="533" y="19"/>
                  </a:lnTo>
                  <a:lnTo>
                    <a:pt x="543" y="21"/>
                  </a:lnTo>
                  <a:lnTo>
                    <a:pt x="556" y="23"/>
                  </a:lnTo>
                  <a:lnTo>
                    <a:pt x="569" y="24"/>
                  </a:lnTo>
                  <a:lnTo>
                    <a:pt x="581" y="24"/>
                  </a:lnTo>
                  <a:lnTo>
                    <a:pt x="591" y="22"/>
                  </a:lnTo>
                  <a:lnTo>
                    <a:pt x="598" y="19"/>
                  </a:lnTo>
                  <a:lnTo>
                    <a:pt x="609" y="13"/>
                  </a:lnTo>
                  <a:lnTo>
                    <a:pt x="621" y="9"/>
                  </a:lnTo>
                  <a:lnTo>
                    <a:pt x="635" y="10"/>
                  </a:lnTo>
                  <a:lnTo>
                    <a:pt x="647" y="14"/>
                  </a:lnTo>
                  <a:lnTo>
                    <a:pt x="653" y="19"/>
                  </a:lnTo>
                  <a:lnTo>
                    <a:pt x="660" y="27"/>
                  </a:lnTo>
                  <a:lnTo>
                    <a:pt x="674" y="45"/>
                  </a:lnTo>
                  <a:lnTo>
                    <a:pt x="680" y="53"/>
                  </a:lnTo>
                  <a:lnTo>
                    <a:pt x="685" y="60"/>
                  </a:lnTo>
                  <a:lnTo>
                    <a:pt x="688" y="64"/>
                  </a:lnTo>
                  <a:lnTo>
                    <a:pt x="689" y="64"/>
                  </a:lnTo>
                  <a:lnTo>
                    <a:pt x="689" y="63"/>
                  </a:lnTo>
                  <a:lnTo>
                    <a:pt x="688" y="61"/>
                  </a:lnTo>
                  <a:lnTo>
                    <a:pt x="688" y="59"/>
                  </a:lnTo>
                  <a:lnTo>
                    <a:pt x="697" y="71"/>
                  </a:lnTo>
                  <a:lnTo>
                    <a:pt x="704" y="85"/>
                  </a:lnTo>
                  <a:lnTo>
                    <a:pt x="711" y="97"/>
                  </a:lnTo>
                  <a:lnTo>
                    <a:pt x="717" y="106"/>
                  </a:lnTo>
                  <a:lnTo>
                    <a:pt x="720" y="112"/>
                  </a:lnTo>
                  <a:lnTo>
                    <a:pt x="725" y="117"/>
                  </a:lnTo>
                  <a:lnTo>
                    <a:pt x="733" y="123"/>
                  </a:lnTo>
                  <a:lnTo>
                    <a:pt x="751" y="135"/>
                  </a:lnTo>
                  <a:lnTo>
                    <a:pt x="758" y="139"/>
                  </a:lnTo>
                  <a:lnTo>
                    <a:pt x="763" y="142"/>
                  </a:lnTo>
                  <a:lnTo>
                    <a:pt x="768" y="146"/>
                  </a:lnTo>
                  <a:lnTo>
                    <a:pt x="773" y="155"/>
                  </a:lnTo>
                  <a:lnTo>
                    <a:pt x="779" y="165"/>
                  </a:lnTo>
                  <a:lnTo>
                    <a:pt x="785" y="176"/>
                  </a:lnTo>
                  <a:lnTo>
                    <a:pt x="789" y="186"/>
                  </a:lnTo>
                  <a:lnTo>
                    <a:pt x="794" y="193"/>
                  </a:lnTo>
                  <a:lnTo>
                    <a:pt x="800" y="197"/>
                  </a:lnTo>
                  <a:lnTo>
                    <a:pt x="808" y="199"/>
                  </a:lnTo>
                  <a:lnTo>
                    <a:pt x="828" y="199"/>
                  </a:lnTo>
                  <a:lnTo>
                    <a:pt x="836" y="198"/>
                  </a:lnTo>
                  <a:lnTo>
                    <a:pt x="842" y="195"/>
                  </a:lnTo>
                  <a:lnTo>
                    <a:pt x="846" y="192"/>
                  </a:lnTo>
                  <a:lnTo>
                    <a:pt x="854" y="188"/>
                  </a:lnTo>
                  <a:lnTo>
                    <a:pt x="859" y="190"/>
                  </a:lnTo>
                  <a:lnTo>
                    <a:pt x="864" y="195"/>
                  </a:lnTo>
                  <a:lnTo>
                    <a:pt x="870" y="203"/>
                  </a:lnTo>
                  <a:lnTo>
                    <a:pt x="877" y="208"/>
                  </a:lnTo>
                  <a:lnTo>
                    <a:pt x="883" y="210"/>
                  </a:lnTo>
                  <a:lnTo>
                    <a:pt x="888" y="209"/>
                  </a:lnTo>
                  <a:lnTo>
                    <a:pt x="891" y="207"/>
                  </a:lnTo>
                  <a:lnTo>
                    <a:pt x="893" y="203"/>
                  </a:lnTo>
                  <a:lnTo>
                    <a:pt x="895" y="200"/>
                  </a:lnTo>
                  <a:lnTo>
                    <a:pt x="899" y="197"/>
                  </a:lnTo>
                  <a:lnTo>
                    <a:pt x="907" y="195"/>
                  </a:lnTo>
                  <a:lnTo>
                    <a:pt x="915" y="195"/>
                  </a:lnTo>
                  <a:lnTo>
                    <a:pt x="922" y="198"/>
                  </a:lnTo>
                  <a:lnTo>
                    <a:pt x="928" y="201"/>
                  </a:lnTo>
                  <a:lnTo>
                    <a:pt x="936" y="206"/>
                  </a:lnTo>
                  <a:lnTo>
                    <a:pt x="946" y="210"/>
                  </a:lnTo>
                  <a:lnTo>
                    <a:pt x="956" y="215"/>
                  </a:lnTo>
                  <a:lnTo>
                    <a:pt x="965" y="219"/>
                  </a:lnTo>
                  <a:lnTo>
                    <a:pt x="972" y="221"/>
                  </a:lnTo>
                  <a:lnTo>
                    <a:pt x="979" y="221"/>
                  </a:lnTo>
                  <a:lnTo>
                    <a:pt x="988" y="220"/>
                  </a:lnTo>
                  <a:lnTo>
                    <a:pt x="996" y="219"/>
                  </a:lnTo>
                  <a:lnTo>
                    <a:pt x="1003" y="219"/>
                  </a:lnTo>
                  <a:lnTo>
                    <a:pt x="1008" y="221"/>
                  </a:lnTo>
                  <a:lnTo>
                    <a:pt x="1011" y="224"/>
                  </a:lnTo>
                  <a:lnTo>
                    <a:pt x="1011" y="228"/>
                  </a:lnTo>
                  <a:lnTo>
                    <a:pt x="1010" y="234"/>
                  </a:lnTo>
                  <a:lnTo>
                    <a:pt x="1011" y="242"/>
                  </a:lnTo>
                  <a:lnTo>
                    <a:pt x="1013" y="246"/>
                  </a:lnTo>
                  <a:lnTo>
                    <a:pt x="1016" y="247"/>
                  </a:lnTo>
                  <a:lnTo>
                    <a:pt x="1020" y="248"/>
                  </a:lnTo>
                  <a:lnTo>
                    <a:pt x="1023" y="249"/>
                  </a:lnTo>
                  <a:lnTo>
                    <a:pt x="1027" y="253"/>
                  </a:lnTo>
                  <a:lnTo>
                    <a:pt x="1031" y="258"/>
                  </a:lnTo>
                  <a:lnTo>
                    <a:pt x="1038" y="264"/>
                  </a:lnTo>
                  <a:lnTo>
                    <a:pt x="1047" y="271"/>
                  </a:lnTo>
                  <a:lnTo>
                    <a:pt x="1057" y="279"/>
                  </a:lnTo>
                  <a:lnTo>
                    <a:pt x="1068" y="286"/>
                  </a:lnTo>
                  <a:lnTo>
                    <a:pt x="1078" y="294"/>
                  </a:lnTo>
                  <a:lnTo>
                    <a:pt x="1092" y="304"/>
                  </a:lnTo>
                  <a:lnTo>
                    <a:pt x="1096" y="307"/>
                  </a:lnTo>
                  <a:lnTo>
                    <a:pt x="1101" y="308"/>
                  </a:lnTo>
                  <a:lnTo>
                    <a:pt x="1105" y="306"/>
                  </a:lnTo>
                  <a:lnTo>
                    <a:pt x="1109" y="303"/>
                  </a:lnTo>
                  <a:lnTo>
                    <a:pt x="1115" y="302"/>
                  </a:lnTo>
                  <a:lnTo>
                    <a:pt x="1117" y="302"/>
                  </a:lnTo>
                  <a:lnTo>
                    <a:pt x="1119" y="303"/>
                  </a:lnTo>
                  <a:lnTo>
                    <a:pt x="1120" y="305"/>
                  </a:lnTo>
                  <a:lnTo>
                    <a:pt x="1120" y="306"/>
                  </a:lnTo>
                  <a:lnTo>
                    <a:pt x="1122" y="310"/>
                  </a:lnTo>
                  <a:lnTo>
                    <a:pt x="1123" y="313"/>
                  </a:lnTo>
                  <a:lnTo>
                    <a:pt x="1127" y="317"/>
                  </a:lnTo>
                  <a:lnTo>
                    <a:pt x="1129" y="317"/>
                  </a:lnTo>
                  <a:lnTo>
                    <a:pt x="1130" y="316"/>
                  </a:lnTo>
                  <a:lnTo>
                    <a:pt x="1132" y="315"/>
                  </a:lnTo>
                  <a:lnTo>
                    <a:pt x="1133" y="314"/>
                  </a:lnTo>
                  <a:lnTo>
                    <a:pt x="1134" y="312"/>
                  </a:lnTo>
                  <a:lnTo>
                    <a:pt x="1135" y="311"/>
                  </a:lnTo>
                  <a:lnTo>
                    <a:pt x="1138" y="311"/>
                  </a:lnTo>
                  <a:lnTo>
                    <a:pt x="1142" y="315"/>
                  </a:lnTo>
                  <a:lnTo>
                    <a:pt x="1146" y="323"/>
                  </a:lnTo>
                  <a:lnTo>
                    <a:pt x="1151" y="332"/>
                  </a:lnTo>
                  <a:lnTo>
                    <a:pt x="1154" y="339"/>
                  </a:lnTo>
                  <a:lnTo>
                    <a:pt x="1157" y="342"/>
                  </a:lnTo>
                  <a:lnTo>
                    <a:pt x="1161" y="342"/>
                  </a:lnTo>
                  <a:lnTo>
                    <a:pt x="1166" y="341"/>
                  </a:lnTo>
                  <a:lnTo>
                    <a:pt x="1172" y="340"/>
                  </a:lnTo>
                  <a:lnTo>
                    <a:pt x="1177" y="339"/>
                  </a:lnTo>
                  <a:lnTo>
                    <a:pt x="1185" y="339"/>
                  </a:lnTo>
                  <a:lnTo>
                    <a:pt x="1194" y="342"/>
                  </a:lnTo>
                  <a:lnTo>
                    <a:pt x="1202" y="346"/>
                  </a:lnTo>
                  <a:lnTo>
                    <a:pt x="1206" y="348"/>
                  </a:lnTo>
                  <a:lnTo>
                    <a:pt x="1214" y="350"/>
                  </a:lnTo>
                  <a:lnTo>
                    <a:pt x="1222" y="351"/>
                  </a:lnTo>
                  <a:lnTo>
                    <a:pt x="1229" y="352"/>
                  </a:lnTo>
                  <a:lnTo>
                    <a:pt x="1234" y="353"/>
                  </a:lnTo>
                  <a:lnTo>
                    <a:pt x="1216" y="363"/>
                  </a:lnTo>
                  <a:lnTo>
                    <a:pt x="1208" y="367"/>
                  </a:lnTo>
                  <a:lnTo>
                    <a:pt x="1205" y="370"/>
                  </a:lnTo>
                  <a:lnTo>
                    <a:pt x="1203" y="374"/>
                  </a:lnTo>
                  <a:lnTo>
                    <a:pt x="1205" y="384"/>
                  </a:lnTo>
                  <a:lnTo>
                    <a:pt x="1204" y="390"/>
                  </a:lnTo>
                  <a:lnTo>
                    <a:pt x="1199" y="395"/>
                  </a:lnTo>
                  <a:lnTo>
                    <a:pt x="1191" y="401"/>
                  </a:lnTo>
                  <a:lnTo>
                    <a:pt x="1180" y="407"/>
                  </a:lnTo>
                  <a:lnTo>
                    <a:pt x="1168" y="413"/>
                  </a:lnTo>
                  <a:lnTo>
                    <a:pt x="1157" y="418"/>
                  </a:lnTo>
                  <a:lnTo>
                    <a:pt x="1149" y="422"/>
                  </a:lnTo>
                  <a:lnTo>
                    <a:pt x="1144" y="424"/>
                  </a:lnTo>
                  <a:lnTo>
                    <a:pt x="1140" y="423"/>
                  </a:lnTo>
                  <a:lnTo>
                    <a:pt x="1133" y="416"/>
                  </a:lnTo>
                  <a:lnTo>
                    <a:pt x="1127" y="412"/>
                  </a:lnTo>
                  <a:lnTo>
                    <a:pt x="1120" y="411"/>
                  </a:lnTo>
                  <a:lnTo>
                    <a:pt x="1113" y="411"/>
                  </a:lnTo>
                  <a:lnTo>
                    <a:pt x="1109" y="410"/>
                  </a:lnTo>
                  <a:lnTo>
                    <a:pt x="1107" y="409"/>
                  </a:lnTo>
                  <a:lnTo>
                    <a:pt x="1104" y="408"/>
                  </a:lnTo>
                  <a:lnTo>
                    <a:pt x="1100" y="407"/>
                  </a:lnTo>
                  <a:lnTo>
                    <a:pt x="1092" y="407"/>
                  </a:lnTo>
                  <a:lnTo>
                    <a:pt x="1084" y="408"/>
                  </a:lnTo>
                  <a:lnTo>
                    <a:pt x="1080" y="411"/>
                  </a:lnTo>
                  <a:lnTo>
                    <a:pt x="1077" y="415"/>
                  </a:lnTo>
                  <a:lnTo>
                    <a:pt x="1075" y="420"/>
                  </a:lnTo>
                  <a:lnTo>
                    <a:pt x="1071" y="425"/>
                  </a:lnTo>
                  <a:lnTo>
                    <a:pt x="1066" y="431"/>
                  </a:lnTo>
                  <a:lnTo>
                    <a:pt x="1059" y="435"/>
                  </a:lnTo>
                  <a:lnTo>
                    <a:pt x="1051" y="437"/>
                  </a:lnTo>
                  <a:lnTo>
                    <a:pt x="1035" y="437"/>
                  </a:lnTo>
                  <a:lnTo>
                    <a:pt x="1029" y="438"/>
                  </a:lnTo>
                  <a:lnTo>
                    <a:pt x="1025" y="441"/>
                  </a:lnTo>
                  <a:lnTo>
                    <a:pt x="1024" y="447"/>
                  </a:lnTo>
                  <a:lnTo>
                    <a:pt x="1026" y="456"/>
                  </a:lnTo>
                  <a:lnTo>
                    <a:pt x="1029" y="467"/>
                  </a:lnTo>
                  <a:lnTo>
                    <a:pt x="1039" y="492"/>
                  </a:lnTo>
                  <a:lnTo>
                    <a:pt x="1044" y="503"/>
                  </a:lnTo>
                  <a:lnTo>
                    <a:pt x="1048" y="512"/>
                  </a:lnTo>
                  <a:lnTo>
                    <a:pt x="1051" y="518"/>
                  </a:lnTo>
                  <a:lnTo>
                    <a:pt x="1055" y="522"/>
                  </a:lnTo>
                  <a:lnTo>
                    <a:pt x="1060" y="526"/>
                  </a:lnTo>
                  <a:lnTo>
                    <a:pt x="1066" y="528"/>
                  </a:lnTo>
                  <a:lnTo>
                    <a:pt x="1070" y="531"/>
                  </a:lnTo>
                  <a:lnTo>
                    <a:pt x="1073" y="534"/>
                  </a:lnTo>
                  <a:lnTo>
                    <a:pt x="1072" y="537"/>
                  </a:lnTo>
                  <a:lnTo>
                    <a:pt x="1069" y="545"/>
                  </a:lnTo>
                  <a:lnTo>
                    <a:pt x="1071" y="555"/>
                  </a:lnTo>
                  <a:lnTo>
                    <a:pt x="1077" y="567"/>
                  </a:lnTo>
                  <a:lnTo>
                    <a:pt x="1080" y="572"/>
                  </a:lnTo>
                  <a:lnTo>
                    <a:pt x="1080" y="574"/>
                  </a:lnTo>
                  <a:lnTo>
                    <a:pt x="1080" y="576"/>
                  </a:lnTo>
                  <a:lnTo>
                    <a:pt x="1078" y="577"/>
                  </a:lnTo>
                  <a:lnTo>
                    <a:pt x="1075" y="580"/>
                  </a:lnTo>
                  <a:lnTo>
                    <a:pt x="1070" y="586"/>
                  </a:lnTo>
                  <a:lnTo>
                    <a:pt x="1068" y="592"/>
                  </a:lnTo>
                  <a:lnTo>
                    <a:pt x="1071" y="599"/>
                  </a:lnTo>
                  <a:lnTo>
                    <a:pt x="1076" y="606"/>
                  </a:lnTo>
                  <a:lnTo>
                    <a:pt x="1081" y="613"/>
                  </a:lnTo>
                  <a:lnTo>
                    <a:pt x="1088" y="619"/>
                  </a:lnTo>
                  <a:lnTo>
                    <a:pt x="1093" y="624"/>
                  </a:lnTo>
                  <a:lnTo>
                    <a:pt x="1095" y="628"/>
                  </a:lnTo>
                  <a:lnTo>
                    <a:pt x="1095" y="632"/>
                  </a:lnTo>
                  <a:lnTo>
                    <a:pt x="1094" y="633"/>
                  </a:lnTo>
                  <a:lnTo>
                    <a:pt x="1092" y="634"/>
                  </a:lnTo>
                  <a:lnTo>
                    <a:pt x="1089" y="635"/>
                  </a:lnTo>
                  <a:lnTo>
                    <a:pt x="1086" y="635"/>
                  </a:lnTo>
                  <a:lnTo>
                    <a:pt x="1080" y="637"/>
                  </a:lnTo>
                  <a:lnTo>
                    <a:pt x="1079" y="639"/>
                  </a:lnTo>
                  <a:lnTo>
                    <a:pt x="1080" y="642"/>
                  </a:lnTo>
                  <a:lnTo>
                    <a:pt x="1083" y="646"/>
                  </a:lnTo>
                  <a:lnTo>
                    <a:pt x="1086" y="650"/>
                  </a:lnTo>
                  <a:lnTo>
                    <a:pt x="1089" y="655"/>
                  </a:lnTo>
                  <a:lnTo>
                    <a:pt x="1089" y="664"/>
                  </a:lnTo>
                  <a:lnTo>
                    <a:pt x="1091" y="670"/>
                  </a:lnTo>
                  <a:lnTo>
                    <a:pt x="1094" y="675"/>
                  </a:lnTo>
                  <a:lnTo>
                    <a:pt x="1096" y="681"/>
                  </a:lnTo>
                  <a:lnTo>
                    <a:pt x="1095" y="686"/>
                  </a:lnTo>
                  <a:lnTo>
                    <a:pt x="1092" y="693"/>
                  </a:lnTo>
                  <a:lnTo>
                    <a:pt x="1093" y="701"/>
                  </a:lnTo>
                  <a:lnTo>
                    <a:pt x="1097" y="719"/>
                  </a:lnTo>
                  <a:lnTo>
                    <a:pt x="1097" y="725"/>
                  </a:lnTo>
                  <a:lnTo>
                    <a:pt x="1093" y="729"/>
                  </a:lnTo>
                  <a:lnTo>
                    <a:pt x="1088" y="733"/>
                  </a:lnTo>
                  <a:lnTo>
                    <a:pt x="1075" y="741"/>
                  </a:lnTo>
                  <a:lnTo>
                    <a:pt x="1070" y="745"/>
                  </a:lnTo>
                  <a:lnTo>
                    <a:pt x="1070" y="748"/>
                  </a:lnTo>
                  <a:lnTo>
                    <a:pt x="1072" y="750"/>
                  </a:lnTo>
                  <a:lnTo>
                    <a:pt x="1075" y="754"/>
                  </a:lnTo>
                  <a:lnTo>
                    <a:pt x="1076" y="757"/>
                  </a:lnTo>
                  <a:lnTo>
                    <a:pt x="1073" y="760"/>
                  </a:lnTo>
                  <a:lnTo>
                    <a:pt x="1065" y="761"/>
                  </a:lnTo>
                  <a:lnTo>
                    <a:pt x="1054" y="762"/>
                  </a:lnTo>
                  <a:lnTo>
                    <a:pt x="1041" y="763"/>
                  </a:lnTo>
                  <a:lnTo>
                    <a:pt x="1027" y="764"/>
                  </a:lnTo>
                  <a:lnTo>
                    <a:pt x="1015" y="765"/>
                  </a:lnTo>
                  <a:lnTo>
                    <a:pt x="1005" y="767"/>
                  </a:lnTo>
                  <a:lnTo>
                    <a:pt x="1000" y="769"/>
                  </a:lnTo>
                  <a:lnTo>
                    <a:pt x="996" y="772"/>
                  </a:lnTo>
                  <a:lnTo>
                    <a:pt x="986" y="778"/>
                  </a:lnTo>
                  <a:lnTo>
                    <a:pt x="981" y="780"/>
                  </a:lnTo>
                  <a:lnTo>
                    <a:pt x="979" y="784"/>
                  </a:lnTo>
                  <a:lnTo>
                    <a:pt x="980" y="788"/>
                  </a:lnTo>
                  <a:lnTo>
                    <a:pt x="984" y="798"/>
                  </a:lnTo>
                  <a:lnTo>
                    <a:pt x="987" y="808"/>
                  </a:lnTo>
                  <a:lnTo>
                    <a:pt x="989" y="818"/>
                  </a:lnTo>
                  <a:lnTo>
                    <a:pt x="991" y="825"/>
                  </a:lnTo>
                  <a:lnTo>
                    <a:pt x="992" y="832"/>
                  </a:lnTo>
                  <a:lnTo>
                    <a:pt x="990" y="838"/>
                  </a:lnTo>
                  <a:lnTo>
                    <a:pt x="978" y="850"/>
                  </a:lnTo>
                  <a:lnTo>
                    <a:pt x="976" y="858"/>
                  </a:lnTo>
                  <a:lnTo>
                    <a:pt x="977" y="866"/>
                  </a:lnTo>
                  <a:lnTo>
                    <a:pt x="979" y="876"/>
                  </a:lnTo>
                  <a:lnTo>
                    <a:pt x="983" y="886"/>
                  </a:lnTo>
                  <a:lnTo>
                    <a:pt x="990" y="894"/>
                  </a:lnTo>
                  <a:lnTo>
                    <a:pt x="996" y="903"/>
                  </a:lnTo>
                  <a:lnTo>
                    <a:pt x="999" y="912"/>
                  </a:lnTo>
                  <a:lnTo>
                    <a:pt x="1000" y="923"/>
                  </a:lnTo>
                  <a:lnTo>
                    <a:pt x="1003" y="937"/>
                  </a:lnTo>
                  <a:lnTo>
                    <a:pt x="1000" y="937"/>
                  </a:lnTo>
                  <a:lnTo>
                    <a:pt x="996" y="939"/>
                  </a:lnTo>
                  <a:lnTo>
                    <a:pt x="994" y="943"/>
                  </a:lnTo>
                  <a:lnTo>
                    <a:pt x="995" y="948"/>
                  </a:lnTo>
                  <a:lnTo>
                    <a:pt x="997" y="953"/>
                  </a:lnTo>
                  <a:lnTo>
                    <a:pt x="998" y="958"/>
                  </a:lnTo>
                  <a:lnTo>
                    <a:pt x="997" y="961"/>
                  </a:lnTo>
                  <a:lnTo>
                    <a:pt x="993" y="963"/>
                  </a:lnTo>
                  <a:lnTo>
                    <a:pt x="985" y="963"/>
                  </a:lnTo>
                  <a:lnTo>
                    <a:pt x="977" y="964"/>
                  </a:lnTo>
                  <a:lnTo>
                    <a:pt x="970" y="966"/>
                  </a:lnTo>
                  <a:lnTo>
                    <a:pt x="964" y="967"/>
                  </a:lnTo>
                  <a:lnTo>
                    <a:pt x="957" y="964"/>
                  </a:lnTo>
                  <a:lnTo>
                    <a:pt x="950" y="960"/>
                  </a:lnTo>
                  <a:lnTo>
                    <a:pt x="943" y="957"/>
                  </a:lnTo>
                  <a:lnTo>
                    <a:pt x="936" y="955"/>
                  </a:lnTo>
                  <a:lnTo>
                    <a:pt x="931" y="957"/>
                  </a:lnTo>
                  <a:lnTo>
                    <a:pt x="926" y="963"/>
                  </a:lnTo>
                  <a:lnTo>
                    <a:pt x="922" y="970"/>
                  </a:lnTo>
                  <a:lnTo>
                    <a:pt x="917" y="979"/>
                  </a:lnTo>
                  <a:lnTo>
                    <a:pt x="911" y="987"/>
                  </a:lnTo>
                  <a:lnTo>
                    <a:pt x="903" y="994"/>
                  </a:lnTo>
                  <a:lnTo>
                    <a:pt x="896" y="997"/>
                  </a:lnTo>
                  <a:lnTo>
                    <a:pt x="881" y="997"/>
                  </a:lnTo>
                  <a:lnTo>
                    <a:pt x="876" y="999"/>
                  </a:lnTo>
                  <a:lnTo>
                    <a:pt x="874" y="1002"/>
                  </a:lnTo>
                  <a:lnTo>
                    <a:pt x="872" y="1014"/>
                  </a:lnTo>
                  <a:lnTo>
                    <a:pt x="871" y="1019"/>
                  </a:lnTo>
                  <a:lnTo>
                    <a:pt x="867" y="1022"/>
                  </a:lnTo>
                  <a:lnTo>
                    <a:pt x="861" y="1024"/>
                  </a:lnTo>
                  <a:lnTo>
                    <a:pt x="845" y="1024"/>
                  </a:lnTo>
                  <a:lnTo>
                    <a:pt x="837" y="1025"/>
                  </a:lnTo>
                  <a:lnTo>
                    <a:pt x="829" y="1027"/>
                  </a:lnTo>
                  <a:lnTo>
                    <a:pt x="822" y="1031"/>
                  </a:lnTo>
                  <a:lnTo>
                    <a:pt x="816" y="1037"/>
                  </a:lnTo>
                  <a:lnTo>
                    <a:pt x="814" y="1032"/>
                  </a:lnTo>
                  <a:lnTo>
                    <a:pt x="812" y="1030"/>
                  </a:lnTo>
                  <a:lnTo>
                    <a:pt x="809" y="1027"/>
                  </a:lnTo>
                  <a:lnTo>
                    <a:pt x="806" y="1025"/>
                  </a:lnTo>
                  <a:lnTo>
                    <a:pt x="803" y="1025"/>
                  </a:lnTo>
                  <a:lnTo>
                    <a:pt x="800" y="1026"/>
                  </a:lnTo>
                  <a:lnTo>
                    <a:pt x="797" y="1029"/>
                  </a:lnTo>
                  <a:lnTo>
                    <a:pt x="797" y="1031"/>
                  </a:lnTo>
                  <a:lnTo>
                    <a:pt x="796" y="1033"/>
                  </a:lnTo>
                  <a:lnTo>
                    <a:pt x="796" y="1035"/>
                  </a:lnTo>
                  <a:lnTo>
                    <a:pt x="795" y="1037"/>
                  </a:lnTo>
                  <a:lnTo>
                    <a:pt x="793" y="1039"/>
                  </a:lnTo>
                  <a:lnTo>
                    <a:pt x="792" y="1039"/>
                  </a:lnTo>
                  <a:lnTo>
                    <a:pt x="789" y="1038"/>
                  </a:lnTo>
                  <a:lnTo>
                    <a:pt x="787" y="1037"/>
                  </a:lnTo>
                  <a:lnTo>
                    <a:pt x="784" y="1035"/>
                  </a:lnTo>
                  <a:lnTo>
                    <a:pt x="782" y="1033"/>
                  </a:lnTo>
                  <a:lnTo>
                    <a:pt x="779" y="1032"/>
                  </a:lnTo>
                  <a:lnTo>
                    <a:pt x="777" y="1032"/>
                  </a:lnTo>
                  <a:lnTo>
                    <a:pt x="771" y="1035"/>
                  </a:lnTo>
                  <a:lnTo>
                    <a:pt x="765" y="1040"/>
                  </a:lnTo>
                  <a:lnTo>
                    <a:pt x="759" y="1043"/>
                  </a:lnTo>
                  <a:lnTo>
                    <a:pt x="757" y="1046"/>
                  </a:lnTo>
                  <a:lnTo>
                    <a:pt x="757" y="1051"/>
                  </a:lnTo>
                  <a:lnTo>
                    <a:pt x="760" y="1057"/>
                  </a:lnTo>
                  <a:lnTo>
                    <a:pt x="764" y="1060"/>
                  </a:lnTo>
                  <a:lnTo>
                    <a:pt x="767" y="1061"/>
                  </a:lnTo>
                  <a:lnTo>
                    <a:pt x="770" y="1063"/>
                  </a:lnTo>
                  <a:lnTo>
                    <a:pt x="772" y="1064"/>
                  </a:lnTo>
                  <a:lnTo>
                    <a:pt x="773" y="1066"/>
                  </a:lnTo>
                  <a:lnTo>
                    <a:pt x="772" y="1067"/>
                  </a:lnTo>
                  <a:lnTo>
                    <a:pt x="771" y="1069"/>
                  </a:lnTo>
                  <a:lnTo>
                    <a:pt x="770" y="1070"/>
                  </a:lnTo>
                  <a:lnTo>
                    <a:pt x="768" y="1074"/>
                  </a:lnTo>
                  <a:lnTo>
                    <a:pt x="766" y="1075"/>
                  </a:lnTo>
                  <a:lnTo>
                    <a:pt x="765" y="1077"/>
                  </a:lnTo>
                  <a:lnTo>
                    <a:pt x="763" y="1078"/>
                  </a:lnTo>
                  <a:lnTo>
                    <a:pt x="759" y="1078"/>
                  </a:lnTo>
                  <a:lnTo>
                    <a:pt x="756" y="1076"/>
                  </a:lnTo>
                  <a:lnTo>
                    <a:pt x="749" y="1071"/>
                  </a:lnTo>
                  <a:lnTo>
                    <a:pt x="740" y="1066"/>
                  </a:lnTo>
                  <a:lnTo>
                    <a:pt x="731" y="1062"/>
                  </a:lnTo>
                  <a:lnTo>
                    <a:pt x="725" y="1059"/>
                  </a:lnTo>
                  <a:lnTo>
                    <a:pt x="720" y="1057"/>
                  </a:lnTo>
                  <a:lnTo>
                    <a:pt x="710" y="1051"/>
                  </a:lnTo>
                  <a:lnTo>
                    <a:pt x="707" y="1049"/>
                  </a:lnTo>
                  <a:lnTo>
                    <a:pt x="708" y="1048"/>
                  </a:lnTo>
                  <a:lnTo>
                    <a:pt x="717" y="1048"/>
                  </a:lnTo>
                  <a:lnTo>
                    <a:pt x="718" y="1047"/>
                  </a:lnTo>
                  <a:lnTo>
                    <a:pt x="720" y="1046"/>
                  </a:lnTo>
                  <a:lnTo>
                    <a:pt x="721" y="1044"/>
                  </a:lnTo>
                  <a:lnTo>
                    <a:pt x="721" y="1040"/>
                  </a:lnTo>
                  <a:lnTo>
                    <a:pt x="722" y="1036"/>
                  </a:lnTo>
                  <a:lnTo>
                    <a:pt x="725" y="1034"/>
                  </a:lnTo>
                  <a:lnTo>
                    <a:pt x="728" y="1033"/>
                  </a:lnTo>
                  <a:lnTo>
                    <a:pt x="732" y="1033"/>
                  </a:lnTo>
                  <a:lnTo>
                    <a:pt x="736" y="1031"/>
                  </a:lnTo>
                  <a:lnTo>
                    <a:pt x="738" y="1027"/>
                  </a:lnTo>
                  <a:lnTo>
                    <a:pt x="738" y="1019"/>
                  </a:lnTo>
                  <a:lnTo>
                    <a:pt x="735" y="1011"/>
                  </a:lnTo>
                  <a:lnTo>
                    <a:pt x="731" y="1001"/>
                  </a:lnTo>
                  <a:lnTo>
                    <a:pt x="728" y="992"/>
                  </a:lnTo>
                  <a:lnTo>
                    <a:pt x="728" y="984"/>
                  </a:lnTo>
                  <a:lnTo>
                    <a:pt x="731" y="977"/>
                  </a:lnTo>
                  <a:lnTo>
                    <a:pt x="733" y="971"/>
                  </a:lnTo>
                  <a:lnTo>
                    <a:pt x="735" y="968"/>
                  </a:lnTo>
                  <a:lnTo>
                    <a:pt x="738" y="964"/>
                  </a:lnTo>
                  <a:lnTo>
                    <a:pt x="739" y="963"/>
                  </a:lnTo>
                  <a:lnTo>
                    <a:pt x="741" y="962"/>
                  </a:lnTo>
                  <a:lnTo>
                    <a:pt x="742" y="963"/>
                  </a:lnTo>
                  <a:lnTo>
                    <a:pt x="744" y="964"/>
                  </a:lnTo>
                  <a:lnTo>
                    <a:pt x="745" y="965"/>
                  </a:lnTo>
                  <a:lnTo>
                    <a:pt x="746" y="965"/>
                  </a:lnTo>
                  <a:lnTo>
                    <a:pt x="747" y="966"/>
                  </a:lnTo>
                  <a:lnTo>
                    <a:pt x="748" y="965"/>
                  </a:lnTo>
                  <a:lnTo>
                    <a:pt x="749" y="963"/>
                  </a:lnTo>
                  <a:lnTo>
                    <a:pt x="749" y="957"/>
                  </a:lnTo>
                  <a:lnTo>
                    <a:pt x="746" y="951"/>
                  </a:lnTo>
                  <a:lnTo>
                    <a:pt x="740" y="945"/>
                  </a:lnTo>
                  <a:lnTo>
                    <a:pt x="731" y="939"/>
                  </a:lnTo>
                  <a:lnTo>
                    <a:pt x="724" y="937"/>
                  </a:lnTo>
                  <a:lnTo>
                    <a:pt x="717" y="938"/>
                  </a:lnTo>
                  <a:lnTo>
                    <a:pt x="711" y="939"/>
                  </a:lnTo>
                  <a:lnTo>
                    <a:pt x="707" y="939"/>
                  </a:lnTo>
                  <a:lnTo>
                    <a:pt x="704" y="937"/>
                  </a:lnTo>
                  <a:lnTo>
                    <a:pt x="704" y="935"/>
                  </a:lnTo>
                  <a:lnTo>
                    <a:pt x="704" y="929"/>
                  </a:lnTo>
                  <a:lnTo>
                    <a:pt x="704" y="927"/>
                  </a:lnTo>
                  <a:lnTo>
                    <a:pt x="704" y="924"/>
                  </a:lnTo>
                  <a:lnTo>
                    <a:pt x="702" y="924"/>
                  </a:lnTo>
                  <a:lnTo>
                    <a:pt x="684" y="930"/>
                  </a:lnTo>
                  <a:lnTo>
                    <a:pt x="674" y="932"/>
                  </a:lnTo>
                  <a:lnTo>
                    <a:pt x="674" y="911"/>
                  </a:lnTo>
                  <a:lnTo>
                    <a:pt x="675" y="905"/>
                  </a:lnTo>
                  <a:lnTo>
                    <a:pt x="678" y="897"/>
                  </a:lnTo>
                  <a:lnTo>
                    <a:pt x="682" y="890"/>
                  </a:lnTo>
                  <a:lnTo>
                    <a:pt x="688" y="885"/>
                  </a:lnTo>
                  <a:lnTo>
                    <a:pt x="691" y="880"/>
                  </a:lnTo>
                  <a:lnTo>
                    <a:pt x="693" y="873"/>
                  </a:lnTo>
                  <a:lnTo>
                    <a:pt x="693" y="864"/>
                  </a:lnTo>
                  <a:lnTo>
                    <a:pt x="694" y="855"/>
                  </a:lnTo>
                  <a:lnTo>
                    <a:pt x="694" y="847"/>
                  </a:lnTo>
                  <a:lnTo>
                    <a:pt x="695" y="843"/>
                  </a:lnTo>
                  <a:lnTo>
                    <a:pt x="694" y="842"/>
                  </a:lnTo>
                  <a:lnTo>
                    <a:pt x="690" y="841"/>
                  </a:lnTo>
                  <a:lnTo>
                    <a:pt x="670" y="841"/>
                  </a:lnTo>
                  <a:lnTo>
                    <a:pt x="665" y="840"/>
                  </a:lnTo>
                  <a:lnTo>
                    <a:pt x="664" y="838"/>
                  </a:lnTo>
                  <a:lnTo>
                    <a:pt x="664" y="832"/>
                  </a:lnTo>
                  <a:lnTo>
                    <a:pt x="660" y="826"/>
                  </a:lnTo>
                  <a:lnTo>
                    <a:pt x="654" y="821"/>
                  </a:lnTo>
                  <a:lnTo>
                    <a:pt x="647" y="818"/>
                  </a:lnTo>
                  <a:lnTo>
                    <a:pt x="644" y="816"/>
                  </a:lnTo>
                  <a:lnTo>
                    <a:pt x="643" y="812"/>
                  </a:lnTo>
                  <a:lnTo>
                    <a:pt x="645" y="807"/>
                  </a:lnTo>
                  <a:lnTo>
                    <a:pt x="646" y="801"/>
                  </a:lnTo>
                  <a:lnTo>
                    <a:pt x="647" y="796"/>
                  </a:lnTo>
                  <a:lnTo>
                    <a:pt x="646" y="793"/>
                  </a:lnTo>
                  <a:lnTo>
                    <a:pt x="641" y="792"/>
                  </a:lnTo>
                  <a:lnTo>
                    <a:pt x="636" y="794"/>
                  </a:lnTo>
                  <a:lnTo>
                    <a:pt x="631" y="795"/>
                  </a:lnTo>
                  <a:lnTo>
                    <a:pt x="625" y="794"/>
                  </a:lnTo>
                  <a:lnTo>
                    <a:pt x="622" y="790"/>
                  </a:lnTo>
                  <a:lnTo>
                    <a:pt x="623" y="785"/>
                  </a:lnTo>
                  <a:lnTo>
                    <a:pt x="625" y="779"/>
                  </a:lnTo>
                  <a:lnTo>
                    <a:pt x="626" y="773"/>
                  </a:lnTo>
                  <a:lnTo>
                    <a:pt x="626" y="768"/>
                  </a:lnTo>
                  <a:lnTo>
                    <a:pt x="624" y="763"/>
                  </a:lnTo>
                  <a:lnTo>
                    <a:pt x="625" y="758"/>
                  </a:lnTo>
                  <a:lnTo>
                    <a:pt x="626" y="753"/>
                  </a:lnTo>
                  <a:lnTo>
                    <a:pt x="624" y="747"/>
                  </a:lnTo>
                  <a:lnTo>
                    <a:pt x="619" y="741"/>
                  </a:lnTo>
                  <a:lnTo>
                    <a:pt x="613" y="735"/>
                  </a:lnTo>
                  <a:lnTo>
                    <a:pt x="610" y="731"/>
                  </a:lnTo>
                  <a:lnTo>
                    <a:pt x="607" y="729"/>
                  </a:lnTo>
                  <a:lnTo>
                    <a:pt x="600" y="728"/>
                  </a:lnTo>
                  <a:lnTo>
                    <a:pt x="590" y="727"/>
                  </a:lnTo>
                  <a:lnTo>
                    <a:pt x="581" y="727"/>
                  </a:lnTo>
                  <a:lnTo>
                    <a:pt x="578" y="726"/>
                  </a:lnTo>
                  <a:lnTo>
                    <a:pt x="576" y="723"/>
                  </a:lnTo>
                  <a:lnTo>
                    <a:pt x="576" y="718"/>
                  </a:lnTo>
                  <a:lnTo>
                    <a:pt x="577" y="713"/>
                  </a:lnTo>
                  <a:lnTo>
                    <a:pt x="577" y="705"/>
                  </a:lnTo>
                  <a:lnTo>
                    <a:pt x="578" y="702"/>
                  </a:lnTo>
                  <a:lnTo>
                    <a:pt x="581" y="700"/>
                  </a:lnTo>
                  <a:lnTo>
                    <a:pt x="591" y="696"/>
                  </a:lnTo>
                  <a:lnTo>
                    <a:pt x="594" y="694"/>
                  </a:lnTo>
                  <a:lnTo>
                    <a:pt x="594" y="690"/>
                  </a:lnTo>
                  <a:lnTo>
                    <a:pt x="592" y="685"/>
                  </a:lnTo>
                  <a:lnTo>
                    <a:pt x="588" y="680"/>
                  </a:lnTo>
                  <a:lnTo>
                    <a:pt x="583" y="674"/>
                  </a:lnTo>
                  <a:lnTo>
                    <a:pt x="580" y="666"/>
                  </a:lnTo>
                  <a:lnTo>
                    <a:pt x="579" y="657"/>
                  </a:lnTo>
                  <a:lnTo>
                    <a:pt x="579" y="643"/>
                  </a:lnTo>
                  <a:lnTo>
                    <a:pt x="580" y="641"/>
                  </a:lnTo>
                  <a:lnTo>
                    <a:pt x="584" y="640"/>
                  </a:lnTo>
                  <a:lnTo>
                    <a:pt x="589" y="639"/>
                  </a:lnTo>
                  <a:lnTo>
                    <a:pt x="595" y="637"/>
                  </a:lnTo>
                  <a:lnTo>
                    <a:pt x="601" y="633"/>
                  </a:lnTo>
                  <a:lnTo>
                    <a:pt x="605" y="627"/>
                  </a:lnTo>
                  <a:lnTo>
                    <a:pt x="608" y="620"/>
                  </a:lnTo>
                  <a:lnTo>
                    <a:pt x="610" y="610"/>
                  </a:lnTo>
                  <a:lnTo>
                    <a:pt x="611" y="599"/>
                  </a:lnTo>
                  <a:lnTo>
                    <a:pt x="611" y="590"/>
                  </a:lnTo>
                  <a:lnTo>
                    <a:pt x="610" y="582"/>
                  </a:lnTo>
                  <a:lnTo>
                    <a:pt x="606" y="578"/>
                  </a:lnTo>
                  <a:lnTo>
                    <a:pt x="600" y="577"/>
                  </a:lnTo>
                  <a:lnTo>
                    <a:pt x="594" y="581"/>
                  </a:lnTo>
                  <a:lnTo>
                    <a:pt x="587" y="587"/>
                  </a:lnTo>
                  <a:lnTo>
                    <a:pt x="581" y="595"/>
                  </a:lnTo>
                  <a:lnTo>
                    <a:pt x="577" y="603"/>
                  </a:lnTo>
                  <a:lnTo>
                    <a:pt x="573" y="609"/>
                  </a:lnTo>
                  <a:lnTo>
                    <a:pt x="567" y="613"/>
                  </a:lnTo>
                  <a:lnTo>
                    <a:pt x="557" y="616"/>
                  </a:lnTo>
                  <a:lnTo>
                    <a:pt x="545" y="618"/>
                  </a:lnTo>
                  <a:lnTo>
                    <a:pt x="523" y="620"/>
                  </a:lnTo>
                  <a:lnTo>
                    <a:pt x="517" y="620"/>
                  </a:lnTo>
                  <a:lnTo>
                    <a:pt x="513" y="618"/>
                  </a:lnTo>
                  <a:lnTo>
                    <a:pt x="510" y="612"/>
                  </a:lnTo>
                  <a:lnTo>
                    <a:pt x="508" y="603"/>
                  </a:lnTo>
                  <a:lnTo>
                    <a:pt x="506" y="595"/>
                  </a:lnTo>
                  <a:lnTo>
                    <a:pt x="505" y="587"/>
                  </a:lnTo>
                  <a:lnTo>
                    <a:pt x="505" y="581"/>
                  </a:lnTo>
                  <a:lnTo>
                    <a:pt x="503" y="576"/>
                  </a:lnTo>
                  <a:lnTo>
                    <a:pt x="498" y="571"/>
                  </a:lnTo>
                  <a:lnTo>
                    <a:pt x="491" y="568"/>
                  </a:lnTo>
                  <a:lnTo>
                    <a:pt x="483" y="569"/>
                  </a:lnTo>
                  <a:lnTo>
                    <a:pt x="476" y="571"/>
                  </a:lnTo>
                  <a:lnTo>
                    <a:pt x="470" y="572"/>
                  </a:lnTo>
                  <a:lnTo>
                    <a:pt x="463" y="573"/>
                  </a:lnTo>
                  <a:lnTo>
                    <a:pt x="453" y="574"/>
                  </a:lnTo>
                  <a:lnTo>
                    <a:pt x="447" y="575"/>
                  </a:lnTo>
                  <a:lnTo>
                    <a:pt x="444" y="578"/>
                  </a:lnTo>
                  <a:lnTo>
                    <a:pt x="443" y="582"/>
                  </a:lnTo>
                  <a:lnTo>
                    <a:pt x="444" y="587"/>
                  </a:lnTo>
                  <a:lnTo>
                    <a:pt x="444" y="591"/>
                  </a:lnTo>
                  <a:lnTo>
                    <a:pt x="443" y="596"/>
                  </a:lnTo>
                  <a:lnTo>
                    <a:pt x="440" y="600"/>
                  </a:lnTo>
                  <a:lnTo>
                    <a:pt x="436" y="599"/>
                  </a:lnTo>
                  <a:lnTo>
                    <a:pt x="430" y="596"/>
                  </a:lnTo>
                  <a:lnTo>
                    <a:pt x="421" y="592"/>
                  </a:lnTo>
                  <a:lnTo>
                    <a:pt x="417" y="591"/>
                  </a:lnTo>
                  <a:lnTo>
                    <a:pt x="414" y="591"/>
                  </a:lnTo>
                  <a:lnTo>
                    <a:pt x="412" y="592"/>
                  </a:lnTo>
                  <a:lnTo>
                    <a:pt x="411" y="592"/>
                  </a:lnTo>
                  <a:lnTo>
                    <a:pt x="410" y="594"/>
                  </a:lnTo>
                  <a:lnTo>
                    <a:pt x="410" y="595"/>
                  </a:lnTo>
                  <a:lnTo>
                    <a:pt x="409" y="597"/>
                  </a:lnTo>
                  <a:lnTo>
                    <a:pt x="409" y="606"/>
                  </a:lnTo>
                  <a:lnTo>
                    <a:pt x="411" y="611"/>
                  </a:lnTo>
                  <a:lnTo>
                    <a:pt x="417" y="615"/>
                  </a:lnTo>
                  <a:lnTo>
                    <a:pt x="425" y="620"/>
                  </a:lnTo>
                  <a:lnTo>
                    <a:pt x="434" y="626"/>
                  </a:lnTo>
                  <a:lnTo>
                    <a:pt x="441" y="634"/>
                  </a:lnTo>
                  <a:lnTo>
                    <a:pt x="445" y="643"/>
                  </a:lnTo>
                  <a:lnTo>
                    <a:pt x="446" y="654"/>
                  </a:lnTo>
                  <a:lnTo>
                    <a:pt x="444" y="676"/>
                  </a:lnTo>
                  <a:lnTo>
                    <a:pt x="441" y="688"/>
                  </a:lnTo>
                  <a:lnTo>
                    <a:pt x="442" y="691"/>
                  </a:lnTo>
                  <a:lnTo>
                    <a:pt x="445" y="695"/>
                  </a:lnTo>
                  <a:lnTo>
                    <a:pt x="448" y="701"/>
                  </a:lnTo>
                  <a:lnTo>
                    <a:pt x="450" y="706"/>
                  </a:lnTo>
                  <a:lnTo>
                    <a:pt x="449" y="711"/>
                  </a:lnTo>
                  <a:lnTo>
                    <a:pt x="444" y="716"/>
                  </a:lnTo>
                  <a:lnTo>
                    <a:pt x="437" y="722"/>
                  </a:lnTo>
                  <a:lnTo>
                    <a:pt x="429" y="729"/>
                  </a:lnTo>
                  <a:lnTo>
                    <a:pt x="424" y="733"/>
                  </a:lnTo>
                  <a:lnTo>
                    <a:pt x="421" y="733"/>
                  </a:lnTo>
                  <a:lnTo>
                    <a:pt x="417" y="731"/>
                  </a:lnTo>
                  <a:lnTo>
                    <a:pt x="411" y="729"/>
                  </a:lnTo>
                  <a:lnTo>
                    <a:pt x="401" y="727"/>
                  </a:lnTo>
                  <a:lnTo>
                    <a:pt x="393" y="727"/>
                  </a:lnTo>
                  <a:lnTo>
                    <a:pt x="387" y="728"/>
                  </a:lnTo>
                  <a:lnTo>
                    <a:pt x="385" y="730"/>
                  </a:lnTo>
                  <a:lnTo>
                    <a:pt x="381" y="736"/>
                  </a:lnTo>
                  <a:lnTo>
                    <a:pt x="378" y="739"/>
                  </a:lnTo>
                  <a:lnTo>
                    <a:pt x="370" y="743"/>
                  </a:lnTo>
                  <a:lnTo>
                    <a:pt x="359" y="745"/>
                  </a:lnTo>
                  <a:lnTo>
                    <a:pt x="349" y="746"/>
                  </a:lnTo>
                  <a:lnTo>
                    <a:pt x="340" y="746"/>
                  </a:lnTo>
                  <a:lnTo>
                    <a:pt x="334" y="748"/>
                  </a:lnTo>
                  <a:lnTo>
                    <a:pt x="329" y="753"/>
                  </a:lnTo>
                  <a:lnTo>
                    <a:pt x="324" y="758"/>
                  </a:lnTo>
                  <a:lnTo>
                    <a:pt x="318" y="763"/>
                  </a:lnTo>
                  <a:lnTo>
                    <a:pt x="312" y="763"/>
                  </a:lnTo>
                  <a:lnTo>
                    <a:pt x="307" y="758"/>
                  </a:lnTo>
                  <a:lnTo>
                    <a:pt x="303" y="750"/>
                  </a:lnTo>
                  <a:lnTo>
                    <a:pt x="300" y="741"/>
                  </a:lnTo>
                  <a:lnTo>
                    <a:pt x="300" y="735"/>
                  </a:lnTo>
                  <a:lnTo>
                    <a:pt x="303" y="731"/>
                  </a:lnTo>
                  <a:lnTo>
                    <a:pt x="308" y="729"/>
                  </a:lnTo>
                  <a:lnTo>
                    <a:pt x="315" y="728"/>
                  </a:lnTo>
                  <a:lnTo>
                    <a:pt x="327" y="728"/>
                  </a:lnTo>
                  <a:lnTo>
                    <a:pt x="329" y="727"/>
                  </a:lnTo>
                  <a:lnTo>
                    <a:pt x="329" y="723"/>
                  </a:lnTo>
                  <a:lnTo>
                    <a:pt x="327" y="719"/>
                  </a:lnTo>
                  <a:lnTo>
                    <a:pt x="327" y="715"/>
                  </a:lnTo>
                  <a:lnTo>
                    <a:pt x="328" y="713"/>
                  </a:lnTo>
                  <a:lnTo>
                    <a:pt x="329" y="708"/>
                  </a:lnTo>
                  <a:lnTo>
                    <a:pt x="329" y="705"/>
                  </a:lnTo>
                  <a:lnTo>
                    <a:pt x="323" y="703"/>
                  </a:lnTo>
                  <a:lnTo>
                    <a:pt x="312" y="700"/>
                  </a:lnTo>
                  <a:lnTo>
                    <a:pt x="305" y="698"/>
                  </a:lnTo>
                  <a:lnTo>
                    <a:pt x="301" y="696"/>
                  </a:lnTo>
                  <a:lnTo>
                    <a:pt x="301" y="693"/>
                  </a:lnTo>
                  <a:lnTo>
                    <a:pt x="302" y="690"/>
                  </a:lnTo>
                  <a:lnTo>
                    <a:pt x="304" y="687"/>
                  </a:lnTo>
                  <a:lnTo>
                    <a:pt x="305" y="684"/>
                  </a:lnTo>
                  <a:lnTo>
                    <a:pt x="307" y="679"/>
                  </a:lnTo>
                  <a:lnTo>
                    <a:pt x="310" y="673"/>
                  </a:lnTo>
                  <a:lnTo>
                    <a:pt x="312" y="666"/>
                  </a:lnTo>
                  <a:lnTo>
                    <a:pt x="312" y="654"/>
                  </a:lnTo>
                  <a:lnTo>
                    <a:pt x="314" y="649"/>
                  </a:lnTo>
                  <a:lnTo>
                    <a:pt x="316" y="643"/>
                  </a:lnTo>
                  <a:lnTo>
                    <a:pt x="314" y="639"/>
                  </a:lnTo>
                  <a:lnTo>
                    <a:pt x="309" y="633"/>
                  </a:lnTo>
                  <a:lnTo>
                    <a:pt x="302" y="627"/>
                  </a:lnTo>
                  <a:lnTo>
                    <a:pt x="293" y="622"/>
                  </a:lnTo>
                  <a:lnTo>
                    <a:pt x="285" y="621"/>
                  </a:lnTo>
                  <a:lnTo>
                    <a:pt x="275" y="620"/>
                  </a:lnTo>
                  <a:lnTo>
                    <a:pt x="265" y="616"/>
                  </a:lnTo>
                  <a:lnTo>
                    <a:pt x="257" y="609"/>
                  </a:lnTo>
                  <a:lnTo>
                    <a:pt x="254" y="600"/>
                  </a:lnTo>
                  <a:lnTo>
                    <a:pt x="253" y="591"/>
                  </a:lnTo>
                  <a:lnTo>
                    <a:pt x="250" y="584"/>
                  </a:lnTo>
                  <a:lnTo>
                    <a:pt x="244" y="580"/>
                  </a:lnTo>
                  <a:lnTo>
                    <a:pt x="234" y="578"/>
                  </a:lnTo>
                  <a:lnTo>
                    <a:pt x="227" y="579"/>
                  </a:lnTo>
                  <a:lnTo>
                    <a:pt x="224" y="582"/>
                  </a:lnTo>
                  <a:lnTo>
                    <a:pt x="223" y="587"/>
                  </a:lnTo>
                  <a:lnTo>
                    <a:pt x="224" y="593"/>
                  </a:lnTo>
                  <a:lnTo>
                    <a:pt x="227" y="598"/>
                  </a:lnTo>
                  <a:lnTo>
                    <a:pt x="229" y="604"/>
                  </a:lnTo>
                  <a:lnTo>
                    <a:pt x="226" y="609"/>
                  </a:lnTo>
                  <a:lnTo>
                    <a:pt x="221" y="615"/>
                  </a:lnTo>
                  <a:lnTo>
                    <a:pt x="212" y="620"/>
                  </a:lnTo>
                  <a:lnTo>
                    <a:pt x="204" y="623"/>
                  </a:lnTo>
                  <a:lnTo>
                    <a:pt x="193" y="630"/>
                  </a:lnTo>
                  <a:lnTo>
                    <a:pt x="181" y="637"/>
                  </a:lnTo>
                  <a:lnTo>
                    <a:pt x="169" y="646"/>
                  </a:lnTo>
                  <a:lnTo>
                    <a:pt x="159" y="653"/>
                  </a:lnTo>
                  <a:lnTo>
                    <a:pt x="152" y="659"/>
                  </a:lnTo>
                  <a:lnTo>
                    <a:pt x="146" y="661"/>
                  </a:lnTo>
                  <a:lnTo>
                    <a:pt x="139" y="661"/>
                  </a:lnTo>
                  <a:lnTo>
                    <a:pt x="121" y="659"/>
                  </a:lnTo>
                  <a:lnTo>
                    <a:pt x="112" y="659"/>
                  </a:lnTo>
                  <a:lnTo>
                    <a:pt x="104" y="661"/>
                  </a:lnTo>
                  <a:lnTo>
                    <a:pt x="97" y="665"/>
                  </a:lnTo>
                  <a:lnTo>
                    <a:pt x="92" y="668"/>
                  </a:lnTo>
                  <a:lnTo>
                    <a:pt x="85" y="669"/>
                  </a:lnTo>
                  <a:lnTo>
                    <a:pt x="84" y="661"/>
                  </a:lnTo>
                  <a:lnTo>
                    <a:pt x="82" y="652"/>
                  </a:lnTo>
                  <a:lnTo>
                    <a:pt x="82" y="643"/>
                  </a:lnTo>
                  <a:lnTo>
                    <a:pt x="84" y="637"/>
                  </a:lnTo>
                  <a:lnTo>
                    <a:pt x="90" y="621"/>
                  </a:lnTo>
                  <a:lnTo>
                    <a:pt x="93" y="615"/>
                  </a:lnTo>
                  <a:lnTo>
                    <a:pt x="94" y="609"/>
                  </a:lnTo>
                  <a:lnTo>
                    <a:pt x="92" y="605"/>
                  </a:lnTo>
                  <a:lnTo>
                    <a:pt x="85" y="598"/>
                  </a:lnTo>
                  <a:lnTo>
                    <a:pt x="81" y="589"/>
                  </a:lnTo>
                  <a:lnTo>
                    <a:pt x="78" y="580"/>
                  </a:lnTo>
                  <a:lnTo>
                    <a:pt x="78" y="578"/>
                  </a:lnTo>
                  <a:lnTo>
                    <a:pt x="77" y="577"/>
                  </a:lnTo>
                  <a:lnTo>
                    <a:pt x="75" y="576"/>
                  </a:lnTo>
                  <a:lnTo>
                    <a:pt x="73" y="577"/>
                  </a:lnTo>
                  <a:lnTo>
                    <a:pt x="70" y="578"/>
                  </a:lnTo>
                  <a:lnTo>
                    <a:pt x="64" y="584"/>
                  </a:lnTo>
                  <a:lnTo>
                    <a:pt x="61" y="586"/>
                  </a:lnTo>
                  <a:lnTo>
                    <a:pt x="56" y="585"/>
                  </a:lnTo>
                  <a:lnTo>
                    <a:pt x="49" y="583"/>
                  </a:lnTo>
                  <a:lnTo>
                    <a:pt x="37" y="579"/>
                  </a:lnTo>
                  <a:lnTo>
                    <a:pt x="27" y="581"/>
                  </a:lnTo>
                  <a:lnTo>
                    <a:pt x="23" y="578"/>
                  </a:lnTo>
                  <a:lnTo>
                    <a:pt x="13" y="570"/>
                  </a:lnTo>
                  <a:lnTo>
                    <a:pt x="6" y="567"/>
                  </a:lnTo>
                  <a:lnTo>
                    <a:pt x="2" y="564"/>
                  </a:lnTo>
                  <a:lnTo>
                    <a:pt x="0" y="559"/>
                  </a:lnTo>
                  <a:lnTo>
                    <a:pt x="1" y="553"/>
                  </a:lnTo>
                  <a:lnTo>
                    <a:pt x="4" y="547"/>
                  </a:lnTo>
                  <a:lnTo>
                    <a:pt x="10" y="537"/>
                  </a:lnTo>
                  <a:lnTo>
                    <a:pt x="13" y="534"/>
                  </a:lnTo>
                  <a:lnTo>
                    <a:pt x="16" y="532"/>
                  </a:lnTo>
                  <a:lnTo>
                    <a:pt x="19" y="529"/>
                  </a:lnTo>
                  <a:lnTo>
                    <a:pt x="18" y="526"/>
                  </a:lnTo>
                  <a:lnTo>
                    <a:pt x="14" y="521"/>
                  </a:lnTo>
                  <a:lnTo>
                    <a:pt x="10" y="515"/>
                  </a:lnTo>
                  <a:lnTo>
                    <a:pt x="10" y="511"/>
                  </a:lnTo>
                  <a:lnTo>
                    <a:pt x="12" y="507"/>
                  </a:lnTo>
                  <a:lnTo>
                    <a:pt x="17" y="503"/>
                  </a:lnTo>
                  <a:lnTo>
                    <a:pt x="26" y="497"/>
                  </a:lnTo>
                  <a:lnTo>
                    <a:pt x="28" y="495"/>
                  </a:lnTo>
                  <a:lnTo>
                    <a:pt x="31" y="495"/>
                  </a:lnTo>
                  <a:lnTo>
                    <a:pt x="33" y="497"/>
                  </a:lnTo>
                  <a:lnTo>
                    <a:pt x="34" y="497"/>
                  </a:lnTo>
                  <a:lnTo>
                    <a:pt x="35" y="498"/>
                  </a:lnTo>
                  <a:lnTo>
                    <a:pt x="54" y="498"/>
                  </a:lnTo>
                  <a:lnTo>
                    <a:pt x="63" y="499"/>
                  </a:lnTo>
                  <a:lnTo>
                    <a:pt x="70" y="501"/>
                  </a:lnTo>
                  <a:lnTo>
                    <a:pt x="73" y="502"/>
                  </a:lnTo>
                  <a:lnTo>
                    <a:pt x="75" y="503"/>
                  </a:lnTo>
                  <a:lnTo>
                    <a:pt x="78" y="503"/>
                  </a:lnTo>
                  <a:lnTo>
                    <a:pt x="79" y="502"/>
                  </a:lnTo>
                  <a:lnTo>
                    <a:pt x="81" y="502"/>
                  </a:lnTo>
                  <a:lnTo>
                    <a:pt x="83" y="501"/>
                  </a:lnTo>
                  <a:lnTo>
                    <a:pt x="88" y="501"/>
                  </a:lnTo>
                  <a:lnTo>
                    <a:pt x="90" y="503"/>
                  </a:lnTo>
                  <a:lnTo>
                    <a:pt x="91" y="505"/>
                  </a:lnTo>
                  <a:lnTo>
                    <a:pt x="93" y="507"/>
                  </a:lnTo>
                  <a:lnTo>
                    <a:pt x="94" y="505"/>
                  </a:lnTo>
                  <a:lnTo>
                    <a:pt x="96" y="497"/>
                  </a:lnTo>
                  <a:lnTo>
                    <a:pt x="98" y="486"/>
                  </a:lnTo>
                  <a:lnTo>
                    <a:pt x="99" y="474"/>
                  </a:lnTo>
                  <a:lnTo>
                    <a:pt x="101" y="461"/>
                  </a:lnTo>
                  <a:lnTo>
                    <a:pt x="102" y="450"/>
                  </a:lnTo>
                  <a:lnTo>
                    <a:pt x="103" y="443"/>
                  </a:lnTo>
                  <a:lnTo>
                    <a:pt x="105" y="437"/>
                  </a:lnTo>
                  <a:lnTo>
                    <a:pt x="109" y="427"/>
                  </a:lnTo>
                  <a:lnTo>
                    <a:pt x="113" y="415"/>
                  </a:lnTo>
                  <a:lnTo>
                    <a:pt x="119" y="402"/>
                  </a:lnTo>
                  <a:lnTo>
                    <a:pt x="124" y="389"/>
                  </a:lnTo>
                  <a:lnTo>
                    <a:pt x="129" y="378"/>
                  </a:lnTo>
                  <a:lnTo>
                    <a:pt x="133" y="370"/>
                  </a:lnTo>
                  <a:lnTo>
                    <a:pt x="136" y="365"/>
                  </a:lnTo>
                  <a:lnTo>
                    <a:pt x="138" y="360"/>
                  </a:lnTo>
                  <a:lnTo>
                    <a:pt x="139" y="351"/>
                  </a:lnTo>
                  <a:lnTo>
                    <a:pt x="139" y="330"/>
                  </a:lnTo>
                  <a:lnTo>
                    <a:pt x="138" y="319"/>
                  </a:lnTo>
                  <a:lnTo>
                    <a:pt x="137" y="311"/>
                  </a:lnTo>
                  <a:lnTo>
                    <a:pt x="137" y="298"/>
                  </a:lnTo>
                  <a:lnTo>
                    <a:pt x="140" y="287"/>
                  </a:lnTo>
                  <a:lnTo>
                    <a:pt x="144" y="278"/>
                  </a:lnTo>
                  <a:lnTo>
                    <a:pt x="145" y="272"/>
                  </a:lnTo>
                  <a:lnTo>
                    <a:pt x="143" y="264"/>
                  </a:lnTo>
                  <a:lnTo>
                    <a:pt x="140" y="254"/>
                  </a:lnTo>
                  <a:lnTo>
                    <a:pt x="144" y="254"/>
                  </a:lnTo>
                  <a:lnTo>
                    <a:pt x="147" y="253"/>
                  </a:lnTo>
                  <a:lnTo>
                    <a:pt x="149" y="252"/>
                  </a:lnTo>
                  <a:lnTo>
                    <a:pt x="150" y="251"/>
                  </a:lnTo>
                  <a:lnTo>
                    <a:pt x="150" y="246"/>
                  </a:lnTo>
                  <a:lnTo>
                    <a:pt x="151" y="240"/>
                  </a:lnTo>
                  <a:lnTo>
                    <a:pt x="151" y="234"/>
                  </a:lnTo>
                  <a:lnTo>
                    <a:pt x="153" y="230"/>
                  </a:lnTo>
                  <a:lnTo>
                    <a:pt x="154" y="226"/>
                  </a:lnTo>
                  <a:lnTo>
                    <a:pt x="153" y="220"/>
                  </a:lnTo>
                  <a:lnTo>
                    <a:pt x="149" y="216"/>
                  </a:lnTo>
                  <a:lnTo>
                    <a:pt x="142" y="213"/>
                  </a:lnTo>
                  <a:lnTo>
                    <a:pt x="134" y="214"/>
                  </a:lnTo>
                  <a:lnTo>
                    <a:pt x="127" y="215"/>
                  </a:lnTo>
                  <a:lnTo>
                    <a:pt x="118" y="216"/>
                  </a:lnTo>
                  <a:lnTo>
                    <a:pt x="111" y="214"/>
                  </a:lnTo>
                  <a:lnTo>
                    <a:pt x="103" y="208"/>
                  </a:lnTo>
                  <a:lnTo>
                    <a:pt x="99" y="200"/>
                  </a:lnTo>
                  <a:lnTo>
                    <a:pt x="98" y="189"/>
                  </a:lnTo>
                  <a:lnTo>
                    <a:pt x="98" y="177"/>
                  </a:lnTo>
                  <a:lnTo>
                    <a:pt x="100" y="165"/>
                  </a:lnTo>
                  <a:lnTo>
                    <a:pt x="102" y="154"/>
                  </a:lnTo>
                  <a:lnTo>
                    <a:pt x="106" y="146"/>
                  </a:lnTo>
                  <a:lnTo>
                    <a:pt x="109" y="142"/>
                  </a:lnTo>
                  <a:lnTo>
                    <a:pt x="113" y="141"/>
                  </a:lnTo>
                  <a:lnTo>
                    <a:pt x="128" y="141"/>
                  </a:lnTo>
                  <a:lnTo>
                    <a:pt x="131" y="138"/>
                  </a:lnTo>
                  <a:lnTo>
                    <a:pt x="132" y="133"/>
                  </a:lnTo>
                  <a:lnTo>
                    <a:pt x="129" y="126"/>
                  </a:lnTo>
                  <a:lnTo>
                    <a:pt x="125" y="120"/>
                  </a:lnTo>
                  <a:lnTo>
                    <a:pt x="121" y="116"/>
                  </a:lnTo>
                  <a:lnTo>
                    <a:pt x="119" y="112"/>
                  </a:lnTo>
                  <a:lnTo>
                    <a:pt x="121" y="108"/>
                  </a:lnTo>
                  <a:lnTo>
                    <a:pt x="128" y="103"/>
                  </a:lnTo>
                  <a:lnTo>
                    <a:pt x="137" y="96"/>
                  </a:lnTo>
                  <a:lnTo>
                    <a:pt x="147" y="89"/>
                  </a:lnTo>
                  <a:lnTo>
                    <a:pt x="156" y="82"/>
                  </a:lnTo>
                  <a:lnTo>
                    <a:pt x="164" y="78"/>
                  </a:lnTo>
                  <a:lnTo>
                    <a:pt x="175" y="75"/>
                  </a:lnTo>
                  <a:lnTo>
                    <a:pt x="188" y="74"/>
                  </a:lnTo>
                  <a:lnTo>
                    <a:pt x="200" y="74"/>
                  </a:lnTo>
                  <a:lnTo>
                    <a:pt x="209" y="76"/>
                  </a:lnTo>
                  <a:lnTo>
                    <a:pt x="225" y="80"/>
                  </a:lnTo>
                  <a:lnTo>
                    <a:pt x="240" y="79"/>
                  </a:lnTo>
                  <a:lnTo>
                    <a:pt x="256" y="73"/>
                  </a:lnTo>
                  <a:lnTo>
                    <a:pt x="268" y="71"/>
                  </a:lnTo>
                  <a:lnTo>
                    <a:pt x="280" y="70"/>
                  </a:lnTo>
                  <a:lnTo>
                    <a:pt x="292" y="71"/>
                  </a:lnTo>
                  <a:lnTo>
                    <a:pt x="303" y="70"/>
                  </a:lnTo>
                  <a:lnTo>
                    <a:pt x="312" y="68"/>
                  </a:lnTo>
                  <a:lnTo>
                    <a:pt x="322" y="67"/>
                  </a:lnTo>
                  <a:lnTo>
                    <a:pt x="330" y="66"/>
                  </a:lnTo>
                  <a:lnTo>
                    <a:pt x="338" y="67"/>
                  </a:lnTo>
                  <a:lnTo>
                    <a:pt x="344" y="68"/>
                  </a:lnTo>
                  <a:lnTo>
                    <a:pt x="347" y="71"/>
                  </a:lnTo>
                  <a:lnTo>
                    <a:pt x="348" y="80"/>
                  </a:lnTo>
                  <a:lnTo>
                    <a:pt x="350" y="91"/>
                  </a:lnTo>
                  <a:lnTo>
                    <a:pt x="353" y="102"/>
                  </a:lnTo>
                  <a:lnTo>
                    <a:pt x="358" y="112"/>
                  </a:lnTo>
                  <a:lnTo>
                    <a:pt x="365" y="122"/>
                  </a:lnTo>
                  <a:lnTo>
                    <a:pt x="371" y="129"/>
                  </a:lnTo>
                  <a:lnTo>
                    <a:pt x="376" y="131"/>
                  </a:lnTo>
                  <a:lnTo>
                    <a:pt x="378" y="133"/>
                  </a:lnTo>
                  <a:lnTo>
                    <a:pt x="380" y="137"/>
                  </a:lnTo>
                  <a:lnTo>
                    <a:pt x="381" y="143"/>
                  </a:lnTo>
                  <a:lnTo>
                    <a:pt x="379" y="148"/>
                  </a:lnTo>
                  <a:lnTo>
                    <a:pt x="376" y="153"/>
                  </a:lnTo>
                  <a:lnTo>
                    <a:pt x="369" y="154"/>
                  </a:lnTo>
                  <a:lnTo>
                    <a:pt x="359" y="154"/>
                  </a:lnTo>
                  <a:lnTo>
                    <a:pt x="356" y="155"/>
                  </a:lnTo>
                  <a:lnTo>
                    <a:pt x="355" y="156"/>
                  </a:lnTo>
                  <a:lnTo>
                    <a:pt x="354" y="158"/>
                  </a:lnTo>
                  <a:lnTo>
                    <a:pt x="356" y="164"/>
                  </a:lnTo>
                  <a:lnTo>
                    <a:pt x="358" y="169"/>
                  </a:lnTo>
                  <a:lnTo>
                    <a:pt x="359" y="173"/>
                  </a:lnTo>
                  <a:lnTo>
                    <a:pt x="360" y="175"/>
                  </a:lnTo>
                  <a:lnTo>
                    <a:pt x="362" y="177"/>
                  </a:lnTo>
                  <a:lnTo>
                    <a:pt x="363" y="177"/>
                  </a:lnTo>
                  <a:lnTo>
                    <a:pt x="364" y="176"/>
                  </a:lnTo>
                  <a:lnTo>
                    <a:pt x="365" y="176"/>
                  </a:lnTo>
                  <a:lnTo>
                    <a:pt x="367" y="175"/>
                  </a:lnTo>
                  <a:lnTo>
                    <a:pt x="369" y="175"/>
                  </a:lnTo>
                  <a:lnTo>
                    <a:pt x="372" y="176"/>
                  </a:lnTo>
                  <a:lnTo>
                    <a:pt x="376" y="178"/>
                  </a:lnTo>
                  <a:lnTo>
                    <a:pt x="385" y="193"/>
                  </a:lnTo>
                  <a:lnTo>
                    <a:pt x="388" y="197"/>
                  </a:lnTo>
                  <a:lnTo>
                    <a:pt x="394" y="198"/>
                  </a:lnTo>
                  <a:lnTo>
                    <a:pt x="401" y="195"/>
                  </a:lnTo>
                  <a:lnTo>
                    <a:pt x="408" y="187"/>
                  </a:lnTo>
                  <a:lnTo>
                    <a:pt x="413" y="177"/>
                  </a:lnTo>
                  <a:lnTo>
                    <a:pt x="416" y="166"/>
                  </a:lnTo>
                  <a:lnTo>
                    <a:pt x="418" y="155"/>
                  </a:lnTo>
                  <a:lnTo>
                    <a:pt x="418" y="149"/>
                  </a:lnTo>
                  <a:lnTo>
                    <a:pt x="415" y="147"/>
                  </a:lnTo>
                  <a:lnTo>
                    <a:pt x="412" y="146"/>
                  </a:lnTo>
                  <a:lnTo>
                    <a:pt x="408" y="146"/>
                  </a:lnTo>
                  <a:lnTo>
                    <a:pt x="404" y="147"/>
                  </a:lnTo>
                  <a:lnTo>
                    <a:pt x="401" y="146"/>
                  </a:lnTo>
                  <a:lnTo>
                    <a:pt x="400" y="144"/>
                  </a:lnTo>
                  <a:lnTo>
                    <a:pt x="400" y="139"/>
                  </a:lnTo>
                  <a:lnTo>
                    <a:pt x="401" y="131"/>
                  </a:lnTo>
                  <a:lnTo>
                    <a:pt x="404" y="123"/>
                  </a:lnTo>
                  <a:lnTo>
                    <a:pt x="408" y="116"/>
                  </a:lnTo>
                  <a:lnTo>
                    <a:pt x="414" y="110"/>
                  </a:lnTo>
                  <a:lnTo>
                    <a:pt x="420" y="108"/>
                  </a:lnTo>
                  <a:lnTo>
                    <a:pt x="425" y="110"/>
                  </a:lnTo>
                  <a:lnTo>
                    <a:pt x="428" y="113"/>
                  </a:lnTo>
                  <a:lnTo>
                    <a:pt x="429" y="119"/>
                  </a:lnTo>
                  <a:lnTo>
                    <a:pt x="431" y="124"/>
                  </a:lnTo>
                  <a:lnTo>
                    <a:pt x="434" y="128"/>
                  </a:lnTo>
                  <a:lnTo>
                    <a:pt x="439" y="130"/>
                  </a:lnTo>
                  <a:lnTo>
                    <a:pt x="446" y="131"/>
                  </a:lnTo>
                  <a:lnTo>
                    <a:pt x="461" y="137"/>
                  </a:lnTo>
                  <a:lnTo>
                    <a:pt x="467" y="141"/>
                  </a:lnTo>
                  <a:lnTo>
                    <a:pt x="471" y="144"/>
                  </a:lnTo>
                  <a:lnTo>
                    <a:pt x="472" y="145"/>
                  </a:lnTo>
                  <a:lnTo>
                    <a:pt x="470" y="147"/>
                  </a:lnTo>
                  <a:lnTo>
                    <a:pt x="467" y="151"/>
                  </a:lnTo>
                  <a:lnTo>
                    <a:pt x="463" y="156"/>
                  </a:lnTo>
                  <a:lnTo>
                    <a:pt x="460" y="161"/>
                  </a:lnTo>
                  <a:lnTo>
                    <a:pt x="459" y="165"/>
                  </a:lnTo>
                  <a:lnTo>
                    <a:pt x="460" y="166"/>
                  </a:lnTo>
                  <a:lnTo>
                    <a:pt x="464" y="165"/>
                  </a:lnTo>
                  <a:lnTo>
                    <a:pt x="470" y="163"/>
                  </a:lnTo>
                  <a:lnTo>
                    <a:pt x="475" y="159"/>
                  </a:lnTo>
                  <a:lnTo>
                    <a:pt x="478" y="155"/>
                  </a:lnTo>
                  <a:lnTo>
                    <a:pt x="479" y="146"/>
                  </a:lnTo>
                  <a:lnTo>
                    <a:pt x="477" y="135"/>
                  </a:lnTo>
                  <a:lnTo>
                    <a:pt x="474" y="123"/>
                  </a:lnTo>
                  <a:lnTo>
                    <a:pt x="469" y="114"/>
                  </a:lnTo>
                  <a:lnTo>
                    <a:pt x="463" y="103"/>
                  </a:lnTo>
                  <a:lnTo>
                    <a:pt x="459" y="91"/>
                  </a:lnTo>
                  <a:lnTo>
                    <a:pt x="459" y="79"/>
                  </a:lnTo>
                  <a:lnTo>
                    <a:pt x="463" y="69"/>
                  </a:lnTo>
                  <a:lnTo>
                    <a:pt x="468" y="58"/>
                  </a:lnTo>
                  <a:lnTo>
                    <a:pt x="473" y="46"/>
                  </a:lnTo>
                  <a:lnTo>
                    <a:pt x="477" y="36"/>
                  </a:lnTo>
                  <a:lnTo>
                    <a:pt x="479" y="29"/>
                  </a:lnTo>
                  <a:lnTo>
                    <a:pt x="480" y="22"/>
                  </a:lnTo>
                  <a:lnTo>
                    <a:pt x="484" y="15"/>
                  </a:lnTo>
                  <a:lnTo>
                    <a:pt x="489" y="8"/>
                  </a:lnTo>
                  <a:lnTo>
                    <a:pt x="495" y="3"/>
                  </a:lnTo>
                  <a:lnTo>
                    <a:pt x="500"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1">
              <a:extLst>
                <a:ext uri="{FF2B5EF4-FFF2-40B4-BE49-F238E27FC236}">
                  <a16:creationId xmlns:a16="http://schemas.microsoft.com/office/drawing/2014/main" id="{72CB3AF8-9136-D16E-7A89-7F616C2D7F2E}"/>
                </a:ext>
              </a:extLst>
            </p:cNvPr>
            <p:cNvSpPr>
              <a:spLocks/>
            </p:cNvSpPr>
            <p:nvPr/>
          </p:nvSpPr>
          <p:spPr bwMode="auto">
            <a:xfrm>
              <a:off x="5327651" y="2428876"/>
              <a:ext cx="184150" cy="127000"/>
            </a:xfrm>
            <a:custGeom>
              <a:avLst/>
              <a:gdLst/>
              <a:ahLst/>
              <a:cxnLst>
                <a:cxn ang="0">
                  <a:pos x="7" y="0"/>
                </a:cxn>
                <a:cxn ang="0">
                  <a:pos x="14" y="1"/>
                </a:cxn>
                <a:cxn ang="0">
                  <a:pos x="22" y="4"/>
                </a:cxn>
                <a:cxn ang="0">
                  <a:pos x="30" y="8"/>
                </a:cxn>
                <a:cxn ang="0">
                  <a:pos x="39" y="11"/>
                </a:cxn>
                <a:cxn ang="0">
                  <a:pos x="47" y="14"/>
                </a:cxn>
                <a:cxn ang="0">
                  <a:pos x="54" y="15"/>
                </a:cxn>
                <a:cxn ang="0">
                  <a:pos x="62" y="16"/>
                </a:cxn>
                <a:cxn ang="0">
                  <a:pos x="70" y="21"/>
                </a:cxn>
                <a:cxn ang="0">
                  <a:pos x="78" y="27"/>
                </a:cxn>
                <a:cxn ang="0">
                  <a:pos x="85" y="32"/>
                </a:cxn>
                <a:cxn ang="0">
                  <a:pos x="90" y="33"/>
                </a:cxn>
                <a:cxn ang="0">
                  <a:pos x="94" y="31"/>
                </a:cxn>
                <a:cxn ang="0">
                  <a:pos x="97" y="28"/>
                </a:cxn>
                <a:cxn ang="0">
                  <a:pos x="99" y="25"/>
                </a:cxn>
                <a:cxn ang="0">
                  <a:pos x="103" y="24"/>
                </a:cxn>
                <a:cxn ang="0">
                  <a:pos x="109" y="26"/>
                </a:cxn>
                <a:cxn ang="0">
                  <a:pos x="114" y="29"/>
                </a:cxn>
                <a:cxn ang="0">
                  <a:pos x="115" y="33"/>
                </a:cxn>
                <a:cxn ang="0">
                  <a:pos x="115" y="40"/>
                </a:cxn>
                <a:cxn ang="0">
                  <a:pos x="115" y="45"/>
                </a:cxn>
                <a:cxn ang="0">
                  <a:pos x="116" y="51"/>
                </a:cxn>
                <a:cxn ang="0">
                  <a:pos x="116" y="58"/>
                </a:cxn>
                <a:cxn ang="0">
                  <a:pos x="115" y="66"/>
                </a:cxn>
                <a:cxn ang="0">
                  <a:pos x="113" y="73"/>
                </a:cxn>
                <a:cxn ang="0">
                  <a:pos x="108" y="78"/>
                </a:cxn>
                <a:cxn ang="0">
                  <a:pos x="101" y="80"/>
                </a:cxn>
                <a:cxn ang="0">
                  <a:pos x="90" y="79"/>
                </a:cxn>
                <a:cxn ang="0">
                  <a:pos x="80" y="77"/>
                </a:cxn>
                <a:cxn ang="0">
                  <a:pos x="71" y="73"/>
                </a:cxn>
                <a:cxn ang="0">
                  <a:pos x="66" y="71"/>
                </a:cxn>
                <a:cxn ang="0">
                  <a:pos x="57" y="71"/>
                </a:cxn>
                <a:cxn ang="0">
                  <a:pos x="52" y="70"/>
                </a:cxn>
                <a:cxn ang="0">
                  <a:pos x="47" y="67"/>
                </a:cxn>
                <a:cxn ang="0">
                  <a:pos x="41" y="56"/>
                </a:cxn>
                <a:cxn ang="0">
                  <a:pos x="36" y="44"/>
                </a:cxn>
                <a:cxn ang="0">
                  <a:pos x="29" y="32"/>
                </a:cxn>
                <a:cxn ang="0">
                  <a:pos x="23" y="26"/>
                </a:cxn>
                <a:cxn ang="0">
                  <a:pos x="16" y="20"/>
                </a:cxn>
                <a:cxn ang="0">
                  <a:pos x="8" y="15"/>
                </a:cxn>
                <a:cxn ang="0">
                  <a:pos x="3" y="9"/>
                </a:cxn>
                <a:cxn ang="0">
                  <a:pos x="0" y="5"/>
                </a:cxn>
                <a:cxn ang="0">
                  <a:pos x="2" y="1"/>
                </a:cxn>
                <a:cxn ang="0">
                  <a:pos x="7" y="0"/>
                </a:cxn>
              </a:cxnLst>
              <a:rect l="0" t="0" r="r" b="b"/>
              <a:pathLst>
                <a:path w="116" h="80">
                  <a:moveTo>
                    <a:pt x="7" y="0"/>
                  </a:moveTo>
                  <a:lnTo>
                    <a:pt x="14" y="1"/>
                  </a:lnTo>
                  <a:lnTo>
                    <a:pt x="22" y="4"/>
                  </a:lnTo>
                  <a:lnTo>
                    <a:pt x="30" y="8"/>
                  </a:lnTo>
                  <a:lnTo>
                    <a:pt x="39" y="11"/>
                  </a:lnTo>
                  <a:lnTo>
                    <a:pt x="47" y="14"/>
                  </a:lnTo>
                  <a:lnTo>
                    <a:pt x="54" y="15"/>
                  </a:lnTo>
                  <a:lnTo>
                    <a:pt x="62" y="16"/>
                  </a:lnTo>
                  <a:lnTo>
                    <a:pt x="70" y="21"/>
                  </a:lnTo>
                  <a:lnTo>
                    <a:pt x="78" y="27"/>
                  </a:lnTo>
                  <a:lnTo>
                    <a:pt x="85" y="32"/>
                  </a:lnTo>
                  <a:lnTo>
                    <a:pt x="90" y="33"/>
                  </a:lnTo>
                  <a:lnTo>
                    <a:pt x="94" y="31"/>
                  </a:lnTo>
                  <a:lnTo>
                    <a:pt x="97" y="28"/>
                  </a:lnTo>
                  <a:lnTo>
                    <a:pt x="99" y="25"/>
                  </a:lnTo>
                  <a:lnTo>
                    <a:pt x="103" y="24"/>
                  </a:lnTo>
                  <a:lnTo>
                    <a:pt x="109" y="26"/>
                  </a:lnTo>
                  <a:lnTo>
                    <a:pt x="114" y="29"/>
                  </a:lnTo>
                  <a:lnTo>
                    <a:pt x="115" y="33"/>
                  </a:lnTo>
                  <a:lnTo>
                    <a:pt x="115" y="40"/>
                  </a:lnTo>
                  <a:lnTo>
                    <a:pt x="115" y="45"/>
                  </a:lnTo>
                  <a:lnTo>
                    <a:pt x="116" y="51"/>
                  </a:lnTo>
                  <a:lnTo>
                    <a:pt x="116" y="58"/>
                  </a:lnTo>
                  <a:lnTo>
                    <a:pt x="115" y="66"/>
                  </a:lnTo>
                  <a:lnTo>
                    <a:pt x="113" y="73"/>
                  </a:lnTo>
                  <a:lnTo>
                    <a:pt x="108" y="78"/>
                  </a:lnTo>
                  <a:lnTo>
                    <a:pt x="101" y="80"/>
                  </a:lnTo>
                  <a:lnTo>
                    <a:pt x="90" y="79"/>
                  </a:lnTo>
                  <a:lnTo>
                    <a:pt x="80" y="77"/>
                  </a:lnTo>
                  <a:lnTo>
                    <a:pt x="71" y="73"/>
                  </a:lnTo>
                  <a:lnTo>
                    <a:pt x="66" y="71"/>
                  </a:lnTo>
                  <a:lnTo>
                    <a:pt x="57" y="71"/>
                  </a:lnTo>
                  <a:lnTo>
                    <a:pt x="52" y="70"/>
                  </a:lnTo>
                  <a:lnTo>
                    <a:pt x="47" y="67"/>
                  </a:lnTo>
                  <a:lnTo>
                    <a:pt x="41" y="56"/>
                  </a:lnTo>
                  <a:lnTo>
                    <a:pt x="36" y="44"/>
                  </a:lnTo>
                  <a:lnTo>
                    <a:pt x="29" y="32"/>
                  </a:lnTo>
                  <a:lnTo>
                    <a:pt x="23" y="26"/>
                  </a:lnTo>
                  <a:lnTo>
                    <a:pt x="16" y="20"/>
                  </a:lnTo>
                  <a:lnTo>
                    <a:pt x="8" y="15"/>
                  </a:lnTo>
                  <a:lnTo>
                    <a:pt x="3" y="9"/>
                  </a:lnTo>
                  <a:lnTo>
                    <a:pt x="0" y="5"/>
                  </a:lnTo>
                  <a:lnTo>
                    <a:pt x="2" y="1"/>
                  </a:lnTo>
                  <a:lnTo>
                    <a:pt x="7"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2">
              <a:extLst>
                <a:ext uri="{FF2B5EF4-FFF2-40B4-BE49-F238E27FC236}">
                  <a16:creationId xmlns:a16="http://schemas.microsoft.com/office/drawing/2014/main" id="{BE9AEB15-557B-9E01-D5C7-42CE0C35CAF8}"/>
                </a:ext>
              </a:extLst>
            </p:cNvPr>
            <p:cNvSpPr>
              <a:spLocks/>
            </p:cNvSpPr>
            <p:nvPr/>
          </p:nvSpPr>
          <p:spPr bwMode="auto">
            <a:xfrm>
              <a:off x="5854701" y="3478213"/>
              <a:ext cx="1154113" cy="935038"/>
            </a:xfrm>
            <a:custGeom>
              <a:avLst/>
              <a:gdLst/>
              <a:ahLst/>
              <a:cxnLst>
                <a:cxn ang="0">
                  <a:pos x="256" y="5"/>
                </a:cxn>
                <a:cxn ang="0">
                  <a:pos x="273" y="21"/>
                </a:cxn>
                <a:cxn ang="0">
                  <a:pos x="282" y="61"/>
                </a:cxn>
                <a:cxn ang="0">
                  <a:pos x="327" y="98"/>
                </a:cxn>
                <a:cxn ang="0">
                  <a:pos x="390" y="122"/>
                </a:cxn>
                <a:cxn ang="0">
                  <a:pos x="380" y="169"/>
                </a:cxn>
                <a:cxn ang="0">
                  <a:pos x="403" y="217"/>
                </a:cxn>
                <a:cxn ang="0">
                  <a:pos x="463" y="215"/>
                </a:cxn>
                <a:cxn ang="0">
                  <a:pos x="500" y="248"/>
                </a:cxn>
                <a:cxn ang="0">
                  <a:pos x="554" y="277"/>
                </a:cxn>
                <a:cxn ang="0">
                  <a:pos x="604" y="284"/>
                </a:cxn>
                <a:cxn ang="0">
                  <a:pos x="620" y="254"/>
                </a:cxn>
                <a:cxn ang="0">
                  <a:pos x="628" y="217"/>
                </a:cxn>
                <a:cxn ang="0">
                  <a:pos x="666" y="232"/>
                </a:cxn>
                <a:cxn ang="0">
                  <a:pos x="708" y="265"/>
                </a:cxn>
                <a:cxn ang="0">
                  <a:pos x="703" y="300"/>
                </a:cxn>
                <a:cxn ang="0">
                  <a:pos x="659" y="322"/>
                </a:cxn>
                <a:cxn ang="0">
                  <a:pos x="626" y="337"/>
                </a:cxn>
                <a:cxn ang="0">
                  <a:pos x="624" y="373"/>
                </a:cxn>
                <a:cxn ang="0">
                  <a:pos x="626" y="406"/>
                </a:cxn>
                <a:cxn ang="0">
                  <a:pos x="596" y="437"/>
                </a:cxn>
                <a:cxn ang="0">
                  <a:pos x="568" y="448"/>
                </a:cxn>
                <a:cxn ang="0">
                  <a:pos x="542" y="453"/>
                </a:cxn>
                <a:cxn ang="0">
                  <a:pos x="536" y="494"/>
                </a:cxn>
                <a:cxn ang="0">
                  <a:pos x="503" y="501"/>
                </a:cxn>
                <a:cxn ang="0">
                  <a:pos x="443" y="515"/>
                </a:cxn>
                <a:cxn ang="0">
                  <a:pos x="409" y="488"/>
                </a:cxn>
                <a:cxn ang="0">
                  <a:pos x="381" y="462"/>
                </a:cxn>
                <a:cxn ang="0">
                  <a:pos x="369" y="525"/>
                </a:cxn>
                <a:cxn ang="0">
                  <a:pos x="338" y="556"/>
                </a:cxn>
                <a:cxn ang="0">
                  <a:pos x="314" y="527"/>
                </a:cxn>
                <a:cxn ang="0">
                  <a:pos x="298" y="519"/>
                </a:cxn>
                <a:cxn ang="0">
                  <a:pos x="278" y="514"/>
                </a:cxn>
                <a:cxn ang="0">
                  <a:pos x="225" y="530"/>
                </a:cxn>
                <a:cxn ang="0">
                  <a:pos x="252" y="575"/>
                </a:cxn>
                <a:cxn ang="0">
                  <a:pos x="221" y="578"/>
                </a:cxn>
                <a:cxn ang="0">
                  <a:pos x="188" y="573"/>
                </a:cxn>
                <a:cxn ang="0">
                  <a:pos x="158" y="520"/>
                </a:cxn>
                <a:cxn ang="0">
                  <a:pos x="127" y="490"/>
                </a:cxn>
                <a:cxn ang="0">
                  <a:pos x="88" y="452"/>
                </a:cxn>
                <a:cxn ang="0">
                  <a:pos x="49" y="416"/>
                </a:cxn>
                <a:cxn ang="0">
                  <a:pos x="28" y="398"/>
                </a:cxn>
                <a:cxn ang="0">
                  <a:pos x="13" y="414"/>
                </a:cxn>
                <a:cxn ang="0">
                  <a:pos x="13" y="370"/>
                </a:cxn>
                <a:cxn ang="0">
                  <a:pos x="44" y="317"/>
                </a:cxn>
                <a:cxn ang="0">
                  <a:pos x="24" y="286"/>
                </a:cxn>
                <a:cxn ang="0">
                  <a:pos x="37" y="265"/>
                </a:cxn>
                <a:cxn ang="0">
                  <a:pos x="78" y="259"/>
                </a:cxn>
                <a:cxn ang="0">
                  <a:pos x="84" y="244"/>
                </a:cxn>
                <a:cxn ang="0">
                  <a:pos x="67" y="201"/>
                </a:cxn>
                <a:cxn ang="0">
                  <a:pos x="95" y="190"/>
                </a:cxn>
                <a:cxn ang="0">
                  <a:pos x="51" y="156"/>
                </a:cxn>
                <a:cxn ang="0">
                  <a:pos x="30" y="144"/>
                </a:cxn>
                <a:cxn ang="0">
                  <a:pos x="19" y="102"/>
                </a:cxn>
                <a:cxn ang="0">
                  <a:pos x="76" y="77"/>
                </a:cxn>
                <a:cxn ang="0">
                  <a:pos x="126" y="33"/>
                </a:cxn>
                <a:cxn ang="0">
                  <a:pos x="174" y="29"/>
                </a:cxn>
                <a:cxn ang="0">
                  <a:pos x="198" y="6"/>
                </a:cxn>
              </a:cxnLst>
              <a:rect l="0" t="0" r="r" b="b"/>
              <a:pathLst>
                <a:path w="727" h="589">
                  <a:moveTo>
                    <a:pt x="205" y="0"/>
                  </a:moveTo>
                  <a:lnTo>
                    <a:pt x="214" y="0"/>
                  </a:lnTo>
                  <a:lnTo>
                    <a:pt x="223" y="1"/>
                  </a:lnTo>
                  <a:lnTo>
                    <a:pt x="232" y="1"/>
                  </a:lnTo>
                  <a:lnTo>
                    <a:pt x="238" y="0"/>
                  </a:lnTo>
                  <a:lnTo>
                    <a:pt x="242" y="0"/>
                  </a:lnTo>
                  <a:lnTo>
                    <a:pt x="248" y="2"/>
                  </a:lnTo>
                  <a:lnTo>
                    <a:pt x="256" y="5"/>
                  </a:lnTo>
                  <a:lnTo>
                    <a:pt x="264" y="9"/>
                  </a:lnTo>
                  <a:lnTo>
                    <a:pt x="271" y="13"/>
                  </a:lnTo>
                  <a:lnTo>
                    <a:pt x="276" y="17"/>
                  </a:lnTo>
                  <a:lnTo>
                    <a:pt x="277" y="19"/>
                  </a:lnTo>
                  <a:lnTo>
                    <a:pt x="276" y="20"/>
                  </a:lnTo>
                  <a:lnTo>
                    <a:pt x="275" y="20"/>
                  </a:lnTo>
                  <a:lnTo>
                    <a:pt x="274" y="21"/>
                  </a:lnTo>
                  <a:lnTo>
                    <a:pt x="273" y="21"/>
                  </a:lnTo>
                  <a:lnTo>
                    <a:pt x="271" y="22"/>
                  </a:lnTo>
                  <a:lnTo>
                    <a:pt x="270" y="23"/>
                  </a:lnTo>
                  <a:lnTo>
                    <a:pt x="269" y="25"/>
                  </a:lnTo>
                  <a:lnTo>
                    <a:pt x="269" y="30"/>
                  </a:lnTo>
                  <a:lnTo>
                    <a:pt x="270" y="33"/>
                  </a:lnTo>
                  <a:lnTo>
                    <a:pt x="274" y="42"/>
                  </a:lnTo>
                  <a:lnTo>
                    <a:pt x="278" y="52"/>
                  </a:lnTo>
                  <a:lnTo>
                    <a:pt x="282" y="61"/>
                  </a:lnTo>
                  <a:lnTo>
                    <a:pt x="284" y="69"/>
                  </a:lnTo>
                  <a:lnTo>
                    <a:pt x="284" y="81"/>
                  </a:lnTo>
                  <a:lnTo>
                    <a:pt x="285" y="86"/>
                  </a:lnTo>
                  <a:lnTo>
                    <a:pt x="289" y="90"/>
                  </a:lnTo>
                  <a:lnTo>
                    <a:pt x="295" y="91"/>
                  </a:lnTo>
                  <a:lnTo>
                    <a:pt x="303" y="92"/>
                  </a:lnTo>
                  <a:lnTo>
                    <a:pt x="319" y="97"/>
                  </a:lnTo>
                  <a:lnTo>
                    <a:pt x="327" y="98"/>
                  </a:lnTo>
                  <a:lnTo>
                    <a:pt x="334" y="98"/>
                  </a:lnTo>
                  <a:lnTo>
                    <a:pt x="344" y="100"/>
                  </a:lnTo>
                  <a:lnTo>
                    <a:pt x="355" y="103"/>
                  </a:lnTo>
                  <a:lnTo>
                    <a:pt x="367" y="106"/>
                  </a:lnTo>
                  <a:lnTo>
                    <a:pt x="378" y="110"/>
                  </a:lnTo>
                  <a:lnTo>
                    <a:pt x="386" y="114"/>
                  </a:lnTo>
                  <a:lnTo>
                    <a:pt x="389" y="117"/>
                  </a:lnTo>
                  <a:lnTo>
                    <a:pt x="390" y="122"/>
                  </a:lnTo>
                  <a:lnTo>
                    <a:pt x="391" y="129"/>
                  </a:lnTo>
                  <a:lnTo>
                    <a:pt x="393" y="136"/>
                  </a:lnTo>
                  <a:lnTo>
                    <a:pt x="396" y="142"/>
                  </a:lnTo>
                  <a:lnTo>
                    <a:pt x="397" y="146"/>
                  </a:lnTo>
                  <a:lnTo>
                    <a:pt x="394" y="152"/>
                  </a:lnTo>
                  <a:lnTo>
                    <a:pt x="389" y="158"/>
                  </a:lnTo>
                  <a:lnTo>
                    <a:pt x="384" y="163"/>
                  </a:lnTo>
                  <a:lnTo>
                    <a:pt x="380" y="169"/>
                  </a:lnTo>
                  <a:lnTo>
                    <a:pt x="380" y="173"/>
                  </a:lnTo>
                  <a:lnTo>
                    <a:pt x="383" y="177"/>
                  </a:lnTo>
                  <a:lnTo>
                    <a:pt x="393" y="183"/>
                  </a:lnTo>
                  <a:lnTo>
                    <a:pt x="396" y="187"/>
                  </a:lnTo>
                  <a:lnTo>
                    <a:pt x="398" y="192"/>
                  </a:lnTo>
                  <a:lnTo>
                    <a:pt x="398" y="199"/>
                  </a:lnTo>
                  <a:lnTo>
                    <a:pt x="400" y="213"/>
                  </a:lnTo>
                  <a:lnTo>
                    <a:pt x="403" y="217"/>
                  </a:lnTo>
                  <a:lnTo>
                    <a:pt x="409" y="219"/>
                  </a:lnTo>
                  <a:lnTo>
                    <a:pt x="419" y="220"/>
                  </a:lnTo>
                  <a:lnTo>
                    <a:pt x="429" y="219"/>
                  </a:lnTo>
                  <a:lnTo>
                    <a:pt x="438" y="220"/>
                  </a:lnTo>
                  <a:lnTo>
                    <a:pt x="444" y="220"/>
                  </a:lnTo>
                  <a:lnTo>
                    <a:pt x="451" y="217"/>
                  </a:lnTo>
                  <a:lnTo>
                    <a:pt x="457" y="215"/>
                  </a:lnTo>
                  <a:lnTo>
                    <a:pt x="463" y="215"/>
                  </a:lnTo>
                  <a:lnTo>
                    <a:pt x="469" y="219"/>
                  </a:lnTo>
                  <a:lnTo>
                    <a:pt x="473" y="226"/>
                  </a:lnTo>
                  <a:lnTo>
                    <a:pt x="477" y="239"/>
                  </a:lnTo>
                  <a:lnTo>
                    <a:pt x="480" y="245"/>
                  </a:lnTo>
                  <a:lnTo>
                    <a:pt x="483" y="249"/>
                  </a:lnTo>
                  <a:lnTo>
                    <a:pt x="488" y="251"/>
                  </a:lnTo>
                  <a:lnTo>
                    <a:pt x="495" y="250"/>
                  </a:lnTo>
                  <a:lnTo>
                    <a:pt x="500" y="248"/>
                  </a:lnTo>
                  <a:lnTo>
                    <a:pt x="506" y="246"/>
                  </a:lnTo>
                  <a:lnTo>
                    <a:pt x="512" y="246"/>
                  </a:lnTo>
                  <a:lnTo>
                    <a:pt x="519" y="248"/>
                  </a:lnTo>
                  <a:lnTo>
                    <a:pt x="527" y="254"/>
                  </a:lnTo>
                  <a:lnTo>
                    <a:pt x="534" y="261"/>
                  </a:lnTo>
                  <a:lnTo>
                    <a:pt x="541" y="269"/>
                  </a:lnTo>
                  <a:lnTo>
                    <a:pt x="548" y="275"/>
                  </a:lnTo>
                  <a:lnTo>
                    <a:pt x="554" y="277"/>
                  </a:lnTo>
                  <a:lnTo>
                    <a:pt x="563" y="276"/>
                  </a:lnTo>
                  <a:lnTo>
                    <a:pt x="570" y="275"/>
                  </a:lnTo>
                  <a:lnTo>
                    <a:pt x="576" y="275"/>
                  </a:lnTo>
                  <a:lnTo>
                    <a:pt x="582" y="274"/>
                  </a:lnTo>
                  <a:lnTo>
                    <a:pt x="588" y="274"/>
                  </a:lnTo>
                  <a:lnTo>
                    <a:pt x="595" y="276"/>
                  </a:lnTo>
                  <a:lnTo>
                    <a:pt x="598" y="278"/>
                  </a:lnTo>
                  <a:lnTo>
                    <a:pt x="604" y="284"/>
                  </a:lnTo>
                  <a:lnTo>
                    <a:pt x="606" y="285"/>
                  </a:lnTo>
                  <a:lnTo>
                    <a:pt x="607" y="285"/>
                  </a:lnTo>
                  <a:lnTo>
                    <a:pt x="608" y="283"/>
                  </a:lnTo>
                  <a:lnTo>
                    <a:pt x="610" y="278"/>
                  </a:lnTo>
                  <a:lnTo>
                    <a:pt x="618" y="264"/>
                  </a:lnTo>
                  <a:lnTo>
                    <a:pt x="621" y="260"/>
                  </a:lnTo>
                  <a:lnTo>
                    <a:pt x="621" y="258"/>
                  </a:lnTo>
                  <a:lnTo>
                    <a:pt x="620" y="254"/>
                  </a:lnTo>
                  <a:lnTo>
                    <a:pt x="617" y="249"/>
                  </a:lnTo>
                  <a:lnTo>
                    <a:pt x="615" y="243"/>
                  </a:lnTo>
                  <a:lnTo>
                    <a:pt x="614" y="237"/>
                  </a:lnTo>
                  <a:lnTo>
                    <a:pt x="616" y="232"/>
                  </a:lnTo>
                  <a:lnTo>
                    <a:pt x="620" y="228"/>
                  </a:lnTo>
                  <a:lnTo>
                    <a:pt x="622" y="223"/>
                  </a:lnTo>
                  <a:lnTo>
                    <a:pt x="624" y="220"/>
                  </a:lnTo>
                  <a:lnTo>
                    <a:pt x="628" y="217"/>
                  </a:lnTo>
                  <a:lnTo>
                    <a:pt x="634" y="217"/>
                  </a:lnTo>
                  <a:lnTo>
                    <a:pt x="640" y="218"/>
                  </a:lnTo>
                  <a:lnTo>
                    <a:pt x="643" y="220"/>
                  </a:lnTo>
                  <a:lnTo>
                    <a:pt x="645" y="222"/>
                  </a:lnTo>
                  <a:lnTo>
                    <a:pt x="648" y="224"/>
                  </a:lnTo>
                  <a:lnTo>
                    <a:pt x="652" y="226"/>
                  </a:lnTo>
                  <a:lnTo>
                    <a:pt x="658" y="228"/>
                  </a:lnTo>
                  <a:lnTo>
                    <a:pt x="666" y="232"/>
                  </a:lnTo>
                  <a:lnTo>
                    <a:pt x="675" y="239"/>
                  </a:lnTo>
                  <a:lnTo>
                    <a:pt x="683" y="246"/>
                  </a:lnTo>
                  <a:lnTo>
                    <a:pt x="689" y="252"/>
                  </a:lnTo>
                  <a:lnTo>
                    <a:pt x="692" y="256"/>
                  </a:lnTo>
                  <a:lnTo>
                    <a:pt x="693" y="259"/>
                  </a:lnTo>
                  <a:lnTo>
                    <a:pt x="696" y="261"/>
                  </a:lnTo>
                  <a:lnTo>
                    <a:pt x="701" y="262"/>
                  </a:lnTo>
                  <a:lnTo>
                    <a:pt x="708" y="265"/>
                  </a:lnTo>
                  <a:lnTo>
                    <a:pt x="713" y="269"/>
                  </a:lnTo>
                  <a:lnTo>
                    <a:pt x="718" y="274"/>
                  </a:lnTo>
                  <a:lnTo>
                    <a:pt x="723" y="280"/>
                  </a:lnTo>
                  <a:lnTo>
                    <a:pt x="726" y="285"/>
                  </a:lnTo>
                  <a:lnTo>
                    <a:pt x="727" y="289"/>
                  </a:lnTo>
                  <a:lnTo>
                    <a:pt x="725" y="292"/>
                  </a:lnTo>
                  <a:lnTo>
                    <a:pt x="719" y="294"/>
                  </a:lnTo>
                  <a:lnTo>
                    <a:pt x="703" y="300"/>
                  </a:lnTo>
                  <a:lnTo>
                    <a:pt x="698" y="301"/>
                  </a:lnTo>
                  <a:lnTo>
                    <a:pt x="693" y="301"/>
                  </a:lnTo>
                  <a:lnTo>
                    <a:pt x="681" y="305"/>
                  </a:lnTo>
                  <a:lnTo>
                    <a:pt x="677" y="309"/>
                  </a:lnTo>
                  <a:lnTo>
                    <a:pt x="674" y="313"/>
                  </a:lnTo>
                  <a:lnTo>
                    <a:pt x="670" y="317"/>
                  </a:lnTo>
                  <a:lnTo>
                    <a:pt x="665" y="321"/>
                  </a:lnTo>
                  <a:lnTo>
                    <a:pt x="659" y="322"/>
                  </a:lnTo>
                  <a:lnTo>
                    <a:pt x="655" y="323"/>
                  </a:lnTo>
                  <a:lnTo>
                    <a:pt x="651" y="327"/>
                  </a:lnTo>
                  <a:lnTo>
                    <a:pt x="647" y="330"/>
                  </a:lnTo>
                  <a:lnTo>
                    <a:pt x="640" y="332"/>
                  </a:lnTo>
                  <a:lnTo>
                    <a:pt x="635" y="333"/>
                  </a:lnTo>
                  <a:lnTo>
                    <a:pt x="631" y="334"/>
                  </a:lnTo>
                  <a:lnTo>
                    <a:pt x="628" y="336"/>
                  </a:lnTo>
                  <a:lnTo>
                    <a:pt x="626" y="337"/>
                  </a:lnTo>
                  <a:lnTo>
                    <a:pt x="625" y="340"/>
                  </a:lnTo>
                  <a:lnTo>
                    <a:pt x="625" y="342"/>
                  </a:lnTo>
                  <a:lnTo>
                    <a:pt x="626" y="348"/>
                  </a:lnTo>
                  <a:lnTo>
                    <a:pt x="626" y="355"/>
                  </a:lnTo>
                  <a:lnTo>
                    <a:pt x="624" y="362"/>
                  </a:lnTo>
                  <a:lnTo>
                    <a:pt x="623" y="366"/>
                  </a:lnTo>
                  <a:lnTo>
                    <a:pt x="622" y="368"/>
                  </a:lnTo>
                  <a:lnTo>
                    <a:pt x="624" y="373"/>
                  </a:lnTo>
                  <a:lnTo>
                    <a:pt x="628" y="379"/>
                  </a:lnTo>
                  <a:lnTo>
                    <a:pt x="633" y="383"/>
                  </a:lnTo>
                  <a:lnTo>
                    <a:pt x="636" y="388"/>
                  </a:lnTo>
                  <a:lnTo>
                    <a:pt x="637" y="394"/>
                  </a:lnTo>
                  <a:lnTo>
                    <a:pt x="636" y="400"/>
                  </a:lnTo>
                  <a:lnTo>
                    <a:pt x="634" y="404"/>
                  </a:lnTo>
                  <a:lnTo>
                    <a:pt x="632" y="406"/>
                  </a:lnTo>
                  <a:lnTo>
                    <a:pt x="626" y="406"/>
                  </a:lnTo>
                  <a:lnTo>
                    <a:pt x="618" y="405"/>
                  </a:lnTo>
                  <a:lnTo>
                    <a:pt x="609" y="406"/>
                  </a:lnTo>
                  <a:lnTo>
                    <a:pt x="604" y="407"/>
                  </a:lnTo>
                  <a:lnTo>
                    <a:pt x="602" y="410"/>
                  </a:lnTo>
                  <a:lnTo>
                    <a:pt x="601" y="416"/>
                  </a:lnTo>
                  <a:lnTo>
                    <a:pt x="601" y="429"/>
                  </a:lnTo>
                  <a:lnTo>
                    <a:pt x="599" y="434"/>
                  </a:lnTo>
                  <a:lnTo>
                    <a:pt x="596" y="437"/>
                  </a:lnTo>
                  <a:lnTo>
                    <a:pt x="592" y="437"/>
                  </a:lnTo>
                  <a:lnTo>
                    <a:pt x="584" y="435"/>
                  </a:lnTo>
                  <a:lnTo>
                    <a:pt x="579" y="436"/>
                  </a:lnTo>
                  <a:lnTo>
                    <a:pt x="576" y="438"/>
                  </a:lnTo>
                  <a:lnTo>
                    <a:pt x="574" y="440"/>
                  </a:lnTo>
                  <a:lnTo>
                    <a:pt x="571" y="446"/>
                  </a:lnTo>
                  <a:lnTo>
                    <a:pt x="570" y="447"/>
                  </a:lnTo>
                  <a:lnTo>
                    <a:pt x="568" y="448"/>
                  </a:lnTo>
                  <a:lnTo>
                    <a:pt x="565" y="448"/>
                  </a:lnTo>
                  <a:lnTo>
                    <a:pt x="563" y="447"/>
                  </a:lnTo>
                  <a:lnTo>
                    <a:pt x="554" y="447"/>
                  </a:lnTo>
                  <a:lnTo>
                    <a:pt x="551" y="448"/>
                  </a:lnTo>
                  <a:lnTo>
                    <a:pt x="549" y="449"/>
                  </a:lnTo>
                  <a:lnTo>
                    <a:pt x="546" y="450"/>
                  </a:lnTo>
                  <a:lnTo>
                    <a:pt x="544" y="451"/>
                  </a:lnTo>
                  <a:lnTo>
                    <a:pt x="542" y="453"/>
                  </a:lnTo>
                  <a:lnTo>
                    <a:pt x="541" y="455"/>
                  </a:lnTo>
                  <a:lnTo>
                    <a:pt x="541" y="458"/>
                  </a:lnTo>
                  <a:lnTo>
                    <a:pt x="542" y="464"/>
                  </a:lnTo>
                  <a:lnTo>
                    <a:pt x="542" y="480"/>
                  </a:lnTo>
                  <a:lnTo>
                    <a:pt x="540" y="486"/>
                  </a:lnTo>
                  <a:lnTo>
                    <a:pt x="537" y="489"/>
                  </a:lnTo>
                  <a:lnTo>
                    <a:pt x="536" y="489"/>
                  </a:lnTo>
                  <a:lnTo>
                    <a:pt x="536" y="494"/>
                  </a:lnTo>
                  <a:lnTo>
                    <a:pt x="538" y="497"/>
                  </a:lnTo>
                  <a:lnTo>
                    <a:pt x="539" y="499"/>
                  </a:lnTo>
                  <a:lnTo>
                    <a:pt x="529" y="504"/>
                  </a:lnTo>
                  <a:lnTo>
                    <a:pt x="519" y="506"/>
                  </a:lnTo>
                  <a:lnTo>
                    <a:pt x="512" y="508"/>
                  </a:lnTo>
                  <a:lnTo>
                    <a:pt x="507" y="508"/>
                  </a:lnTo>
                  <a:lnTo>
                    <a:pt x="505" y="506"/>
                  </a:lnTo>
                  <a:lnTo>
                    <a:pt x="503" y="501"/>
                  </a:lnTo>
                  <a:lnTo>
                    <a:pt x="501" y="500"/>
                  </a:lnTo>
                  <a:lnTo>
                    <a:pt x="496" y="501"/>
                  </a:lnTo>
                  <a:lnTo>
                    <a:pt x="483" y="506"/>
                  </a:lnTo>
                  <a:lnTo>
                    <a:pt x="471" y="509"/>
                  </a:lnTo>
                  <a:lnTo>
                    <a:pt x="458" y="510"/>
                  </a:lnTo>
                  <a:lnTo>
                    <a:pt x="450" y="511"/>
                  </a:lnTo>
                  <a:lnTo>
                    <a:pt x="446" y="512"/>
                  </a:lnTo>
                  <a:lnTo>
                    <a:pt x="443" y="515"/>
                  </a:lnTo>
                  <a:lnTo>
                    <a:pt x="439" y="518"/>
                  </a:lnTo>
                  <a:lnTo>
                    <a:pt x="435" y="519"/>
                  </a:lnTo>
                  <a:lnTo>
                    <a:pt x="430" y="515"/>
                  </a:lnTo>
                  <a:lnTo>
                    <a:pt x="426" y="509"/>
                  </a:lnTo>
                  <a:lnTo>
                    <a:pt x="421" y="500"/>
                  </a:lnTo>
                  <a:lnTo>
                    <a:pt x="419" y="497"/>
                  </a:lnTo>
                  <a:lnTo>
                    <a:pt x="415" y="493"/>
                  </a:lnTo>
                  <a:lnTo>
                    <a:pt x="409" y="488"/>
                  </a:lnTo>
                  <a:lnTo>
                    <a:pt x="405" y="484"/>
                  </a:lnTo>
                  <a:lnTo>
                    <a:pt x="400" y="481"/>
                  </a:lnTo>
                  <a:lnTo>
                    <a:pt x="397" y="477"/>
                  </a:lnTo>
                  <a:lnTo>
                    <a:pt x="396" y="471"/>
                  </a:lnTo>
                  <a:lnTo>
                    <a:pt x="395" y="464"/>
                  </a:lnTo>
                  <a:lnTo>
                    <a:pt x="394" y="458"/>
                  </a:lnTo>
                  <a:lnTo>
                    <a:pt x="391" y="457"/>
                  </a:lnTo>
                  <a:lnTo>
                    <a:pt x="381" y="462"/>
                  </a:lnTo>
                  <a:lnTo>
                    <a:pt x="375" y="466"/>
                  </a:lnTo>
                  <a:lnTo>
                    <a:pt x="366" y="475"/>
                  </a:lnTo>
                  <a:lnTo>
                    <a:pt x="364" y="480"/>
                  </a:lnTo>
                  <a:lnTo>
                    <a:pt x="364" y="489"/>
                  </a:lnTo>
                  <a:lnTo>
                    <a:pt x="365" y="499"/>
                  </a:lnTo>
                  <a:lnTo>
                    <a:pt x="367" y="509"/>
                  </a:lnTo>
                  <a:lnTo>
                    <a:pt x="368" y="519"/>
                  </a:lnTo>
                  <a:lnTo>
                    <a:pt x="369" y="525"/>
                  </a:lnTo>
                  <a:lnTo>
                    <a:pt x="368" y="532"/>
                  </a:lnTo>
                  <a:lnTo>
                    <a:pt x="367" y="541"/>
                  </a:lnTo>
                  <a:lnTo>
                    <a:pt x="365" y="550"/>
                  </a:lnTo>
                  <a:lnTo>
                    <a:pt x="363" y="556"/>
                  </a:lnTo>
                  <a:lnTo>
                    <a:pt x="359" y="558"/>
                  </a:lnTo>
                  <a:lnTo>
                    <a:pt x="353" y="558"/>
                  </a:lnTo>
                  <a:lnTo>
                    <a:pt x="345" y="557"/>
                  </a:lnTo>
                  <a:lnTo>
                    <a:pt x="338" y="556"/>
                  </a:lnTo>
                  <a:lnTo>
                    <a:pt x="335" y="554"/>
                  </a:lnTo>
                  <a:lnTo>
                    <a:pt x="333" y="551"/>
                  </a:lnTo>
                  <a:lnTo>
                    <a:pt x="332" y="545"/>
                  </a:lnTo>
                  <a:lnTo>
                    <a:pt x="332" y="539"/>
                  </a:lnTo>
                  <a:lnTo>
                    <a:pt x="333" y="534"/>
                  </a:lnTo>
                  <a:lnTo>
                    <a:pt x="332" y="530"/>
                  </a:lnTo>
                  <a:lnTo>
                    <a:pt x="328" y="527"/>
                  </a:lnTo>
                  <a:lnTo>
                    <a:pt x="314" y="527"/>
                  </a:lnTo>
                  <a:lnTo>
                    <a:pt x="308" y="528"/>
                  </a:lnTo>
                  <a:lnTo>
                    <a:pt x="304" y="528"/>
                  </a:lnTo>
                  <a:lnTo>
                    <a:pt x="303" y="527"/>
                  </a:lnTo>
                  <a:lnTo>
                    <a:pt x="303" y="526"/>
                  </a:lnTo>
                  <a:lnTo>
                    <a:pt x="302" y="525"/>
                  </a:lnTo>
                  <a:lnTo>
                    <a:pt x="302" y="524"/>
                  </a:lnTo>
                  <a:lnTo>
                    <a:pt x="301" y="522"/>
                  </a:lnTo>
                  <a:lnTo>
                    <a:pt x="298" y="519"/>
                  </a:lnTo>
                  <a:lnTo>
                    <a:pt x="296" y="520"/>
                  </a:lnTo>
                  <a:lnTo>
                    <a:pt x="295" y="522"/>
                  </a:lnTo>
                  <a:lnTo>
                    <a:pt x="289" y="526"/>
                  </a:lnTo>
                  <a:lnTo>
                    <a:pt x="287" y="527"/>
                  </a:lnTo>
                  <a:lnTo>
                    <a:pt x="285" y="526"/>
                  </a:lnTo>
                  <a:lnTo>
                    <a:pt x="284" y="526"/>
                  </a:lnTo>
                  <a:lnTo>
                    <a:pt x="280" y="516"/>
                  </a:lnTo>
                  <a:lnTo>
                    <a:pt x="278" y="514"/>
                  </a:lnTo>
                  <a:lnTo>
                    <a:pt x="276" y="513"/>
                  </a:lnTo>
                  <a:lnTo>
                    <a:pt x="269" y="512"/>
                  </a:lnTo>
                  <a:lnTo>
                    <a:pt x="261" y="513"/>
                  </a:lnTo>
                  <a:lnTo>
                    <a:pt x="253" y="515"/>
                  </a:lnTo>
                  <a:lnTo>
                    <a:pt x="246" y="518"/>
                  </a:lnTo>
                  <a:lnTo>
                    <a:pt x="236" y="524"/>
                  </a:lnTo>
                  <a:lnTo>
                    <a:pt x="230" y="527"/>
                  </a:lnTo>
                  <a:lnTo>
                    <a:pt x="225" y="530"/>
                  </a:lnTo>
                  <a:lnTo>
                    <a:pt x="222" y="535"/>
                  </a:lnTo>
                  <a:lnTo>
                    <a:pt x="224" y="540"/>
                  </a:lnTo>
                  <a:lnTo>
                    <a:pt x="230" y="546"/>
                  </a:lnTo>
                  <a:lnTo>
                    <a:pt x="239" y="553"/>
                  </a:lnTo>
                  <a:lnTo>
                    <a:pt x="247" y="561"/>
                  </a:lnTo>
                  <a:lnTo>
                    <a:pt x="253" y="569"/>
                  </a:lnTo>
                  <a:lnTo>
                    <a:pt x="254" y="573"/>
                  </a:lnTo>
                  <a:lnTo>
                    <a:pt x="252" y="575"/>
                  </a:lnTo>
                  <a:lnTo>
                    <a:pt x="248" y="574"/>
                  </a:lnTo>
                  <a:lnTo>
                    <a:pt x="243" y="573"/>
                  </a:lnTo>
                  <a:lnTo>
                    <a:pt x="237" y="571"/>
                  </a:lnTo>
                  <a:lnTo>
                    <a:pt x="232" y="569"/>
                  </a:lnTo>
                  <a:lnTo>
                    <a:pt x="228" y="568"/>
                  </a:lnTo>
                  <a:lnTo>
                    <a:pt x="224" y="569"/>
                  </a:lnTo>
                  <a:lnTo>
                    <a:pt x="222" y="573"/>
                  </a:lnTo>
                  <a:lnTo>
                    <a:pt x="221" y="578"/>
                  </a:lnTo>
                  <a:lnTo>
                    <a:pt x="220" y="586"/>
                  </a:lnTo>
                  <a:lnTo>
                    <a:pt x="218" y="589"/>
                  </a:lnTo>
                  <a:lnTo>
                    <a:pt x="214" y="589"/>
                  </a:lnTo>
                  <a:lnTo>
                    <a:pt x="209" y="587"/>
                  </a:lnTo>
                  <a:lnTo>
                    <a:pt x="197" y="581"/>
                  </a:lnTo>
                  <a:lnTo>
                    <a:pt x="192" y="580"/>
                  </a:lnTo>
                  <a:lnTo>
                    <a:pt x="189" y="578"/>
                  </a:lnTo>
                  <a:lnTo>
                    <a:pt x="188" y="573"/>
                  </a:lnTo>
                  <a:lnTo>
                    <a:pt x="187" y="566"/>
                  </a:lnTo>
                  <a:lnTo>
                    <a:pt x="187" y="542"/>
                  </a:lnTo>
                  <a:lnTo>
                    <a:pt x="185" y="536"/>
                  </a:lnTo>
                  <a:lnTo>
                    <a:pt x="180" y="529"/>
                  </a:lnTo>
                  <a:lnTo>
                    <a:pt x="174" y="526"/>
                  </a:lnTo>
                  <a:lnTo>
                    <a:pt x="165" y="524"/>
                  </a:lnTo>
                  <a:lnTo>
                    <a:pt x="160" y="522"/>
                  </a:lnTo>
                  <a:lnTo>
                    <a:pt x="158" y="520"/>
                  </a:lnTo>
                  <a:lnTo>
                    <a:pt x="157" y="517"/>
                  </a:lnTo>
                  <a:lnTo>
                    <a:pt x="154" y="513"/>
                  </a:lnTo>
                  <a:lnTo>
                    <a:pt x="150" y="511"/>
                  </a:lnTo>
                  <a:lnTo>
                    <a:pt x="134" y="507"/>
                  </a:lnTo>
                  <a:lnTo>
                    <a:pt x="130" y="505"/>
                  </a:lnTo>
                  <a:lnTo>
                    <a:pt x="128" y="500"/>
                  </a:lnTo>
                  <a:lnTo>
                    <a:pt x="127" y="495"/>
                  </a:lnTo>
                  <a:lnTo>
                    <a:pt x="127" y="490"/>
                  </a:lnTo>
                  <a:lnTo>
                    <a:pt x="126" y="485"/>
                  </a:lnTo>
                  <a:lnTo>
                    <a:pt x="122" y="477"/>
                  </a:lnTo>
                  <a:lnTo>
                    <a:pt x="114" y="472"/>
                  </a:lnTo>
                  <a:lnTo>
                    <a:pt x="96" y="466"/>
                  </a:lnTo>
                  <a:lnTo>
                    <a:pt x="92" y="463"/>
                  </a:lnTo>
                  <a:lnTo>
                    <a:pt x="91" y="460"/>
                  </a:lnTo>
                  <a:lnTo>
                    <a:pt x="90" y="456"/>
                  </a:lnTo>
                  <a:lnTo>
                    <a:pt x="88" y="452"/>
                  </a:lnTo>
                  <a:lnTo>
                    <a:pt x="84" y="449"/>
                  </a:lnTo>
                  <a:lnTo>
                    <a:pt x="79" y="448"/>
                  </a:lnTo>
                  <a:lnTo>
                    <a:pt x="63" y="448"/>
                  </a:lnTo>
                  <a:lnTo>
                    <a:pt x="54" y="449"/>
                  </a:lnTo>
                  <a:lnTo>
                    <a:pt x="45" y="453"/>
                  </a:lnTo>
                  <a:lnTo>
                    <a:pt x="45" y="430"/>
                  </a:lnTo>
                  <a:lnTo>
                    <a:pt x="46" y="421"/>
                  </a:lnTo>
                  <a:lnTo>
                    <a:pt x="49" y="416"/>
                  </a:lnTo>
                  <a:lnTo>
                    <a:pt x="51" y="413"/>
                  </a:lnTo>
                  <a:lnTo>
                    <a:pt x="50" y="408"/>
                  </a:lnTo>
                  <a:lnTo>
                    <a:pt x="48" y="403"/>
                  </a:lnTo>
                  <a:lnTo>
                    <a:pt x="45" y="399"/>
                  </a:lnTo>
                  <a:lnTo>
                    <a:pt x="42" y="396"/>
                  </a:lnTo>
                  <a:lnTo>
                    <a:pt x="38" y="395"/>
                  </a:lnTo>
                  <a:lnTo>
                    <a:pt x="33" y="396"/>
                  </a:lnTo>
                  <a:lnTo>
                    <a:pt x="28" y="398"/>
                  </a:lnTo>
                  <a:lnTo>
                    <a:pt x="24" y="402"/>
                  </a:lnTo>
                  <a:lnTo>
                    <a:pt x="23" y="405"/>
                  </a:lnTo>
                  <a:lnTo>
                    <a:pt x="23" y="408"/>
                  </a:lnTo>
                  <a:lnTo>
                    <a:pt x="22" y="411"/>
                  </a:lnTo>
                  <a:lnTo>
                    <a:pt x="21" y="413"/>
                  </a:lnTo>
                  <a:lnTo>
                    <a:pt x="19" y="415"/>
                  </a:lnTo>
                  <a:lnTo>
                    <a:pt x="17" y="415"/>
                  </a:lnTo>
                  <a:lnTo>
                    <a:pt x="13" y="414"/>
                  </a:lnTo>
                  <a:lnTo>
                    <a:pt x="7" y="412"/>
                  </a:lnTo>
                  <a:lnTo>
                    <a:pt x="2" y="409"/>
                  </a:lnTo>
                  <a:lnTo>
                    <a:pt x="0" y="404"/>
                  </a:lnTo>
                  <a:lnTo>
                    <a:pt x="2" y="398"/>
                  </a:lnTo>
                  <a:lnTo>
                    <a:pt x="6" y="393"/>
                  </a:lnTo>
                  <a:lnTo>
                    <a:pt x="11" y="386"/>
                  </a:lnTo>
                  <a:lnTo>
                    <a:pt x="13" y="378"/>
                  </a:lnTo>
                  <a:lnTo>
                    <a:pt x="13" y="370"/>
                  </a:lnTo>
                  <a:lnTo>
                    <a:pt x="17" y="351"/>
                  </a:lnTo>
                  <a:lnTo>
                    <a:pt x="21" y="343"/>
                  </a:lnTo>
                  <a:lnTo>
                    <a:pt x="26" y="338"/>
                  </a:lnTo>
                  <a:lnTo>
                    <a:pt x="33" y="335"/>
                  </a:lnTo>
                  <a:lnTo>
                    <a:pt x="36" y="333"/>
                  </a:lnTo>
                  <a:lnTo>
                    <a:pt x="39" y="329"/>
                  </a:lnTo>
                  <a:lnTo>
                    <a:pt x="41" y="324"/>
                  </a:lnTo>
                  <a:lnTo>
                    <a:pt x="44" y="317"/>
                  </a:lnTo>
                  <a:lnTo>
                    <a:pt x="47" y="311"/>
                  </a:lnTo>
                  <a:lnTo>
                    <a:pt x="48" y="307"/>
                  </a:lnTo>
                  <a:lnTo>
                    <a:pt x="45" y="305"/>
                  </a:lnTo>
                  <a:lnTo>
                    <a:pt x="40" y="301"/>
                  </a:lnTo>
                  <a:lnTo>
                    <a:pt x="33" y="297"/>
                  </a:lnTo>
                  <a:lnTo>
                    <a:pt x="28" y="293"/>
                  </a:lnTo>
                  <a:lnTo>
                    <a:pt x="24" y="289"/>
                  </a:lnTo>
                  <a:lnTo>
                    <a:pt x="24" y="286"/>
                  </a:lnTo>
                  <a:lnTo>
                    <a:pt x="28" y="284"/>
                  </a:lnTo>
                  <a:lnTo>
                    <a:pt x="37" y="284"/>
                  </a:lnTo>
                  <a:lnTo>
                    <a:pt x="42" y="283"/>
                  </a:lnTo>
                  <a:lnTo>
                    <a:pt x="45" y="282"/>
                  </a:lnTo>
                  <a:lnTo>
                    <a:pt x="46" y="278"/>
                  </a:lnTo>
                  <a:lnTo>
                    <a:pt x="44" y="273"/>
                  </a:lnTo>
                  <a:lnTo>
                    <a:pt x="40" y="269"/>
                  </a:lnTo>
                  <a:lnTo>
                    <a:pt x="37" y="265"/>
                  </a:lnTo>
                  <a:lnTo>
                    <a:pt x="35" y="261"/>
                  </a:lnTo>
                  <a:lnTo>
                    <a:pt x="36" y="258"/>
                  </a:lnTo>
                  <a:lnTo>
                    <a:pt x="42" y="256"/>
                  </a:lnTo>
                  <a:lnTo>
                    <a:pt x="53" y="256"/>
                  </a:lnTo>
                  <a:lnTo>
                    <a:pt x="62" y="258"/>
                  </a:lnTo>
                  <a:lnTo>
                    <a:pt x="70" y="260"/>
                  </a:lnTo>
                  <a:lnTo>
                    <a:pt x="76" y="260"/>
                  </a:lnTo>
                  <a:lnTo>
                    <a:pt x="78" y="259"/>
                  </a:lnTo>
                  <a:lnTo>
                    <a:pt x="81" y="258"/>
                  </a:lnTo>
                  <a:lnTo>
                    <a:pt x="85" y="258"/>
                  </a:lnTo>
                  <a:lnTo>
                    <a:pt x="87" y="257"/>
                  </a:lnTo>
                  <a:lnTo>
                    <a:pt x="89" y="257"/>
                  </a:lnTo>
                  <a:lnTo>
                    <a:pt x="90" y="256"/>
                  </a:lnTo>
                  <a:lnTo>
                    <a:pt x="90" y="253"/>
                  </a:lnTo>
                  <a:lnTo>
                    <a:pt x="89" y="250"/>
                  </a:lnTo>
                  <a:lnTo>
                    <a:pt x="84" y="244"/>
                  </a:lnTo>
                  <a:lnTo>
                    <a:pt x="74" y="234"/>
                  </a:lnTo>
                  <a:lnTo>
                    <a:pt x="72" y="231"/>
                  </a:lnTo>
                  <a:lnTo>
                    <a:pt x="73" y="224"/>
                  </a:lnTo>
                  <a:lnTo>
                    <a:pt x="72" y="216"/>
                  </a:lnTo>
                  <a:lnTo>
                    <a:pt x="70" y="208"/>
                  </a:lnTo>
                  <a:lnTo>
                    <a:pt x="68" y="205"/>
                  </a:lnTo>
                  <a:lnTo>
                    <a:pt x="67" y="203"/>
                  </a:lnTo>
                  <a:lnTo>
                    <a:pt x="67" y="201"/>
                  </a:lnTo>
                  <a:lnTo>
                    <a:pt x="77" y="201"/>
                  </a:lnTo>
                  <a:lnTo>
                    <a:pt x="81" y="203"/>
                  </a:lnTo>
                  <a:lnTo>
                    <a:pt x="84" y="206"/>
                  </a:lnTo>
                  <a:lnTo>
                    <a:pt x="85" y="206"/>
                  </a:lnTo>
                  <a:lnTo>
                    <a:pt x="87" y="205"/>
                  </a:lnTo>
                  <a:lnTo>
                    <a:pt x="88" y="203"/>
                  </a:lnTo>
                  <a:lnTo>
                    <a:pt x="92" y="196"/>
                  </a:lnTo>
                  <a:lnTo>
                    <a:pt x="95" y="190"/>
                  </a:lnTo>
                  <a:lnTo>
                    <a:pt x="96" y="185"/>
                  </a:lnTo>
                  <a:lnTo>
                    <a:pt x="93" y="180"/>
                  </a:lnTo>
                  <a:lnTo>
                    <a:pt x="87" y="177"/>
                  </a:lnTo>
                  <a:lnTo>
                    <a:pt x="78" y="174"/>
                  </a:lnTo>
                  <a:lnTo>
                    <a:pt x="68" y="170"/>
                  </a:lnTo>
                  <a:lnTo>
                    <a:pt x="59" y="166"/>
                  </a:lnTo>
                  <a:lnTo>
                    <a:pt x="54" y="162"/>
                  </a:lnTo>
                  <a:lnTo>
                    <a:pt x="51" y="156"/>
                  </a:lnTo>
                  <a:lnTo>
                    <a:pt x="43" y="144"/>
                  </a:lnTo>
                  <a:lnTo>
                    <a:pt x="40" y="140"/>
                  </a:lnTo>
                  <a:lnTo>
                    <a:pt x="38" y="138"/>
                  </a:lnTo>
                  <a:lnTo>
                    <a:pt x="37" y="138"/>
                  </a:lnTo>
                  <a:lnTo>
                    <a:pt x="35" y="139"/>
                  </a:lnTo>
                  <a:lnTo>
                    <a:pt x="34" y="141"/>
                  </a:lnTo>
                  <a:lnTo>
                    <a:pt x="31" y="143"/>
                  </a:lnTo>
                  <a:lnTo>
                    <a:pt x="30" y="144"/>
                  </a:lnTo>
                  <a:lnTo>
                    <a:pt x="28" y="144"/>
                  </a:lnTo>
                  <a:lnTo>
                    <a:pt x="27" y="143"/>
                  </a:lnTo>
                  <a:lnTo>
                    <a:pt x="23" y="135"/>
                  </a:lnTo>
                  <a:lnTo>
                    <a:pt x="18" y="129"/>
                  </a:lnTo>
                  <a:lnTo>
                    <a:pt x="14" y="122"/>
                  </a:lnTo>
                  <a:lnTo>
                    <a:pt x="12" y="115"/>
                  </a:lnTo>
                  <a:lnTo>
                    <a:pt x="13" y="109"/>
                  </a:lnTo>
                  <a:lnTo>
                    <a:pt x="19" y="102"/>
                  </a:lnTo>
                  <a:lnTo>
                    <a:pt x="26" y="95"/>
                  </a:lnTo>
                  <a:lnTo>
                    <a:pt x="33" y="91"/>
                  </a:lnTo>
                  <a:lnTo>
                    <a:pt x="41" y="88"/>
                  </a:lnTo>
                  <a:lnTo>
                    <a:pt x="49" y="87"/>
                  </a:lnTo>
                  <a:lnTo>
                    <a:pt x="65" y="87"/>
                  </a:lnTo>
                  <a:lnTo>
                    <a:pt x="71" y="85"/>
                  </a:lnTo>
                  <a:lnTo>
                    <a:pt x="75" y="82"/>
                  </a:lnTo>
                  <a:lnTo>
                    <a:pt x="76" y="77"/>
                  </a:lnTo>
                  <a:lnTo>
                    <a:pt x="78" y="65"/>
                  </a:lnTo>
                  <a:lnTo>
                    <a:pt x="80" y="62"/>
                  </a:lnTo>
                  <a:lnTo>
                    <a:pt x="85" y="60"/>
                  </a:lnTo>
                  <a:lnTo>
                    <a:pt x="100" y="60"/>
                  </a:lnTo>
                  <a:lnTo>
                    <a:pt x="107" y="57"/>
                  </a:lnTo>
                  <a:lnTo>
                    <a:pt x="115" y="50"/>
                  </a:lnTo>
                  <a:lnTo>
                    <a:pt x="121" y="42"/>
                  </a:lnTo>
                  <a:lnTo>
                    <a:pt x="126" y="33"/>
                  </a:lnTo>
                  <a:lnTo>
                    <a:pt x="130" y="26"/>
                  </a:lnTo>
                  <a:lnTo>
                    <a:pt x="135" y="20"/>
                  </a:lnTo>
                  <a:lnTo>
                    <a:pt x="140" y="18"/>
                  </a:lnTo>
                  <a:lnTo>
                    <a:pt x="147" y="20"/>
                  </a:lnTo>
                  <a:lnTo>
                    <a:pt x="154" y="23"/>
                  </a:lnTo>
                  <a:lnTo>
                    <a:pt x="161" y="27"/>
                  </a:lnTo>
                  <a:lnTo>
                    <a:pt x="168" y="30"/>
                  </a:lnTo>
                  <a:lnTo>
                    <a:pt x="174" y="29"/>
                  </a:lnTo>
                  <a:lnTo>
                    <a:pt x="181" y="27"/>
                  </a:lnTo>
                  <a:lnTo>
                    <a:pt x="189" y="26"/>
                  </a:lnTo>
                  <a:lnTo>
                    <a:pt x="197" y="26"/>
                  </a:lnTo>
                  <a:lnTo>
                    <a:pt x="201" y="24"/>
                  </a:lnTo>
                  <a:lnTo>
                    <a:pt x="202" y="21"/>
                  </a:lnTo>
                  <a:lnTo>
                    <a:pt x="201" y="16"/>
                  </a:lnTo>
                  <a:lnTo>
                    <a:pt x="199" y="11"/>
                  </a:lnTo>
                  <a:lnTo>
                    <a:pt x="198" y="6"/>
                  </a:lnTo>
                  <a:lnTo>
                    <a:pt x="200" y="2"/>
                  </a:lnTo>
                  <a:lnTo>
                    <a:pt x="205"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3">
              <a:extLst>
                <a:ext uri="{FF2B5EF4-FFF2-40B4-BE49-F238E27FC236}">
                  <a16:creationId xmlns:a16="http://schemas.microsoft.com/office/drawing/2014/main" id="{5BCF79C4-0DB4-7345-04D9-1FCC79764205}"/>
                </a:ext>
              </a:extLst>
            </p:cNvPr>
            <p:cNvSpPr>
              <a:spLocks/>
            </p:cNvSpPr>
            <p:nvPr/>
          </p:nvSpPr>
          <p:spPr bwMode="auto">
            <a:xfrm>
              <a:off x="5484813" y="4189413"/>
              <a:ext cx="2070100" cy="2133600"/>
            </a:xfrm>
            <a:custGeom>
              <a:avLst/>
              <a:gdLst/>
              <a:ahLst/>
              <a:cxnLst>
                <a:cxn ang="0">
                  <a:pos x="367" y="59"/>
                </a:cxn>
                <a:cxn ang="0">
                  <a:pos x="442" y="139"/>
                </a:cxn>
                <a:cxn ang="0">
                  <a:pos x="472" y="105"/>
                </a:cxn>
                <a:cxn ang="0">
                  <a:pos x="520" y="79"/>
                </a:cxn>
                <a:cxn ang="0">
                  <a:pos x="565" y="91"/>
                </a:cxn>
                <a:cxn ang="0">
                  <a:pos x="597" y="41"/>
                </a:cxn>
                <a:cxn ang="0">
                  <a:pos x="659" y="61"/>
                </a:cxn>
                <a:cxn ang="0">
                  <a:pos x="752" y="58"/>
                </a:cxn>
                <a:cxn ang="0">
                  <a:pos x="825" y="119"/>
                </a:cxn>
                <a:cxn ang="0">
                  <a:pos x="869" y="196"/>
                </a:cxn>
                <a:cxn ang="0">
                  <a:pos x="940" y="246"/>
                </a:cxn>
                <a:cxn ang="0">
                  <a:pos x="911" y="332"/>
                </a:cxn>
                <a:cxn ang="0">
                  <a:pos x="962" y="408"/>
                </a:cxn>
                <a:cxn ang="0">
                  <a:pos x="1032" y="488"/>
                </a:cxn>
                <a:cxn ang="0">
                  <a:pos x="1107" y="546"/>
                </a:cxn>
                <a:cxn ang="0">
                  <a:pos x="1211" y="635"/>
                </a:cxn>
                <a:cxn ang="0">
                  <a:pos x="1276" y="664"/>
                </a:cxn>
                <a:cxn ang="0">
                  <a:pos x="1290" y="788"/>
                </a:cxn>
                <a:cxn ang="0">
                  <a:pos x="1209" y="789"/>
                </a:cxn>
                <a:cxn ang="0">
                  <a:pos x="1171" y="897"/>
                </a:cxn>
                <a:cxn ang="0">
                  <a:pos x="1048" y="961"/>
                </a:cxn>
                <a:cxn ang="0">
                  <a:pos x="1072" y="1050"/>
                </a:cxn>
                <a:cxn ang="0">
                  <a:pos x="1103" y="1147"/>
                </a:cxn>
                <a:cxn ang="0">
                  <a:pos x="1107" y="1221"/>
                </a:cxn>
                <a:cxn ang="0">
                  <a:pos x="1039" y="1209"/>
                </a:cxn>
                <a:cxn ang="0">
                  <a:pos x="967" y="1186"/>
                </a:cxn>
                <a:cxn ang="0">
                  <a:pos x="887" y="1162"/>
                </a:cxn>
                <a:cxn ang="0">
                  <a:pos x="873" y="1192"/>
                </a:cxn>
                <a:cxn ang="0">
                  <a:pos x="713" y="1216"/>
                </a:cxn>
                <a:cxn ang="0">
                  <a:pos x="630" y="1278"/>
                </a:cxn>
                <a:cxn ang="0">
                  <a:pos x="541" y="1294"/>
                </a:cxn>
                <a:cxn ang="0">
                  <a:pos x="513" y="1243"/>
                </a:cxn>
                <a:cxn ang="0">
                  <a:pos x="407" y="1235"/>
                </a:cxn>
                <a:cxn ang="0">
                  <a:pos x="389" y="1249"/>
                </a:cxn>
                <a:cxn ang="0">
                  <a:pos x="312" y="1343"/>
                </a:cxn>
                <a:cxn ang="0">
                  <a:pos x="290" y="1300"/>
                </a:cxn>
                <a:cxn ang="0">
                  <a:pos x="232" y="1235"/>
                </a:cxn>
                <a:cxn ang="0">
                  <a:pos x="172" y="1233"/>
                </a:cxn>
                <a:cxn ang="0">
                  <a:pos x="233" y="1183"/>
                </a:cxn>
                <a:cxn ang="0">
                  <a:pos x="287" y="1145"/>
                </a:cxn>
                <a:cxn ang="0">
                  <a:pos x="305" y="1020"/>
                </a:cxn>
                <a:cxn ang="0">
                  <a:pos x="277" y="859"/>
                </a:cxn>
                <a:cxn ang="0">
                  <a:pos x="342" y="778"/>
                </a:cxn>
                <a:cxn ang="0">
                  <a:pos x="385" y="770"/>
                </a:cxn>
                <a:cxn ang="0">
                  <a:pos x="383" y="720"/>
                </a:cxn>
                <a:cxn ang="0">
                  <a:pos x="352" y="621"/>
                </a:cxn>
                <a:cxn ang="0">
                  <a:pos x="337" y="581"/>
                </a:cxn>
                <a:cxn ang="0">
                  <a:pos x="295" y="485"/>
                </a:cxn>
                <a:cxn ang="0">
                  <a:pos x="279" y="433"/>
                </a:cxn>
                <a:cxn ang="0">
                  <a:pos x="232" y="410"/>
                </a:cxn>
                <a:cxn ang="0">
                  <a:pos x="196" y="348"/>
                </a:cxn>
                <a:cxn ang="0">
                  <a:pos x="174" y="317"/>
                </a:cxn>
                <a:cxn ang="0">
                  <a:pos x="86" y="327"/>
                </a:cxn>
                <a:cxn ang="0">
                  <a:pos x="112" y="341"/>
                </a:cxn>
                <a:cxn ang="0">
                  <a:pos x="78" y="389"/>
                </a:cxn>
                <a:cxn ang="0">
                  <a:pos x="26" y="378"/>
                </a:cxn>
                <a:cxn ang="0">
                  <a:pos x="15" y="289"/>
                </a:cxn>
                <a:cxn ang="0">
                  <a:pos x="0" y="200"/>
                </a:cxn>
                <a:cxn ang="0">
                  <a:pos x="57" y="163"/>
                </a:cxn>
                <a:cxn ang="0">
                  <a:pos x="135" y="168"/>
                </a:cxn>
                <a:cxn ang="0">
                  <a:pos x="176" y="121"/>
                </a:cxn>
                <a:cxn ang="0">
                  <a:pos x="225" y="58"/>
                </a:cxn>
              </a:cxnLst>
              <a:rect l="0" t="0" r="r" b="b"/>
              <a:pathLst>
                <a:path w="1304" h="1344">
                  <a:moveTo>
                    <a:pt x="296" y="0"/>
                  </a:moveTo>
                  <a:lnTo>
                    <a:pt x="312" y="0"/>
                  </a:lnTo>
                  <a:lnTo>
                    <a:pt x="317" y="1"/>
                  </a:lnTo>
                  <a:lnTo>
                    <a:pt x="321" y="4"/>
                  </a:lnTo>
                  <a:lnTo>
                    <a:pt x="323" y="8"/>
                  </a:lnTo>
                  <a:lnTo>
                    <a:pt x="324" y="12"/>
                  </a:lnTo>
                  <a:lnTo>
                    <a:pt x="325" y="15"/>
                  </a:lnTo>
                  <a:lnTo>
                    <a:pt x="329" y="18"/>
                  </a:lnTo>
                  <a:lnTo>
                    <a:pt x="347" y="24"/>
                  </a:lnTo>
                  <a:lnTo>
                    <a:pt x="355" y="29"/>
                  </a:lnTo>
                  <a:lnTo>
                    <a:pt x="359" y="37"/>
                  </a:lnTo>
                  <a:lnTo>
                    <a:pt x="360" y="42"/>
                  </a:lnTo>
                  <a:lnTo>
                    <a:pt x="360" y="47"/>
                  </a:lnTo>
                  <a:lnTo>
                    <a:pt x="361" y="52"/>
                  </a:lnTo>
                  <a:lnTo>
                    <a:pt x="363" y="57"/>
                  </a:lnTo>
                  <a:lnTo>
                    <a:pt x="367" y="59"/>
                  </a:lnTo>
                  <a:lnTo>
                    <a:pt x="383" y="63"/>
                  </a:lnTo>
                  <a:lnTo>
                    <a:pt x="387" y="65"/>
                  </a:lnTo>
                  <a:lnTo>
                    <a:pt x="390" y="69"/>
                  </a:lnTo>
                  <a:lnTo>
                    <a:pt x="391" y="72"/>
                  </a:lnTo>
                  <a:lnTo>
                    <a:pt x="393" y="74"/>
                  </a:lnTo>
                  <a:lnTo>
                    <a:pt x="398" y="76"/>
                  </a:lnTo>
                  <a:lnTo>
                    <a:pt x="407" y="78"/>
                  </a:lnTo>
                  <a:lnTo>
                    <a:pt x="413" y="81"/>
                  </a:lnTo>
                  <a:lnTo>
                    <a:pt x="418" y="88"/>
                  </a:lnTo>
                  <a:lnTo>
                    <a:pt x="420" y="94"/>
                  </a:lnTo>
                  <a:lnTo>
                    <a:pt x="420" y="118"/>
                  </a:lnTo>
                  <a:lnTo>
                    <a:pt x="421" y="125"/>
                  </a:lnTo>
                  <a:lnTo>
                    <a:pt x="422" y="130"/>
                  </a:lnTo>
                  <a:lnTo>
                    <a:pt x="425" y="132"/>
                  </a:lnTo>
                  <a:lnTo>
                    <a:pt x="430" y="133"/>
                  </a:lnTo>
                  <a:lnTo>
                    <a:pt x="442" y="139"/>
                  </a:lnTo>
                  <a:lnTo>
                    <a:pt x="447" y="141"/>
                  </a:lnTo>
                  <a:lnTo>
                    <a:pt x="451" y="141"/>
                  </a:lnTo>
                  <a:lnTo>
                    <a:pt x="453" y="138"/>
                  </a:lnTo>
                  <a:lnTo>
                    <a:pt x="454" y="130"/>
                  </a:lnTo>
                  <a:lnTo>
                    <a:pt x="455" y="125"/>
                  </a:lnTo>
                  <a:lnTo>
                    <a:pt x="457" y="121"/>
                  </a:lnTo>
                  <a:lnTo>
                    <a:pt x="461" y="120"/>
                  </a:lnTo>
                  <a:lnTo>
                    <a:pt x="465" y="121"/>
                  </a:lnTo>
                  <a:lnTo>
                    <a:pt x="470" y="123"/>
                  </a:lnTo>
                  <a:lnTo>
                    <a:pt x="476" y="125"/>
                  </a:lnTo>
                  <a:lnTo>
                    <a:pt x="481" y="126"/>
                  </a:lnTo>
                  <a:lnTo>
                    <a:pt x="485" y="127"/>
                  </a:lnTo>
                  <a:lnTo>
                    <a:pt x="487" y="125"/>
                  </a:lnTo>
                  <a:lnTo>
                    <a:pt x="486" y="121"/>
                  </a:lnTo>
                  <a:lnTo>
                    <a:pt x="480" y="113"/>
                  </a:lnTo>
                  <a:lnTo>
                    <a:pt x="472" y="105"/>
                  </a:lnTo>
                  <a:lnTo>
                    <a:pt x="463" y="98"/>
                  </a:lnTo>
                  <a:lnTo>
                    <a:pt x="457" y="92"/>
                  </a:lnTo>
                  <a:lnTo>
                    <a:pt x="455" y="87"/>
                  </a:lnTo>
                  <a:lnTo>
                    <a:pt x="458" y="82"/>
                  </a:lnTo>
                  <a:lnTo>
                    <a:pt x="463" y="79"/>
                  </a:lnTo>
                  <a:lnTo>
                    <a:pt x="469" y="76"/>
                  </a:lnTo>
                  <a:lnTo>
                    <a:pt x="479" y="70"/>
                  </a:lnTo>
                  <a:lnTo>
                    <a:pt x="486" y="67"/>
                  </a:lnTo>
                  <a:lnTo>
                    <a:pt x="494" y="65"/>
                  </a:lnTo>
                  <a:lnTo>
                    <a:pt x="502" y="64"/>
                  </a:lnTo>
                  <a:lnTo>
                    <a:pt x="509" y="65"/>
                  </a:lnTo>
                  <a:lnTo>
                    <a:pt x="511" y="66"/>
                  </a:lnTo>
                  <a:lnTo>
                    <a:pt x="513" y="68"/>
                  </a:lnTo>
                  <a:lnTo>
                    <a:pt x="517" y="78"/>
                  </a:lnTo>
                  <a:lnTo>
                    <a:pt x="518" y="78"/>
                  </a:lnTo>
                  <a:lnTo>
                    <a:pt x="520" y="79"/>
                  </a:lnTo>
                  <a:lnTo>
                    <a:pt x="522" y="78"/>
                  </a:lnTo>
                  <a:lnTo>
                    <a:pt x="528" y="74"/>
                  </a:lnTo>
                  <a:lnTo>
                    <a:pt x="529" y="72"/>
                  </a:lnTo>
                  <a:lnTo>
                    <a:pt x="531" y="71"/>
                  </a:lnTo>
                  <a:lnTo>
                    <a:pt x="534" y="74"/>
                  </a:lnTo>
                  <a:lnTo>
                    <a:pt x="535" y="76"/>
                  </a:lnTo>
                  <a:lnTo>
                    <a:pt x="535" y="77"/>
                  </a:lnTo>
                  <a:lnTo>
                    <a:pt x="536" y="78"/>
                  </a:lnTo>
                  <a:lnTo>
                    <a:pt x="536" y="79"/>
                  </a:lnTo>
                  <a:lnTo>
                    <a:pt x="537" y="80"/>
                  </a:lnTo>
                  <a:lnTo>
                    <a:pt x="541" y="80"/>
                  </a:lnTo>
                  <a:lnTo>
                    <a:pt x="547" y="79"/>
                  </a:lnTo>
                  <a:lnTo>
                    <a:pt x="561" y="79"/>
                  </a:lnTo>
                  <a:lnTo>
                    <a:pt x="565" y="82"/>
                  </a:lnTo>
                  <a:lnTo>
                    <a:pt x="566" y="86"/>
                  </a:lnTo>
                  <a:lnTo>
                    <a:pt x="565" y="91"/>
                  </a:lnTo>
                  <a:lnTo>
                    <a:pt x="565" y="97"/>
                  </a:lnTo>
                  <a:lnTo>
                    <a:pt x="566" y="103"/>
                  </a:lnTo>
                  <a:lnTo>
                    <a:pt x="568" y="106"/>
                  </a:lnTo>
                  <a:lnTo>
                    <a:pt x="571" y="108"/>
                  </a:lnTo>
                  <a:lnTo>
                    <a:pt x="578" y="109"/>
                  </a:lnTo>
                  <a:lnTo>
                    <a:pt x="586" y="110"/>
                  </a:lnTo>
                  <a:lnTo>
                    <a:pt x="592" y="110"/>
                  </a:lnTo>
                  <a:lnTo>
                    <a:pt x="596" y="108"/>
                  </a:lnTo>
                  <a:lnTo>
                    <a:pt x="598" y="102"/>
                  </a:lnTo>
                  <a:lnTo>
                    <a:pt x="600" y="93"/>
                  </a:lnTo>
                  <a:lnTo>
                    <a:pt x="601" y="84"/>
                  </a:lnTo>
                  <a:lnTo>
                    <a:pt x="602" y="77"/>
                  </a:lnTo>
                  <a:lnTo>
                    <a:pt x="601" y="71"/>
                  </a:lnTo>
                  <a:lnTo>
                    <a:pt x="600" y="61"/>
                  </a:lnTo>
                  <a:lnTo>
                    <a:pt x="598" y="51"/>
                  </a:lnTo>
                  <a:lnTo>
                    <a:pt x="597" y="41"/>
                  </a:lnTo>
                  <a:lnTo>
                    <a:pt x="597" y="32"/>
                  </a:lnTo>
                  <a:lnTo>
                    <a:pt x="599" y="27"/>
                  </a:lnTo>
                  <a:lnTo>
                    <a:pt x="608" y="18"/>
                  </a:lnTo>
                  <a:lnTo>
                    <a:pt x="614" y="14"/>
                  </a:lnTo>
                  <a:lnTo>
                    <a:pt x="624" y="9"/>
                  </a:lnTo>
                  <a:lnTo>
                    <a:pt x="627" y="10"/>
                  </a:lnTo>
                  <a:lnTo>
                    <a:pt x="628" y="16"/>
                  </a:lnTo>
                  <a:lnTo>
                    <a:pt x="629" y="23"/>
                  </a:lnTo>
                  <a:lnTo>
                    <a:pt x="630" y="29"/>
                  </a:lnTo>
                  <a:lnTo>
                    <a:pt x="633" y="33"/>
                  </a:lnTo>
                  <a:lnTo>
                    <a:pt x="638" y="36"/>
                  </a:lnTo>
                  <a:lnTo>
                    <a:pt x="642" y="40"/>
                  </a:lnTo>
                  <a:lnTo>
                    <a:pt x="648" y="45"/>
                  </a:lnTo>
                  <a:lnTo>
                    <a:pt x="652" y="49"/>
                  </a:lnTo>
                  <a:lnTo>
                    <a:pt x="654" y="52"/>
                  </a:lnTo>
                  <a:lnTo>
                    <a:pt x="659" y="61"/>
                  </a:lnTo>
                  <a:lnTo>
                    <a:pt x="663" y="67"/>
                  </a:lnTo>
                  <a:lnTo>
                    <a:pt x="668" y="71"/>
                  </a:lnTo>
                  <a:lnTo>
                    <a:pt x="672" y="70"/>
                  </a:lnTo>
                  <a:lnTo>
                    <a:pt x="676" y="67"/>
                  </a:lnTo>
                  <a:lnTo>
                    <a:pt x="679" y="64"/>
                  </a:lnTo>
                  <a:lnTo>
                    <a:pt x="683" y="63"/>
                  </a:lnTo>
                  <a:lnTo>
                    <a:pt x="691" y="62"/>
                  </a:lnTo>
                  <a:lnTo>
                    <a:pt x="704" y="61"/>
                  </a:lnTo>
                  <a:lnTo>
                    <a:pt x="716" y="58"/>
                  </a:lnTo>
                  <a:lnTo>
                    <a:pt x="729" y="53"/>
                  </a:lnTo>
                  <a:lnTo>
                    <a:pt x="734" y="52"/>
                  </a:lnTo>
                  <a:lnTo>
                    <a:pt x="736" y="53"/>
                  </a:lnTo>
                  <a:lnTo>
                    <a:pt x="738" y="58"/>
                  </a:lnTo>
                  <a:lnTo>
                    <a:pt x="740" y="60"/>
                  </a:lnTo>
                  <a:lnTo>
                    <a:pt x="745" y="60"/>
                  </a:lnTo>
                  <a:lnTo>
                    <a:pt x="752" y="58"/>
                  </a:lnTo>
                  <a:lnTo>
                    <a:pt x="762" y="56"/>
                  </a:lnTo>
                  <a:lnTo>
                    <a:pt x="772" y="51"/>
                  </a:lnTo>
                  <a:lnTo>
                    <a:pt x="778" y="59"/>
                  </a:lnTo>
                  <a:lnTo>
                    <a:pt x="779" y="62"/>
                  </a:lnTo>
                  <a:lnTo>
                    <a:pt x="781" y="66"/>
                  </a:lnTo>
                  <a:lnTo>
                    <a:pt x="785" y="71"/>
                  </a:lnTo>
                  <a:lnTo>
                    <a:pt x="791" y="77"/>
                  </a:lnTo>
                  <a:lnTo>
                    <a:pt x="799" y="83"/>
                  </a:lnTo>
                  <a:lnTo>
                    <a:pt x="811" y="88"/>
                  </a:lnTo>
                  <a:lnTo>
                    <a:pt x="826" y="91"/>
                  </a:lnTo>
                  <a:lnTo>
                    <a:pt x="828" y="94"/>
                  </a:lnTo>
                  <a:lnTo>
                    <a:pt x="830" y="100"/>
                  </a:lnTo>
                  <a:lnTo>
                    <a:pt x="829" y="105"/>
                  </a:lnTo>
                  <a:lnTo>
                    <a:pt x="820" y="114"/>
                  </a:lnTo>
                  <a:lnTo>
                    <a:pt x="820" y="117"/>
                  </a:lnTo>
                  <a:lnTo>
                    <a:pt x="825" y="119"/>
                  </a:lnTo>
                  <a:lnTo>
                    <a:pt x="834" y="123"/>
                  </a:lnTo>
                  <a:lnTo>
                    <a:pt x="840" y="128"/>
                  </a:lnTo>
                  <a:lnTo>
                    <a:pt x="844" y="133"/>
                  </a:lnTo>
                  <a:lnTo>
                    <a:pt x="848" y="139"/>
                  </a:lnTo>
                  <a:lnTo>
                    <a:pt x="850" y="144"/>
                  </a:lnTo>
                  <a:lnTo>
                    <a:pt x="849" y="148"/>
                  </a:lnTo>
                  <a:lnTo>
                    <a:pt x="847" y="152"/>
                  </a:lnTo>
                  <a:lnTo>
                    <a:pt x="844" y="155"/>
                  </a:lnTo>
                  <a:lnTo>
                    <a:pt x="842" y="158"/>
                  </a:lnTo>
                  <a:lnTo>
                    <a:pt x="843" y="163"/>
                  </a:lnTo>
                  <a:lnTo>
                    <a:pt x="848" y="169"/>
                  </a:lnTo>
                  <a:lnTo>
                    <a:pt x="854" y="175"/>
                  </a:lnTo>
                  <a:lnTo>
                    <a:pt x="860" y="182"/>
                  </a:lnTo>
                  <a:lnTo>
                    <a:pt x="862" y="188"/>
                  </a:lnTo>
                  <a:lnTo>
                    <a:pt x="864" y="193"/>
                  </a:lnTo>
                  <a:lnTo>
                    <a:pt x="869" y="196"/>
                  </a:lnTo>
                  <a:lnTo>
                    <a:pt x="877" y="199"/>
                  </a:lnTo>
                  <a:lnTo>
                    <a:pt x="887" y="204"/>
                  </a:lnTo>
                  <a:lnTo>
                    <a:pt x="896" y="210"/>
                  </a:lnTo>
                  <a:lnTo>
                    <a:pt x="904" y="216"/>
                  </a:lnTo>
                  <a:lnTo>
                    <a:pt x="909" y="219"/>
                  </a:lnTo>
                  <a:lnTo>
                    <a:pt x="913" y="221"/>
                  </a:lnTo>
                  <a:lnTo>
                    <a:pt x="916" y="221"/>
                  </a:lnTo>
                  <a:lnTo>
                    <a:pt x="920" y="222"/>
                  </a:lnTo>
                  <a:lnTo>
                    <a:pt x="923" y="224"/>
                  </a:lnTo>
                  <a:lnTo>
                    <a:pt x="924" y="229"/>
                  </a:lnTo>
                  <a:lnTo>
                    <a:pt x="923" y="234"/>
                  </a:lnTo>
                  <a:lnTo>
                    <a:pt x="923" y="239"/>
                  </a:lnTo>
                  <a:lnTo>
                    <a:pt x="925" y="242"/>
                  </a:lnTo>
                  <a:lnTo>
                    <a:pt x="931" y="244"/>
                  </a:lnTo>
                  <a:lnTo>
                    <a:pt x="936" y="245"/>
                  </a:lnTo>
                  <a:lnTo>
                    <a:pt x="940" y="246"/>
                  </a:lnTo>
                  <a:lnTo>
                    <a:pt x="942" y="250"/>
                  </a:lnTo>
                  <a:lnTo>
                    <a:pt x="941" y="259"/>
                  </a:lnTo>
                  <a:lnTo>
                    <a:pt x="937" y="269"/>
                  </a:lnTo>
                  <a:lnTo>
                    <a:pt x="931" y="277"/>
                  </a:lnTo>
                  <a:lnTo>
                    <a:pt x="928" y="280"/>
                  </a:lnTo>
                  <a:lnTo>
                    <a:pt x="927" y="283"/>
                  </a:lnTo>
                  <a:lnTo>
                    <a:pt x="927" y="287"/>
                  </a:lnTo>
                  <a:lnTo>
                    <a:pt x="925" y="293"/>
                  </a:lnTo>
                  <a:lnTo>
                    <a:pt x="921" y="299"/>
                  </a:lnTo>
                  <a:lnTo>
                    <a:pt x="917" y="302"/>
                  </a:lnTo>
                  <a:lnTo>
                    <a:pt x="912" y="305"/>
                  </a:lnTo>
                  <a:lnTo>
                    <a:pt x="908" y="309"/>
                  </a:lnTo>
                  <a:lnTo>
                    <a:pt x="906" y="314"/>
                  </a:lnTo>
                  <a:lnTo>
                    <a:pt x="907" y="319"/>
                  </a:lnTo>
                  <a:lnTo>
                    <a:pt x="909" y="325"/>
                  </a:lnTo>
                  <a:lnTo>
                    <a:pt x="911" y="332"/>
                  </a:lnTo>
                  <a:lnTo>
                    <a:pt x="915" y="336"/>
                  </a:lnTo>
                  <a:lnTo>
                    <a:pt x="920" y="340"/>
                  </a:lnTo>
                  <a:lnTo>
                    <a:pt x="927" y="344"/>
                  </a:lnTo>
                  <a:lnTo>
                    <a:pt x="932" y="347"/>
                  </a:lnTo>
                  <a:lnTo>
                    <a:pt x="934" y="350"/>
                  </a:lnTo>
                  <a:lnTo>
                    <a:pt x="933" y="353"/>
                  </a:lnTo>
                  <a:lnTo>
                    <a:pt x="930" y="357"/>
                  </a:lnTo>
                  <a:lnTo>
                    <a:pt x="932" y="361"/>
                  </a:lnTo>
                  <a:lnTo>
                    <a:pt x="935" y="364"/>
                  </a:lnTo>
                  <a:lnTo>
                    <a:pt x="939" y="367"/>
                  </a:lnTo>
                  <a:lnTo>
                    <a:pt x="943" y="369"/>
                  </a:lnTo>
                  <a:lnTo>
                    <a:pt x="948" y="375"/>
                  </a:lnTo>
                  <a:lnTo>
                    <a:pt x="952" y="384"/>
                  </a:lnTo>
                  <a:lnTo>
                    <a:pt x="957" y="397"/>
                  </a:lnTo>
                  <a:lnTo>
                    <a:pt x="960" y="404"/>
                  </a:lnTo>
                  <a:lnTo>
                    <a:pt x="962" y="408"/>
                  </a:lnTo>
                  <a:lnTo>
                    <a:pt x="965" y="410"/>
                  </a:lnTo>
                  <a:lnTo>
                    <a:pt x="968" y="413"/>
                  </a:lnTo>
                  <a:lnTo>
                    <a:pt x="971" y="419"/>
                  </a:lnTo>
                  <a:lnTo>
                    <a:pt x="975" y="429"/>
                  </a:lnTo>
                  <a:lnTo>
                    <a:pt x="977" y="438"/>
                  </a:lnTo>
                  <a:lnTo>
                    <a:pt x="979" y="444"/>
                  </a:lnTo>
                  <a:lnTo>
                    <a:pt x="984" y="448"/>
                  </a:lnTo>
                  <a:lnTo>
                    <a:pt x="992" y="452"/>
                  </a:lnTo>
                  <a:lnTo>
                    <a:pt x="1000" y="458"/>
                  </a:lnTo>
                  <a:lnTo>
                    <a:pt x="1008" y="467"/>
                  </a:lnTo>
                  <a:lnTo>
                    <a:pt x="1013" y="476"/>
                  </a:lnTo>
                  <a:lnTo>
                    <a:pt x="1016" y="483"/>
                  </a:lnTo>
                  <a:lnTo>
                    <a:pt x="1019" y="485"/>
                  </a:lnTo>
                  <a:lnTo>
                    <a:pt x="1023" y="486"/>
                  </a:lnTo>
                  <a:lnTo>
                    <a:pt x="1027" y="486"/>
                  </a:lnTo>
                  <a:lnTo>
                    <a:pt x="1032" y="488"/>
                  </a:lnTo>
                  <a:lnTo>
                    <a:pt x="1034" y="489"/>
                  </a:lnTo>
                  <a:lnTo>
                    <a:pt x="1035" y="490"/>
                  </a:lnTo>
                  <a:lnTo>
                    <a:pt x="1037" y="488"/>
                  </a:lnTo>
                  <a:lnTo>
                    <a:pt x="1037" y="487"/>
                  </a:lnTo>
                  <a:lnTo>
                    <a:pt x="1039" y="483"/>
                  </a:lnTo>
                  <a:lnTo>
                    <a:pt x="1040" y="482"/>
                  </a:lnTo>
                  <a:lnTo>
                    <a:pt x="1041" y="480"/>
                  </a:lnTo>
                  <a:lnTo>
                    <a:pt x="1043" y="479"/>
                  </a:lnTo>
                  <a:lnTo>
                    <a:pt x="1045" y="479"/>
                  </a:lnTo>
                  <a:lnTo>
                    <a:pt x="1052" y="481"/>
                  </a:lnTo>
                  <a:lnTo>
                    <a:pt x="1060" y="485"/>
                  </a:lnTo>
                  <a:lnTo>
                    <a:pt x="1067" y="492"/>
                  </a:lnTo>
                  <a:lnTo>
                    <a:pt x="1074" y="500"/>
                  </a:lnTo>
                  <a:lnTo>
                    <a:pt x="1084" y="516"/>
                  </a:lnTo>
                  <a:lnTo>
                    <a:pt x="1091" y="526"/>
                  </a:lnTo>
                  <a:lnTo>
                    <a:pt x="1107" y="546"/>
                  </a:lnTo>
                  <a:lnTo>
                    <a:pt x="1114" y="555"/>
                  </a:lnTo>
                  <a:lnTo>
                    <a:pt x="1118" y="563"/>
                  </a:lnTo>
                  <a:lnTo>
                    <a:pt x="1122" y="569"/>
                  </a:lnTo>
                  <a:lnTo>
                    <a:pt x="1128" y="571"/>
                  </a:lnTo>
                  <a:lnTo>
                    <a:pt x="1153" y="571"/>
                  </a:lnTo>
                  <a:lnTo>
                    <a:pt x="1161" y="574"/>
                  </a:lnTo>
                  <a:lnTo>
                    <a:pt x="1168" y="582"/>
                  </a:lnTo>
                  <a:lnTo>
                    <a:pt x="1174" y="591"/>
                  </a:lnTo>
                  <a:lnTo>
                    <a:pt x="1178" y="601"/>
                  </a:lnTo>
                  <a:lnTo>
                    <a:pt x="1181" y="609"/>
                  </a:lnTo>
                  <a:lnTo>
                    <a:pt x="1182" y="615"/>
                  </a:lnTo>
                  <a:lnTo>
                    <a:pt x="1185" y="621"/>
                  </a:lnTo>
                  <a:lnTo>
                    <a:pt x="1192" y="626"/>
                  </a:lnTo>
                  <a:lnTo>
                    <a:pt x="1200" y="630"/>
                  </a:lnTo>
                  <a:lnTo>
                    <a:pt x="1209" y="634"/>
                  </a:lnTo>
                  <a:lnTo>
                    <a:pt x="1211" y="635"/>
                  </a:lnTo>
                  <a:lnTo>
                    <a:pt x="1213" y="634"/>
                  </a:lnTo>
                  <a:lnTo>
                    <a:pt x="1213" y="631"/>
                  </a:lnTo>
                  <a:lnTo>
                    <a:pt x="1212" y="629"/>
                  </a:lnTo>
                  <a:lnTo>
                    <a:pt x="1212" y="627"/>
                  </a:lnTo>
                  <a:lnTo>
                    <a:pt x="1211" y="625"/>
                  </a:lnTo>
                  <a:lnTo>
                    <a:pt x="1211" y="624"/>
                  </a:lnTo>
                  <a:lnTo>
                    <a:pt x="1210" y="622"/>
                  </a:lnTo>
                  <a:lnTo>
                    <a:pt x="1212" y="620"/>
                  </a:lnTo>
                  <a:lnTo>
                    <a:pt x="1216" y="621"/>
                  </a:lnTo>
                  <a:lnTo>
                    <a:pt x="1222" y="624"/>
                  </a:lnTo>
                  <a:lnTo>
                    <a:pt x="1229" y="629"/>
                  </a:lnTo>
                  <a:lnTo>
                    <a:pt x="1249" y="649"/>
                  </a:lnTo>
                  <a:lnTo>
                    <a:pt x="1254" y="655"/>
                  </a:lnTo>
                  <a:lnTo>
                    <a:pt x="1260" y="661"/>
                  </a:lnTo>
                  <a:lnTo>
                    <a:pt x="1266" y="664"/>
                  </a:lnTo>
                  <a:lnTo>
                    <a:pt x="1276" y="664"/>
                  </a:lnTo>
                  <a:lnTo>
                    <a:pt x="1280" y="666"/>
                  </a:lnTo>
                  <a:lnTo>
                    <a:pt x="1284" y="672"/>
                  </a:lnTo>
                  <a:lnTo>
                    <a:pt x="1289" y="679"/>
                  </a:lnTo>
                  <a:lnTo>
                    <a:pt x="1297" y="695"/>
                  </a:lnTo>
                  <a:lnTo>
                    <a:pt x="1299" y="700"/>
                  </a:lnTo>
                  <a:lnTo>
                    <a:pt x="1299" y="708"/>
                  </a:lnTo>
                  <a:lnTo>
                    <a:pt x="1296" y="715"/>
                  </a:lnTo>
                  <a:lnTo>
                    <a:pt x="1292" y="724"/>
                  </a:lnTo>
                  <a:lnTo>
                    <a:pt x="1291" y="732"/>
                  </a:lnTo>
                  <a:lnTo>
                    <a:pt x="1295" y="740"/>
                  </a:lnTo>
                  <a:lnTo>
                    <a:pt x="1300" y="747"/>
                  </a:lnTo>
                  <a:lnTo>
                    <a:pt x="1304" y="755"/>
                  </a:lnTo>
                  <a:lnTo>
                    <a:pt x="1304" y="764"/>
                  </a:lnTo>
                  <a:lnTo>
                    <a:pt x="1302" y="774"/>
                  </a:lnTo>
                  <a:lnTo>
                    <a:pt x="1297" y="782"/>
                  </a:lnTo>
                  <a:lnTo>
                    <a:pt x="1290" y="788"/>
                  </a:lnTo>
                  <a:lnTo>
                    <a:pt x="1285" y="792"/>
                  </a:lnTo>
                  <a:lnTo>
                    <a:pt x="1282" y="797"/>
                  </a:lnTo>
                  <a:lnTo>
                    <a:pt x="1280" y="802"/>
                  </a:lnTo>
                  <a:lnTo>
                    <a:pt x="1274" y="808"/>
                  </a:lnTo>
                  <a:lnTo>
                    <a:pt x="1268" y="810"/>
                  </a:lnTo>
                  <a:lnTo>
                    <a:pt x="1263" y="808"/>
                  </a:lnTo>
                  <a:lnTo>
                    <a:pt x="1257" y="803"/>
                  </a:lnTo>
                  <a:lnTo>
                    <a:pt x="1251" y="799"/>
                  </a:lnTo>
                  <a:lnTo>
                    <a:pt x="1243" y="797"/>
                  </a:lnTo>
                  <a:lnTo>
                    <a:pt x="1236" y="796"/>
                  </a:lnTo>
                  <a:lnTo>
                    <a:pt x="1230" y="794"/>
                  </a:lnTo>
                  <a:lnTo>
                    <a:pt x="1227" y="791"/>
                  </a:lnTo>
                  <a:lnTo>
                    <a:pt x="1224" y="789"/>
                  </a:lnTo>
                  <a:lnTo>
                    <a:pt x="1220" y="787"/>
                  </a:lnTo>
                  <a:lnTo>
                    <a:pt x="1214" y="787"/>
                  </a:lnTo>
                  <a:lnTo>
                    <a:pt x="1209" y="789"/>
                  </a:lnTo>
                  <a:lnTo>
                    <a:pt x="1204" y="795"/>
                  </a:lnTo>
                  <a:lnTo>
                    <a:pt x="1203" y="803"/>
                  </a:lnTo>
                  <a:lnTo>
                    <a:pt x="1204" y="810"/>
                  </a:lnTo>
                  <a:lnTo>
                    <a:pt x="1206" y="816"/>
                  </a:lnTo>
                  <a:lnTo>
                    <a:pt x="1206" y="821"/>
                  </a:lnTo>
                  <a:lnTo>
                    <a:pt x="1203" y="827"/>
                  </a:lnTo>
                  <a:lnTo>
                    <a:pt x="1201" y="833"/>
                  </a:lnTo>
                  <a:lnTo>
                    <a:pt x="1202" y="838"/>
                  </a:lnTo>
                  <a:lnTo>
                    <a:pt x="1205" y="843"/>
                  </a:lnTo>
                  <a:lnTo>
                    <a:pt x="1207" y="849"/>
                  </a:lnTo>
                  <a:lnTo>
                    <a:pt x="1208" y="857"/>
                  </a:lnTo>
                  <a:lnTo>
                    <a:pt x="1205" y="865"/>
                  </a:lnTo>
                  <a:lnTo>
                    <a:pt x="1198" y="874"/>
                  </a:lnTo>
                  <a:lnTo>
                    <a:pt x="1189" y="881"/>
                  </a:lnTo>
                  <a:lnTo>
                    <a:pt x="1179" y="889"/>
                  </a:lnTo>
                  <a:lnTo>
                    <a:pt x="1171" y="897"/>
                  </a:lnTo>
                  <a:lnTo>
                    <a:pt x="1164" y="902"/>
                  </a:lnTo>
                  <a:lnTo>
                    <a:pt x="1158" y="904"/>
                  </a:lnTo>
                  <a:lnTo>
                    <a:pt x="1151" y="905"/>
                  </a:lnTo>
                  <a:lnTo>
                    <a:pt x="1142" y="907"/>
                  </a:lnTo>
                  <a:lnTo>
                    <a:pt x="1132" y="910"/>
                  </a:lnTo>
                  <a:lnTo>
                    <a:pt x="1117" y="915"/>
                  </a:lnTo>
                  <a:lnTo>
                    <a:pt x="1105" y="920"/>
                  </a:lnTo>
                  <a:lnTo>
                    <a:pt x="1094" y="926"/>
                  </a:lnTo>
                  <a:lnTo>
                    <a:pt x="1084" y="934"/>
                  </a:lnTo>
                  <a:lnTo>
                    <a:pt x="1078" y="940"/>
                  </a:lnTo>
                  <a:lnTo>
                    <a:pt x="1071" y="943"/>
                  </a:lnTo>
                  <a:lnTo>
                    <a:pt x="1064" y="945"/>
                  </a:lnTo>
                  <a:lnTo>
                    <a:pt x="1058" y="946"/>
                  </a:lnTo>
                  <a:lnTo>
                    <a:pt x="1053" y="949"/>
                  </a:lnTo>
                  <a:lnTo>
                    <a:pt x="1051" y="953"/>
                  </a:lnTo>
                  <a:lnTo>
                    <a:pt x="1048" y="961"/>
                  </a:lnTo>
                  <a:lnTo>
                    <a:pt x="1042" y="968"/>
                  </a:lnTo>
                  <a:lnTo>
                    <a:pt x="1034" y="975"/>
                  </a:lnTo>
                  <a:lnTo>
                    <a:pt x="1026" y="981"/>
                  </a:lnTo>
                  <a:lnTo>
                    <a:pt x="1023" y="986"/>
                  </a:lnTo>
                  <a:lnTo>
                    <a:pt x="1023" y="992"/>
                  </a:lnTo>
                  <a:lnTo>
                    <a:pt x="1026" y="999"/>
                  </a:lnTo>
                  <a:lnTo>
                    <a:pt x="1031" y="1007"/>
                  </a:lnTo>
                  <a:lnTo>
                    <a:pt x="1038" y="1015"/>
                  </a:lnTo>
                  <a:lnTo>
                    <a:pt x="1047" y="1021"/>
                  </a:lnTo>
                  <a:lnTo>
                    <a:pt x="1054" y="1028"/>
                  </a:lnTo>
                  <a:lnTo>
                    <a:pt x="1057" y="1033"/>
                  </a:lnTo>
                  <a:lnTo>
                    <a:pt x="1058" y="1038"/>
                  </a:lnTo>
                  <a:lnTo>
                    <a:pt x="1059" y="1042"/>
                  </a:lnTo>
                  <a:lnTo>
                    <a:pt x="1061" y="1044"/>
                  </a:lnTo>
                  <a:lnTo>
                    <a:pt x="1065" y="1046"/>
                  </a:lnTo>
                  <a:lnTo>
                    <a:pt x="1072" y="1050"/>
                  </a:lnTo>
                  <a:lnTo>
                    <a:pt x="1077" y="1058"/>
                  </a:lnTo>
                  <a:lnTo>
                    <a:pt x="1085" y="1076"/>
                  </a:lnTo>
                  <a:lnTo>
                    <a:pt x="1089" y="1083"/>
                  </a:lnTo>
                  <a:lnTo>
                    <a:pt x="1094" y="1091"/>
                  </a:lnTo>
                  <a:lnTo>
                    <a:pt x="1093" y="1099"/>
                  </a:lnTo>
                  <a:lnTo>
                    <a:pt x="1087" y="1107"/>
                  </a:lnTo>
                  <a:lnTo>
                    <a:pt x="1082" y="1113"/>
                  </a:lnTo>
                  <a:lnTo>
                    <a:pt x="1079" y="1122"/>
                  </a:lnTo>
                  <a:lnTo>
                    <a:pt x="1077" y="1132"/>
                  </a:lnTo>
                  <a:lnTo>
                    <a:pt x="1075" y="1141"/>
                  </a:lnTo>
                  <a:lnTo>
                    <a:pt x="1073" y="1148"/>
                  </a:lnTo>
                  <a:lnTo>
                    <a:pt x="1073" y="1151"/>
                  </a:lnTo>
                  <a:lnTo>
                    <a:pt x="1077" y="1152"/>
                  </a:lnTo>
                  <a:lnTo>
                    <a:pt x="1082" y="1152"/>
                  </a:lnTo>
                  <a:lnTo>
                    <a:pt x="1089" y="1151"/>
                  </a:lnTo>
                  <a:lnTo>
                    <a:pt x="1103" y="1147"/>
                  </a:lnTo>
                  <a:lnTo>
                    <a:pt x="1108" y="1146"/>
                  </a:lnTo>
                  <a:lnTo>
                    <a:pt x="1112" y="1147"/>
                  </a:lnTo>
                  <a:lnTo>
                    <a:pt x="1116" y="1152"/>
                  </a:lnTo>
                  <a:lnTo>
                    <a:pt x="1120" y="1157"/>
                  </a:lnTo>
                  <a:lnTo>
                    <a:pt x="1123" y="1165"/>
                  </a:lnTo>
                  <a:lnTo>
                    <a:pt x="1124" y="1171"/>
                  </a:lnTo>
                  <a:lnTo>
                    <a:pt x="1123" y="1175"/>
                  </a:lnTo>
                  <a:lnTo>
                    <a:pt x="1120" y="1181"/>
                  </a:lnTo>
                  <a:lnTo>
                    <a:pt x="1114" y="1197"/>
                  </a:lnTo>
                  <a:lnTo>
                    <a:pt x="1110" y="1202"/>
                  </a:lnTo>
                  <a:lnTo>
                    <a:pt x="1109" y="1205"/>
                  </a:lnTo>
                  <a:lnTo>
                    <a:pt x="1110" y="1210"/>
                  </a:lnTo>
                  <a:lnTo>
                    <a:pt x="1112" y="1214"/>
                  </a:lnTo>
                  <a:lnTo>
                    <a:pt x="1113" y="1217"/>
                  </a:lnTo>
                  <a:lnTo>
                    <a:pt x="1111" y="1219"/>
                  </a:lnTo>
                  <a:lnTo>
                    <a:pt x="1107" y="1221"/>
                  </a:lnTo>
                  <a:lnTo>
                    <a:pt x="1107" y="1223"/>
                  </a:lnTo>
                  <a:lnTo>
                    <a:pt x="1109" y="1229"/>
                  </a:lnTo>
                  <a:lnTo>
                    <a:pt x="1112" y="1233"/>
                  </a:lnTo>
                  <a:lnTo>
                    <a:pt x="1113" y="1238"/>
                  </a:lnTo>
                  <a:lnTo>
                    <a:pt x="1109" y="1241"/>
                  </a:lnTo>
                  <a:lnTo>
                    <a:pt x="1102" y="1244"/>
                  </a:lnTo>
                  <a:lnTo>
                    <a:pt x="1084" y="1244"/>
                  </a:lnTo>
                  <a:lnTo>
                    <a:pt x="1076" y="1242"/>
                  </a:lnTo>
                  <a:lnTo>
                    <a:pt x="1071" y="1238"/>
                  </a:lnTo>
                  <a:lnTo>
                    <a:pt x="1065" y="1228"/>
                  </a:lnTo>
                  <a:lnTo>
                    <a:pt x="1062" y="1222"/>
                  </a:lnTo>
                  <a:lnTo>
                    <a:pt x="1057" y="1217"/>
                  </a:lnTo>
                  <a:lnTo>
                    <a:pt x="1052" y="1215"/>
                  </a:lnTo>
                  <a:lnTo>
                    <a:pt x="1046" y="1213"/>
                  </a:lnTo>
                  <a:lnTo>
                    <a:pt x="1041" y="1211"/>
                  </a:lnTo>
                  <a:lnTo>
                    <a:pt x="1039" y="1209"/>
                  </a:lnTo>
                  <a:lnTo>
                    <a:pt x="1040" y="1202"/>
                  </a:lnTo>
                  <a:lnTo>
                    <a:pt x="1044" y="1195"/>
                  </a:lnTo>
                  <a:lnTo>
                    <a:pt x="1048" y="1190"/>
                  </a:lnTo>
                  <a:lnTo>
                    <a:pt x="1048" y="1186"/>
                  </a:lnTo>
                  <a:lnTo>
                    <a:pt x="1036" y="1174"/>
                  </a:lnTo>
                  <a:lnTo>
                    <a:pt x="1034" y="1170"/>
                  </a:lnTo>
                  <a:lnTo>
                    <a:pt x="1032" y="1167"/>
                  </a:lnTo>
                  <a:lnTo>
                    <a:pt x="1025" y="1165"/>
                  </a:lnTo>
                  <a:lnTo>
                    <a:pt x="1017" y="1164"/>
                  </a:lnTo>
                  <a:lnTo>
                    <a:pt x="1009" y="1164"/>
                  </a:lnTo>
                  <a:lnTo>
                    <a:pt x="1000" y="1165"/>
                  </a:lnTo>
                  <a:lnTo>
                    <a:pt x="994" y="1167"/>
                  </a:lnTo>
                  <a:lnTo>
                    <a:pt x="990" y="1170"/>
                  </a:lnTo>
                  <a:lnTo>
                    <a:pt x="982" y="1180"/>
                  </a:lnTo>
                  <a:lnTo>
                    <a:pt x="976" y="1184"/>
                  </a:lnTo>
                  <a:lnTo>
                    <a:pt x="967" y="1186"/>
                  </a:lnTo>
                  <a:lnTo>
                    <a:pt x="959" y="1185"/>
                  </a:lnTo>
                  <a:lnTo>
                    <a:pt x="953" y="1182"/>
                  </a:lnTo>
                  <a:lnTo>
                    <a:pt x="948" y="1178"/>
                  </a:lnTo>
                  <a:lnTo>
                    <a:pt x="944" y="1172"/>
                  </a:lnTo>
                  <a:lnTo>
                    <a:pt x="941" y="1167"/>
                  </a:lnTo>
                  <a:lnTo>
                    <a:pt x="938" y="1163"/>
                  </a:lnTo>
                  <a:lnTo>
                    <a:pt x="933" y="1161"/>
                  </a:lnTo>
                  <a:lnTo>
                    <a:pt x="929" y="1161"/>
                  </a:lnTo>
                  <a:lnTo>
                    <a:pt x="925" y="1163"/>
                  </a:lnTo>
                  <a:lnTo>
                    <a:pt x="919" y="1164"/>
                  </a:lnTo>
                  <a:lnTo>
                    <a:pt x="913" y="1163"/>
                  </a:lnTo>
                  <a:lnTo>
                    <a:pt x="906" y="1162"/>
                  </a:lnTo>
                  <a:lnTo>
                    <a:pt x="901" y="1162"/>
                  </a:lnTo>
                  <a:lnTo>
                    <a:pt x="896" y="1164"/>
                  </a:lnTo>
                  <a:lnTo>
                    <a:pt x="891" y="1164"/>
                  </a:lnTo>
                  <a:lnTo>
                    <a:pt x="887" y="1162"/>
                  </a:lnTo>
                  <a:lnTo>
                    <a:pt x="885" y="1158"/>
                  </a:lnTo>
                  <a:lnTo>
                    <a:pt x="885" y="1154"/>
                  </a:lnTo>
                  <a:lnTo>
                    <a:pt x="886" y="1149"/>
                  </a:lnTo>
                  <a:lnTo>
                    <a:pt x="888" y="1145"/>
                  </a:lnTo>
                  <a:lnTo>
                    <a:pt x="888" y="1144"/>
                  </a:lnTo>
                  <a:lnTo>
                    <a:pt x="885" y="1145"/>
                  </a:lnTo>
                  <a:lnTo>
                    <a:pt x="880" y="1148"/>
                  </a:lnTo>
                  <a:lnTo>
                    <a:pt x="870" y="1155"/>
                  </a:lnTo>
                  <a:lnTo>
                    <a:pt x="866" y="1158"/>
                  </a:lnTo>
                  <a:lnTo>
                    <a:pt x="863" y="1162"/>
                  </a:lnTo>
                  <a:lnTo>
                    <a:pt x="864" y="1166"/>
                  </a:lnTo>
                  <a:lnTo>
                    <a:pt x="866" y="1171"/>
                  </a:lnTo>
                  <a:lnTo>
                    <a:pt x="869" y="1177"/>
                  </a:lnTo>
                  <a:lnTo>
                    <a:pt x="870" y="1181"/>
                  </a:lnTo>
                  <a:lnTo>
                    <a:pt x="872" y="1187"/>
                  </a:lnTo>
                  <a:lnTo>
                    <a:pt x="873" y="1192"/>
                  </a:lnTo>
                  <a:lnTo>
                    <a:pt x="873" y="1196"/>
                  </a:lnTo>
                  <a:lnTo>
                    <a:pt x="869" y="1199"/>
                  </a:lnTo>
                  <a:lnTo>
                    <a:pt x="863" y="1200"/>
                  </a:lnTo>
                  <a:lnTo>
                    <a:pt x="853" y="1200"/>
                  </a:lnTo>
                  <a:lnTo>
                    <a:pt x="839" y="1199"/>
                  </a:lnTo>
                  <a:lnTo>
                    <a:pt x="809" y="1199"/>
                  </a:lnTo>
                  <a:lnTo>
                    <a:pt x="796" y="1200"/>
                  </a:lnTo>
                  <a:lnTo>
                    <a:pt x="789" y="1202"/>
                  </a:lnTo>
                  <a:lnTo>
                    <a:pt x="783" y="1205"/>
                  </a:lnTo>
                  <a:lnTo>
                    <a:pt x="777" y="1209"/>
                  </a:lnTo>
                  <a:lnTo>
                    <a:pt x="768" y="1212"/>
                  </a:lnTo>
                  <a:lnTo>
                    <a:pt x="759" y="1213"/>
                  </a:lnTo>
                  <a:lnTo>
                    <a:pt x="747" y="1212"/>
                  </a:lnTo>
                  <a:lnTo>
                    <a:pt x="732" y="1211"/>
                  </a:lnTo>
                  <a:lnTo>
                    <a:pt x="720" y="1212"/>
                  </a:lnTo>
                  <a:lnTo>
                    <a:pt x="713" y="1216"/>
                  </a:lnTo>
                  <a:lnTo>
                    <a:pt x="709" y="1221"/>
                  </a:lnTo>
                  <a:lnTo>
                    <a:pt x="706" y="1228"/>
                  </a:lnTo>
                  <a:lnTo>
                    <a:pt x="701" y="1235"/>
                  </a:lnTo>
                  <a:lnTo>
                    <a:pt x="694" y="1241"/>
                  </a:lnTo>
                  <a:lnTo>
                    <a:pt x="684" y="1243"/>
                  </a:lnTo>
                  <a:lnTo>
                    <a:pt x="674" y="1243"/>
                  </a:lnTo>
                  <a:lnTo>
                    <a:pt x="665" y="1245"/>
                  </a:lnTo>
                  <a:lnTo>
                    <a:pt x="658" y="1247"/>
                  </a:lnTo>
                  <a:lnTo>
                    <a:pt x="654" y="1250"/>
                  </a:lnTo>
                  <a:lnTo>
                    <a:pt x="653" y="1254"/>
                  </a:lnTo>
                  <a:lnTo>
                    <a:pt x="652" y="1259"/>
                  </a:lnTo>
                  <a:lnTo>
                    <a:pt x="650" y="1264"/>
                  </a:lnTo>
                  <a:lnTo>
                    <a:pt x="646" y="1269"/>
                  </a:lnTo>
                  <a:lnTo>
                    <a:pt x="641" y="1271"/>
                  </a:lnTo>
                  <a:lnTo>
                    <a:pt x="634" y="1274"/>
                  </a:lnTo>
                  <a:lnTo>
                    <a:pt x="630" y="1278"/>
                  </a:lnTo>
                  <a:lnTo>
                    <a:pt x="622" y="1288"/>
                  </a:lnTo>
                  <a:lnTo>
                    <a:pt x="617" y="1290"/>
                  </a:lnTo>
                  <a:lnTo>
                    <a:pt x="614" y="1291"/>
                  </a:lnTo>
                  <a:lnTo>
                    <a:pt x="612" y="1291"/>
                  </a:lnTo>
                  <a:lnTo>
                    <a:pt x="610" y="1289"/>
                  </a:lnTo>
                  <a:lnTo>
                    <a:pt x="610" y="1287"/>
                  </a:lnTo>
                  <a:lnTo>
                    <a:pt x="608" y="1283"/>
                  </a:lnTo>
                  <a:lnTo>
                    <a:pt x="605" y="1280"/>
                  </a:lnTo>
                  <a:lnTo>
                    <a:pt x="599" y="1278"/>
                  </a:lnTo>
                  <a:lnTo>
                    <a:pt x="592" y="1281"/>
                  </a:lnTo>
                  <a:lnTo>
                    <a:pt x="585" y="1285"/>
                  </a:lnTo>
                  <a:lnTo>
                    <a:pt x="578" y="1290"/>
                  </a:lnTo>
                  <a:lnTo>
                    <a:pt x="568" y="1294"/>
                  </a:lnTo>
                  <a:lnTo>
                    <a:pt x="557" y="1295"/>
                  </a:lnTo>
                  <a:lnTo>
                    <a:pt x="546" y="1295"/>
                  </a:lnTo>
                  <a:lnTo>
                    <a:pt x="541" y="1294"/>
                  </a:lnTo>
                  <a:lnTo>
                    <a:pt x="540" y="1292"/>
                  </a:lnTo>
                  <a:lnTo>
                    <a:pt x="540" y="1286"/>
                  </a:lnTo>
                  <a:lnTo>
                    <a:pt x="538" y="1280"/>
                  </a:lnTo>
                  <a:lnTo>
                    <a:pt x="533" y="1271"/>
                  </a:lnTo>
                  <a:lnTo>
                    <a:pt x="530" y="1265"/>
                  </a:lnTo>
                  <a:lnTo>
                    <a:pt x="528" y="1259"/>
                  </a:lnTo>
                  <a:lnTo>
                    <a:pt x="526" y="1256"/>
                  </a:lnTo>
                  <a:lnTo>
                    <a:pt x="521" y="1255"/>
                  </a:lnTo>
                  <a:lnTo>
                    <a:pt x="509" y="1255"/>
                  </a:lnTo>
                  <a:lnTo>
                    <a:pt x="507" y="1254"/>
                  </a:lnTo>
                  <a:lnTo>
                    <a:pt x="506" y="1253"/>
                  </a:lnTo>
                  <a:lnTo>
                    <a:pt x="506" y="1250"/>
                  </a:lnTo>
                  <a:lnTo>
                    <a:pt x="507" y="1248"/>
                  </a:lnTo>
                  <a:lnTo>
                    <a:pt x="509" y="1246"/>
                  </a:lnTo>
                  <a:lnTo>
                    <a:pt x="511" y="1245"/>
                  </a:lnTo>
                  <a:lnTo>
                    <a:pt x="513" y="1243"/>
                  </a:lnTo>
                  <a:lnTo>
                    <a:pt x="517" y="1241"/>
                  </a:lnTo>
                  <a:lnTo>
                    <a:pt x="517" y="1239"/>
                  </a:lnTo>
                  <a:lnTo>
                    <a:pt x="513" y="1237"/>
                  </a:lnTo>
                  <a:lnTo>
                    <a:pt x="506" y="1237"/>
                  </a:lnTo>
                  <a:lnTo>
                    <a:pt x="503" y="1238"/>
                  </a:lnTo>
                  <a:lnTo>
                    <a:pt x="496" y="1239"/>
                  </a:lnTo>
                  <a:lnTo>
                    <a:pt x="471" y="1239"/>
                  </a:lnTo>
                  <a:lnTo>
                    <a:pt x="464" y="1237"/>
                  </a:lnTo>
                  <a:lnTo>
                    <a:pt x="457" y="1232"/>
                  </a:lnTo>
                  <a:lnTo>
                    <a:pt x="452" y="1228"/>
                  </a:lnTo>
                  <a:lnTo>
                    <a:pt x="446" y="1226"/>
                  </a:lnTo>
                  <a:lnTo>
                    <a:pt x="440" y="1226"/>
                  </a:lnTo>
                  <a:lnTo>
                    <a:pt x="434" y="1228"/>
                  </a:lnTo>
                  <a:lnTo>
                    <a:pt x="426" y="1234"/>
                  </a:lnTo>
                  <a:lnTo>
                    <a:pt x="414" y="1236"/>
                  </a:lnTo>
                  <a:lnTo>
                    <a:pt x="407" y="1235"/>
                  </a:lnTo>
                  <a:lnTo>
                    <a:pt x="401" y="1235"/>
                  </a:lnTo>
                  <a:lnTo>
                    <a:pt x="396" y="1233"/>
                  </a:lnTo>
                  <a:lnTo>
                    <a:pt x="394" y="1228"/>
                  </a:lnTo>
                  <a:lnTo>
                    <a:pt x="394" y="1222"/>
                  </a:lnTo>
                  <a:lnTo>
                    <a:pt x="395" y="1218"/>
                  </a:lnTo>
                  <a:lnTo>
                    <a:pt x="395" y="1216"/>
                  </a:lnTo>
                  <a:lnTo>
                    <a:pt x="392" y="1214"/>
                  </a:lnTo>
                  <a:lnTo>
                    <a:pt x="383" y="1214"/>
                  </a:lnTo>
                  <a:lnTo>
                    <a:pt x="380" y="1215"/>
                  </a:lnTo>
                  <a:lnTo>
                    <a:pt x="378" y="1217"/>
                  </a:lnTo>
                  <a:lnTo>
                    <a:pt x="379" y="1220"/>
                  </a:lnTo>
                  <a:lnTo>
                    <a:pt x="382" y="1224"/>
                  </a:lnTo>
                  <a:lnTo>
                    <a:pt x="383" y="1228"/>
                  </a:lnTo>
                  <a:lnTo>
                    <a:pt x="385" y="1232"/>
                  </a:lnTo>
                  <a:lnTo>
                    <a:pt x="386" y="1239"/>
                  </a:lnTo>
                  <a:lnTo>
                    <a:pt x="389" y="1249"/>
                  </a:lnTo>
                  <a:lnTo>
                    <a:pt x="395" y="1260"/>
                  </a:lnTo>
                  <a:lnTo>
                    <a:pt x="398" y="1268"/>
                  </a:lnTo>
                  <a:lnTo>
                    <a:pt x="397" y="1277"/>
                  </a:lnTo>
                  <a:lnTo>
                    <a:pt x="394" y="1284"/>
                  </a:lnTo>
                  <a:lnTo>
                    <a:pt x="390" y="1291"/>
                  </a:lnTo>
                  <a:lnTo>
                    <a:pt x="380" y="1300"/>
                  </a:lnTo>
                  <a:lnTo>
                    <a:pt x="374" y="1308"/>
                  </a:lnTo>
                  <a:lnTo>
                    <a:pt x="368" y="1317"/>
                  </a:lnTo>
                  <a:lnTo>
                    <a:pt x="362" y="1325"/>
                  </a:lnTo>
                  <a:lnTo>
                    <a:pt x="357" y="1331"/>
                  </a:lnTo>
                  <a:lnTo>
                    <a:pt x="351" y="1335"/>
                  </a:lnTo>
                  <a:lnTo>
                    <a:pt x="342" y="1339"/>
                  </a:lnTo>
                  <a:lnTo>
                    <a:pt x="332" y="1342"/>
                  </a:lnTo>
                  <a:lnTo>
                    <a:pt x="322" y="1343"/>
                  </a:lnTo>
                  <a:lnTo>
                    <a:pt x="314" y="1344"/>
                  </a:lnTo>
                  <a:lnTo>
                    <a:pt x="312" y="1343"/>
                  </a:lnTo>
                  <a:lnTo>
                    <a:pt x="312" y="1340"/>
                  </a:lnTo>
                  <a:lnTo>
                    <a:pt x="315" y="1336"/>
                  </a:lnTo>
                  <a:lnTo>
                    <a:pt x="319" y="1331"/>
                  </a:lnTo>
                  <a:lnTo>
                    <a:pt x="321" y="1326"/>
                  </a:lnTo>
                  <a:lnTo>
                    <a:pt x="321" y="1322"/>
                  </a:lnTo>
                  <a:lnTo>
                    <a:pt x="320" y="1317"/>
                  </a:lnTo>
                  <a:lnTo>
                    <a:pt x="321" y="1311"/>
                  </a:lnTo>
                  <a:lnTo>
                    <a:pt x="323" y="1304"/>
                  </a:lnTo>
                  <a:lnTo>
                    <a:pt x="323" y="1298"/>
                  </a:lnTo>
                  <a:lnTo>
                    <a:pt x="322" y="1296"/>
                  </a:lnTo>
                  <a:lnTo>
                    <a:pt x="318" y="1296"/>
                  </a:lnTo>
                  <a:lnTo>
                    <a:pt x="314" y="1299"/>
                  </a:lnTo>
                  <a:lnTo>
                    <a:pt x="308" y="1302"/>
                  </a:lnTo>
                  <a:lnTo>
                    <a:pt x="302" y="1304"/>
                  </a:lnTo>
                  <a:lnTo>
                    <a:pt x="295" y="1303"/>
                  </a:lnTo>
                  <a:lnTo>
                    <a:pt x="290" y="1300"/>
                  </a:lnTo>
                  <a:lnTo>
                    <a:pt x="287" y="1295"/>
                  </a:lnTo>
                  <a:lnTo>
                    <a:pt x="287" y="1284"/>
                  </a:lnTo>
                  <a:lnTo>
                    <a:pt x="289" y="1279"/>
                  </a:lnTo>
                  <a:lnTo>
                    <a:pt x="291" y="1275"/>
                  </a:lnTo>
                  <a:lnTo>
                    <a:pt x="291" y="1270"/>
                  </a:lnTo>
                  <a:lnTo>
                    <a:pt x="287" y="1265"/>
                  </a:lnTo>
                  <a:lnTo>
                    <a:pt x="281" y="1260"/>
                  </a:lnTo>
                  <a:lnTo>
                    <a:pt x="273" y="1256"/>
                  </a:lnTo>
                  <a:lnTo>
                    <a:pt x="266" y="1254"/>
                  </a:lnTo>
                  <a:lnTo>
                    <a:pt x="264" y="1250"/>
                  </a:lnTo>
                  <a:lnTo>
                    <a:pt x="262" y="1246"/>
                  </a:lnTo>
                  <a:lnTo>
                    <a:pt x="260" y="1240"/>
                  </a:lnTo>
                  <a:lnTo>
                    <a:pt x="256" y="1236"/>
                  </a:lnTo>
                  <a:lnTo>
                    <a:pt x="249" y="1234"/>
                  </a:lnTo>
                  <a:lnTo>
                    <a:pt x="240" y="1234"/>
                  </a:lnTo>
                  <a:lnTo>
                    <a:pt x="232" y="1235"/>
                  </a:lnTo>
                  <a:lnTo>
                    <a:pt x="225" y="1236"/>
                  </a:lnTo>
                  <a:lnTo>
                    <a:pt x="221" y="1236"/>
                  </a:lnTo>
                  <a:lnTo>
                    <a:pt x="220" y="1233"/>
                  </a:lnTo>
                  <a:lnTo>
                    <a:pt x="220" y="1224"/>
                  </a:lnTo>
                  <a:lnTo>
                    <a:pt x="219" y="1219"/>
                  </a:lnTo>
                  <a:lnTo>
                    <a:pt x="215" y="1216"/>
                  </a:lnTo>
                  <a:lnTo>
                    <a:pt x="209" y="1215"/>
                  </a:lnTo>
                  <a:lnTo>
                    <a:pt x="204" y="1219"/>
                  </a:lnTo>
                  <a:lnTo>
                    <a:pt x="199" y="1225"/>
                  </a:lnTo>
                  <a:lnTo>
                    <a:pt x="195" y="1232"/>
                  </a:lnTo>
                  <a:lnTo>
                    <a:pt x="192" y="1237"/>
                  </a:lnTo>
                  <a:lnTo>
                    <a:pt x="188" y="1239"/>
                  </a:lnTo>
                  <a:lnTo>
                    <a:pt x="183" y="1240"/>
                  </a:lnTo>
                  <a:lnTo>
                    <a:pt x="175" y="1238"/>
                  </a:lnTo>
                  <a:lnTo>
                    <a:pt x="173" y="1236"/>
                  </a:lnTo>
                  <a:lnTo>
                    <a:pt x="172" y="1233"/>
                  </a:lnTo>
                  <a:lnTo>
                    <a:pt x="171" y="1231"/>
                  </a:lnTo>
                  <a:lnTo>
                    <a:pt x="168" y="1227"/>
                  </a:lnTo>
                  <a:lnTo>
                    <a:pt x="165" y="1224"/>
                  </a:lnTo>
                  <a:lnTo>
                    <a:pt x="162" y="1222"/>
                  </a:lnTo>
                  <a:lnTo>
                    <a:pt x="158" y="1220"/>
                  </a:lnTo>
                  <a:lnTo>
                    <a:pt x="165" y="1215"/>
                  </a:lnTo>
                  <a:lnTo>
                    <a:pt x="171" y="1212"/>
                  </a:lnTo>
                  <a:lnTo>
                    <a:pt x="176" y="1210"/>
                  </a:lnTo>
                  <a:lnTo>
                    <a:pt x="186" y="1209"/>
                  </a:lnTo>
                  <a:lnTo>
                    <a:pt x="194" y="1208"/>
                  </a:lnTo>
                  <a:lnTo>
                    <a:pt x="202" y="1204"/>
                  </a:lnTo>
                  <a:lnTo>
                    <a:pt x="208" y="1198"/>
                  </a:lnTo>
                  <a:lnTo>
                    <a:pt x="214" y="1191"/>
                  </a:lnTo>
                  <a:lnTo>
                    <a:pt x="221" y="1185"/>
                  </a:lnTo>
                  <a:lnTo>
                    <a:pt x="227" y="1182"/>
                  </a:lnTo>
                  <a:lnTo>
                    <a:pt x="233" y="1183"/>
                  </a:lnTo>
                  <a:lnTo>
                    <a:pt x="240" y="1187"/>
                  </a:lnTo>
                  <a:lnTo>
                    <a:pt x="245" y="1190"/>
                  </a:lnTo>
                  <a:lnTo>
                    <a:pt x="250" y="1190"/>
                  </a:lnTo>
                  <a:lnTo>
                    <a:pt x="254" y="1187"/>
                  </a:lnTo>
                  <a:lnTo>
                    <a:pt x="259" y="1184"/>
                  </a:lnTo>
                  <a:lnTo>
                    <a:pt x="266" y="1181"/>
                  </a:lnTo>
                  <a:lnTo>
                    <a:pt x="286" y="1181"/>
                  </a:lnTo>
                  <a:lnTo>
                    <a:pt x="294" y="1179"/>
                  </a:lnTo>
                  <a:lnTo>
                    <a:pt x="297" y="1176"/>
                  </a:lnTo>
                  <a:lnTo>
                    <a:pt x="297" y="1159"/>
                  </a:lnTo>
                  <a:lnTo>
                    <a:pt x="298" y="1151"/>
                  </a:lnTo>
                  <a:lnTo>
                    <a:pt x="298" y="1149"/>
                  </a:lnTo>
                  <a:lnTo>
                    <a:pt x="296" y="1147"/>
                  </a:lnTo>
                  <a:lnTo>
                    <a:pt x="294" y="1146"/>
                  </a:lnTo>
                  <a:lnTo>
                    <a:pt x="289" y="1146"/>
                  </a:lnTo>
                  <a:lnTo>
                    <a:pt x="287" y="1145"/>
                  </a:lnTo>
                  <a:lnTo>
                    <a:pt x="287" y="1144"/>
                  </a:lnTo>
                  <a:lnTo>
                    <a:pt x="286" y="1143"/>
                  </a:lnTo>
                  <a:lnTo>
                    <a:pt x="287" y="1141"/>
                  </a:lnTo>
                  <a:lnTo>
                    <a:pt x="292" y="1133"/>
                  </a:lnTo>
                  <a:lnTo>
                    <a:pt x="296" y="1126"/>
                  </a:lnTo>
                  <a:lnTo>
                    <a:pt x="297" y="1121"/>
                  </a:lnTo>
                  <a:lnTo>
                    <a:pt x="294" y="1115"/>
                  </a:lnTo>
                  <a:lnTo>
                    <a:pt x="291" y="1107"/>
                  </a:lnTo>
                  <a:lnTo>
                    <a:pt x="291" y="1091"/>
                  </a:lnTo>
                  <a:lnTo>
                    <a:pt x="287" y="1071"/>
                  </a:lnTo>
                  <a:lnTo>
                    <a:pt x="288" y="1062"/>
                  </a:lnTo>
                  <a:lnTo>
                    <a:pt x="290" y="1055"/>
                  </a:lnTo>
                  <a:lnTo>
                    <a:pt x="294" y="1047"/>
                  </a:lnTo>
                  <a:lnTo>
                    <a:pt x="299" y="1038"/>
                  </a:lnTo>
                  <a:lnTo>
                    <a:pt x="303" y="1029"/>
                  </a:lnTo>
                  <a:lnTo>
                    <a:pt x="305" y="1020"/>
                  </a:lnTo>
                  <a:lnTo>
                    <a:pt x="304" y="1014"/>
                  </a:lnTo>
                  <a:lnTo>
                    <a:pt x="301" y="1006"/>
                  </a:lnTo>
                  <a:lnTo>
                    <a:pt x="298" y="994"/>
                  </a:lnTo>
                  <a:lnTo>
                    <a:pt x="294" y="981"/>
                  </a:lnTo>
                  <a:lnTo>
                    <a:pt x="288" y="955"/>
                  </a:lnTo>
                  <a:lnTo>
                    <a:pt x="286" y="946"/>
                  </a:lnTo>
                  <a:lnTo>
                    <a:pt x="283" y="939"/>
                  </a:lnTo>
                  <a:lnTo>
                    <a:pt x="279" y="930"/>
                  </a:lnTo>
                  <a:lnTo>
                    <a:pt x="275" y="920"/>
                  </a:lnTo>
                  <a:lnTo>
                    <a:pt x="266" y="902"/>
                  </a:lnTo>
                  <a:lnTo>
                    <a:pt x="265" y="895"/>
                  </a:lnTo>
                  <a:lnTo>
                    <a:pt x="265" y="891"/>
                  </a:lnTo>
                  <a:lnTo>
                    <a:pt x="268" y="885"/>
                  </a:lnTo>
                  <a:lnTo>
                    <a:pt x="273" y="879"/>
                  </a:lnTo>
                  <a:lnTo>
                    <a:pt x="277" y="870"/>
                  </a:lnTo>
                  <a:lnTo>
                    <a:pt x="277" y="859"/>
                  </a:lnTo>
                  <a:lnTo>
                    <a:pt x="280" y="856"/>
                  </a:lnTo>
                  <a:lnTo>
                    <a:pt x="286" y="854"/>
                  </a:lnTo>
                  <a:lnTo>
                    <a:pt x="302" y="852"/>
                  </a:lnTo>
                  <a:lnTo>
                    <a:pt x="313" y="849"/>
                  </a:lnTo>
                  <a:lnTo>
                    <a:pt x="324" y="845"/>
                  </a:lnTo>
                  <a:lnTo>
                    <a:pt x="333" y="840"/>
                  </a:lnTo>
                  <a:lnTo>
                    <a:pt x="340" y="833"/>
                  </a:lnTo>
                  <a:lnTo>
                    <a:pt x="343" y="829"/>
                  </a:lnTo>
                  <a:lnTo>
                    <a:pt x="347" y="827"/>
                  </a:lnTo>
                  <a:lnTo>
                    <a:pt x="351" y="826"/>
                  </a:lnTo>
                  <a:lnTo>
                    <a:pt x="353" y="823"/>
                  </a:lnTo>
                  <a:lnTo>
                    <a:pt x="354" y="817"/>
                  </a:lnTo>
                  <a:lnTo>
                    <a:pt x="353" y="809"/>
                  </a:lnTo>
                  <a:lnTo>
                    <a:pt x="350" y="799"/>
                  </a:lnTo>
                  <a:lnTo>
                    <a:pt x="346" y="788"/>
                  </a:lnTo>
                  <a:lnTo>
                    <a:pt x="342" y="778"/>
                  </a:lnTo>
                  <a:lnTo>
                    <a:pt x="340" y="770"/>
                  </a:lnTo>
                  <a:lnTo>
                    <a:pt x="341" y="764"/>
                  </a:lnTo>
                  <a:lnTo>
                    <a:pt x="345" y="763"/>
                  </a:lnTo>
                  <a:lnTo>
                    <a:pt x="349" y="764"/>
                  </a:lnTo>
                  <a:lnTo>
                    <a:pt x="354" y="767"/>
                  </a:lnTo>
                  <a:lnTo>
                    <a:pt x="359" y="771"/>
                  </a:lnTo>
                  <a:lnTo>
                    <a:pt x="363" y="773"/>
                  </a:lnTo>
                  <a:lnTo>
                    <a:pt x="367" y="773"/>
                  </a:lnTo>
                  <a:lnTo>
                    <a:pt x="369" y="771"/>
                  </a:lnTo>
                  <a:lnTo>
                    <a:pt x="372" y="765"/>
                  </a:lnTo>
                  <a:lnTo>
                    <a:pt x="375" y="762"/>
                  </a:lnTo>
                  <a:lnTo>
                    <a:pt x="379" y="762"/>
                  </a:lnTo>
                  <a:lnTo>
                    <a:pt x="381" y="763"/>
                  </a:lnTo>
                  <a:lnTo>
                    <a:pt x="383" y="765"/>
                  </a:lnTo>
                  <a:lnTo>
                    <a:pt x="385" y="769"/>
                  </a:lnTo>
                  <a:lnTo>
                    <a:pt x="385" y="770"/>
                  </a:lnTo>
                  <a:lnTo>
                    <a:pt x="386" y="772"/>
                  </a:lnTo>
                  <a:lnTo>
                    <a:pt x="388" y="772"/>
                  </a:lnTo>
                  <a:lnTo>
                    <a:pt x="389" y="771"/>
                  </a:lnTo>
                  <a:lnTo>
                    <a:pt x="391" y="770"/>
                  </a:lnTo>
                  <a:lnTo>
                    <a:pt x="392" y="770"/>
                  </a:lnTo>
                  <a:lnTo>
                    <a:pt x="398" y="767"/>
                  </a:lnTo>
                  <a:lnTo>
                    <a:pt x="400" y="763"/>
                  </a:lnTo>
                  <a:lnTo>
                    <a:pt x="399" y="761"/>
                  </a:lnTo>
                  <a:lnTo>
                    <a:pt x="398" y="758"/>
                  </a:lnTo>
                  <a:lnTo>
                    <a:pt x="394" y="753"/>
                  </a:lnTo>
                  <a:lnTo>
                    <a:pt x="391" y="749"/>
                  </a:lnTo>
                  <a:lnTo>
                    <a:pt x="387" y="746"/>
                  </a:lnTo>
                  <a:lnTo>
                    <a:pt x="383" y="743"/>
                  </a:lnTo>
                  <a:lnTo>
                    <a:pt x="382" y="737"/>
                  </a:lnTo>
                  <a:lnTo>
                    <a:pt x="383" y="730"/>
                  </a:lnTo>
                  <a:lnTo>
                    <a:pt x="383" y="720"/>
                  </a:lnTo>
                  <a:lnTo>
                    <a:pt x="386" y="710"/>
                  </a:lnTo>
                  <a:lnTo>
                    <a:pt x="388" y="699"/>
                  </a:lnTo>
                  <a:lnTo>
                    <a:pt x="389" y="691"/>
                  </a:lnTo>
                  <a:lnTo>
                    <a:pt x="388" y="685"/>
                  </a:lnTo>
                  <a:lnTo>
                    <a:pt x="387" y="680"/>
                  </a:lnTo>
                  <a:lnTo>
                    <a:pt x="389" y="675"/>
                  </a:lnTo>
                  <a:lnTo>
                    <a:pt x="391" y="672"/>
                  </a:lnTo>
                  <a:lnTo>
                    <a:pt x="391" y="668"/>
                  </a:lnTo>
                  <a:lnTo>
                    <a:pt x="390" y="664"/>
                  </a:lnTo>
                  <a:lnTo>
                    <a:pt x="385" y="658"/>
                  </a:lnTo>
                  <a:lnTo>
                    <a:pt x="379" y="649"/>
                  </a:lnTo>
                  <a:lnTo>
                    <a:pt x="372" y="640"/>
                  </a:lnTo>
                  <a:lnTo>
                    <a:pt x="365" y="632"/>
                  </a:lnTo>
                  <a:lnTo>
                    <a:pt x="359" y="625"/>
                  </a:lnTo>
                  <a:lnTo>
                    <a:pt x="355" y="622"/>
                  </a:lnTo>
                  <a:lnTo>
                    <a:pt x="352" y="621"/>
                  </a:lnTo>
                  <a:lnTo>
                    <a:pt x="349" y="621"/>
                  </a:lnTo>
                  <a:lnTo>
                    <a:pt x="347" y="620"/>
                  </a:lnTo>
                  <a:lnTo>
                    <a:pt x="346" y="620"/>
                  </a:lnTo>
                  <a:lnTo>
                    <a:pt x="344" y="619"/>
                  </a:lnTo>
                  <a:lnTo>
                    <a:pt x="343" y="617"/>
                  </a:lnTo>
                  <a:lnTo>
                    <a:pt x="342" y="614"/>
                  </a:lnTo>
                  <a:lnTo>
                    <a:pt x="338" y="607"/>
                  </a:lnTo>
                  <a:lnTo>
                    <a:pt x="333" y="601"/>
                  </a:lnTo>
                  <a:lnTo>
                    <a:pt x="329" y="596"/>
                  </a:lnTo>
                  <a:lnTo>
                    <a:pt x="328" y="595"/>
                  </a:lnTo>
                  <a:lnTo>
                    <a:pt x="330" y="591"/>
                  </a:lnTo>
                  <a:lnTo>
                    <a:pt x="332" y="589"/>
                  </a:lnTo>
                  <a:lnTo>
                    <a:pt x="334" y="588"/>
                  </a:lnTo>
                  <a:lnTo>
                    <a:pt x="336" y="586"/>
                  </a:lnTo>
                  <a:lnTo>
                    <a:pt x="338" y="582"/>
                  </a:lnTo>
                  <a:lnTo>
                    <a:pt x="337" y="581"/>
                  </a:lnTo>
                  <a:lnTo>
                    <a:pt x="331" y="577"/>
                  </a:lnTo>
                  <a:lnTo>
                    <a:pt x="323" y="571"/>
                  </a:lnTo>
                  <a:lnTo>
                    <a:pt x="314" y="564"/>
                  </a:lnTo>
                  <a:lnTo>
                    <a:pt x="309" y="557"/>
                  </a:lnTo>
                  <a:lnTo>
                    <a:pt x="306" y="551"/>
                  </a:lnTo>
                  <a:lnTo>
                    <a:pt x="304" y="543"/>
                  </a:lnTo>
                  <a:lnTo>
                    <a:pt x="302" y="536"/>
                  </a:lnTo>
                  <a:lnTo>
                    <a:pt x="301" y="529"/>
                  </a:lnTo>
                  <a:lnTo>
                    <a:pt x="303" y="525"/>
                  </a:lnTo>
                  <a:lnTo>
                    <a:pt x="303" y="521"/>
                  </a:lnTo>
                  <a:lnTo>
                    <a:pt x="301" y="515"/>
                  </a:lnTo>
                  <a:lnTo>
                    <a:pt x="297" y="508"/>
                  </a:lnTo>
                  <a:lnTo>
                    <a:pt x="293" y="500"/>
                  </a:lnTo>
                  <a:lnTo>
                    <a:pt x="292" y="493"/>
                  </a:lnTo>
                  <a:lnTo>
                    <a:pt x="293" y="487"/>
                  </a:lnTo>
                  <a:lnTo>
                    <a:pt x="295" y="485"/>
                  </a:lnTo>
                  <a:lnTo>
                    <a:pt x="298" y="483"/>
                  </a:lnTo>
                  <a:lnTo>
                    <a:pt x="306" y="479"/>
                  </a:lnTo>
                  <a:lnTo>
                    <a:pt x="308" y="477"/>
                  </a:lnTo>
                  <a:lnTo>
                    <a:pt x="308" y="472"/>
                  </a:lnTo>
                  <a:lnTo>
                    <a:pt x="305" y="467"/>
                  </a:lnTo>
                  <a:lnTo>
                    <a:pt x="302" y="462"/>
                  </a:lnTo>
                  <a:lnTo>
                    <a:pt x="300" y="458"/>
                  </a:lnTo>
                  <a:lnTo>
                    <a:pt x="299" y="452"/>
                  </a:lnTo>
                  <a:lnTo>
                    <a:pt x="299" y="445"/>
                  </a:lnTo>
                  <a:lnTo>
                    <a:pt x="298" y="436"/>
                  </a:lnTo>
                  <a:lnTo>
                    <a:pt x="295" y="427"/>
                  </a:lnTo>
                  <a:lnTo>
                    <a:pt x="292" y="419"/>
                  </a:lnTo>
                  <a:lnTo>
                    <a:pt x="289" y="417"/>
                  </a:lnTo>
                  <a:lnTo>
                    <a:pt x="286" y="420"/>
                  </a:lnTo>
                  <a:lnTo>
                    <a:pt x="283" y="426"/>
                  </a:lnTo>
                  <a:lnTo>
                    <a:pt x="279" y="433"/>
                  </a:lnTo>
                  <a:lnTo>
                    <a:pt x="274" y="438"/>
                  </a:lnTo>
                  <a:lnTo>
                    <a:pt x="269" y="440"/>
                  </a:lnTo>
                  <a:lnTo>
                    <a:pt x="257" y="440"/>
                  </a:lnTo>
                  <a:lnTo>
                    <a:pt x="253" y="438"/>
                  </a:lnTo>
                  <a:lnTo>
                    <a:pt x="250" y="435"/>
                  </a:lnTo>
                  <a:lnTo>
                    <a:pt x="249" y="429"/>
                  </a:lnTo>
                  <a:lnTo>
                    <a:pt x="248" y="420"/>
                  </a:lnTo>
                  <a:lnTo>
                    <a:pt x="246" y="411"/>
                  </a:lnTo>
                  <a:lnTo>
                    <a:pt x="245" y="403"/>
                  </a:lnTo>
                  <a:lnTo>
                    <a:pt x="243" y="400"/>
                  </a:lnTo>
                  <a:lnTo>
                    <a:pt x="242" y="401"/>
                  </a:lnTo>
                  <a:lnTo>
                    <a:pt x="240" y="402"/>
                  </a:lnTo>
                  <a:lnTo>
                    <a:pt x="239" y="404"/>
                  </a:lnTo>
                  <a:lnTo>
                    <a:pt x="237" y="407"/>
                  </a:lnTo>
                  <a:lnTo>
                    <a:pt x="235" y="409"/>
                  </a:lnTo>
                  <a:lnTo>
                    <a:pt x="232" y="410"/>
                  </a:lnTo>
                  <a:lnTo>
                    <a:pt x="230" y="410"/>
                  </a:lnTo>
                  <a:lnTo>
                    <a:pt x="228" y="409"/>
                  </a:lnTo>
                  <a:lnTo>
                    <a:pt x="227" y="405"/>
                  </a:lnTo>
                  <a:lnTo>
                    <a:pt x="228" y="399"/>
                  </a:lnTo>
                  <a:lnTo>
                    <a:pt x="230" y="393"/>
                  </a:lnTo>
                  <a:lnTo>
                    <a:pt x="232" y="386"/>
                  </a:lnTo>
                  <a:lnTo>
                    <a:pt x="232" y="381"/>
                  </a:lnTo>
                  <a:lnTo>
                    <a:pt x="229" y="376"/>
                  </a:lnTo>
                  <a:lnTo>
                    <a:pt x="222" y="369"/>
                  </a:lnTo>
                  <a:lnTo>
                    <a:pt x="221" y="364"/>
                  </a:lnTo>
                  <a:lnTo>
                    <a:pt x="221" y="357"/>
                  </a:lnTo>
                  <a:lnTo>
                    <a:pt x="220" y="350"/>
                  </a:lnTo>
                  <a:lnTo>
                    <a:pt x="218" y="345"/>
                  </a:lnTo>
                  <a:lnTo>
                    <a:pt x="215" y="342"/>
                  </a:lnTo>
                  <a:lnTo>
                    <a:pt x="211" y="342"/>
                  </a:lnTo>
                  <a:lnTo>
                    <a:pt x="196" y="348"/>
                  </a:lnTo>
                  <a:lnTo>
                    <a:pt x="193" y="348"/>
                  </a:lnTo>
                  <a:lnTo>
                    <a:pt x="191" y="346"/>
                  </a:lnTo>
                  <a:lnTo>
                    <a:pt x="190" y="344"/>
                  </a:lnTo>
                  <a:lnTo>
                    <a:pt x="189" y="343"/>
                  </a:lnTo>
                  <a:lnTo>
                    <a:pt x="189" y="342"/>
                  </a:lnTo>
                  <a:lnTo>
                    <a:pt x="186" y="342"/>
                  </a:lnTo>
                  <a:lnTo>
                    <a:pt x="182" y="344"/>
                  </a:lnTo>
                  <a:lnTo>
                    <a:pt x="178" y="348"/>
                  </a:lnTo>
                  <a:lnTo>
                    <a:pt x="173" y="349"/>
                  </a:lnTo>
                  <a:lnTo>
                    <a:pt x="169" y="348"/>
                  </a:lnTo>
                  <a:lnTo>
                    <a:pt x="168" y="345"/>
                  </a:lnTo>
                  <a:lnTo>
                    <a:pt x="168" y="339"/>
                  </a:lnTo>
                  <a:lnTo>
                    <a:pt x="170" y="333"/>
                  </a:lnTo>
                  <a:lnTo>
                    <a:pt x="172" y="327"/>
                  </a:lnTo>
                  <a:lnTo>
                    <a:pt x="174" y="321"/>
                  </a:lnTo>
                  <a:lnTo>
                    <a:pt x="174" y="317"/>
                  </a:lnTo>
                  <a:lnTo>
                    <a:pt x="172" y="316"/>
                  </a:lnTo>
                  <a:lnTo>
                    <a:pt x="167" y="317"/>
                  </a:lnTo>
                  <a:lnTo>
                    <a:pt x="161" y="319"/>
                  </a:lnTo>
                  <a:lnTo>
                    <a:pt x="155" y="322"/>
                  </a:lnTo>
                  <a:lnTo>
                    <a:pt x="150" y="324"/>
                  </a:lnTo>
                  <a:lnTo>
                    <a:pt x="147" y="324"/>
                  </a:lnTo>
                  <a:lnTo>
                    <a:pt x="142" y="321"/>
                  </a:lnTo>
                  <a:lnTo>
                    <a:pt x="137" y="317"/>
                  </a:lnTo>
                  <a:lnTo>
                    <a:pt x="132" y="314"/>
                  </a:lnTo>
                  <a:lnTo>
                    <a:pt x="127" y="314"/>
                  </a:lnTo>
                  <a:lnTo>
                    <a:pt x="119" y="315"/>
                  </a:lnTo>
                  <a:lnTo>
                    <a:pt x="109" y="316"/>
                  </a:lnTo>
                  <a:lnTo>
                    <a:pt x="99" y="319"/>
                  </a:lnTo>
                  <a:lnTo>
                    <a:pt x="91" y="321"/>
                  </a:lnTo>
                  <a:lnTo>
                    <a:pt x="87" y="324"/>
                  </a:lnTo>
                  <a:lnTo>
                    <a:pt x="86" y="327"/>
                  </a:lnTo>
                  <a:lnTo>
                    <a:pt x="85" y="329"/>
                  </a:lnTo>
                  <a:lnTo>
                    <a:pt x="85" y="332"/>
                  </a:lnTo>
                  <a:lnTo>
                    <a:pt x="86" y="334"/>
                  </a:lnTo>
                  <a:lnTo>
                    <a:pt x="88" y="336"/>
                  </a:lnTo>
                  <a:lnTo>
                    <a:pt x="92" y="337"/>
                  </a:lnTo>
                  <a:lnTo>
                    <a:pt x="96" y="339"/>
                  </a:lnTo>
                  <a:lnTo>
                    <a:pt x="98" y="343"/>
                  </a:lnTo>
                  <a:lnTo>
                    <a:pt x="98" y="346"/>
                  </a:lnTo>
                  <a:lnTo>
                    <a:pt x="99" y="347"/>
                  </a:lnTo>
                  <a:lnTo>
                    <a:pt x="100" y="347"/>
                  </a:lnTo>
                  <a:lnTo>
                    <a:pt x="102" y="346"/>
                  </a:lnTo>
                  <a:lnTo>
                    <a:pt x="105" y="345"/>
                  </a:lnTo>
                  <a:lnTo>
                    <a:pt x="108" y="343"/>
                  </a:lnTo>
                  <a:lnTo>
                    <a:pt x="109" y="342"/>
                  </a:lnTo>
                  <a:lnTo>
                    <a:pt x="111" y="341"/>
                  </a:lnTo>
                  <a:lnTo>
                    <a:pt x="112" y="341"/>
                  </a:lnTo>
                  <a:lnTo>
                    <a:pt x="113" y="342"/>
                  </a:lnTo>
                  <a:lnTo>
                    <a:pt x="114" y="344"/>
                  </a:lnTo>
                  <a:lnTo>
                    <a:pt x="115" y="350"/>
                  </a:lnTo>
                  <a:lnTo>
                    <a:pt x="113" y="364"/>
                  </a:lnTo>
                  <a:lnTo>
                    <a:pt x="110" y="369"/>
                  </a:lnTo>
                  <a:lnTo>
                    <a:pt x="106" y="371"/>
                  </a:lnTo>
                  <a:lnTo>
                    <a:pt x="100" y="371"/>
                  </a:lnTo>
                  <a:lnTo>
                    <a:pt x="94" y="372"/>
                  </a:lnTo>
                  <a:lnTo>
                    <a:pt x="88" y="371"/>
                  </a:lnTo>
                  <a:lnTo>
                    <a:pt x="84" y="371"/>
                  </a:lnTo>
                  <a:lnTo>
                    <a:pt x="81" y="372"/>
                  </a:lnTo>
                  <a:lnTo>
                    <a:pt x="78" y="374"/>
                  </a:lnTo>
                  <a:lnTo>
                    <a:pt x="77" y="377"/>
                  </a:lnTo>
                  <a:lnTo>
                    <a:pt x="77" y="380"/>
                  </a:lnTo>
                  <a:lnTo>
                    <a:pt x="78" y="384"/>
                  </a:lnTo>
                  <a:lnTo>
                    <a:pt x="78" y="389"/>
                  </a:lnTo>
                  <a:lnTo>
                    <a:pt x="76" y="393"/>
                  </a:lnTo>
                  <a:lnTo>
                    <a:pt x="73" y="397"/>
                  </a:lnTo>
                  <a:lnTo>
                    <a:pt x="66" y="398"/>
                  </a:lnTo>
                  <a:lnTo>
                    <a:pt x="56" y="398"/>
                  </a:lnTo>
                  <a:lnTo>
                    <a:pt x="45" y="399"/>
                  </a:lnTo>
                  <a:lnTo>
                    <a:pt x="25" y="399"/>
                  </a:lnTo>
                  <a:lnTo>
                    <a:pt x="22" y="396"/>
                  </a:lnTo>
                  <a:lnTo>
                    <a:pt x="18" y="390"/>
                  </a:lnTo>
                  <a:lnTo>
                    <a:pt x="17" y="387"/>
                  </a:lnTo>
                  <a:lnTo>
                    <a:pt x="18" y="384"/>
                  </a:lnTo>
                  <a:lnTo>
                    <a:pt x="19" y="382"/>
                  </a:lnTo>
                  <a:lnTo>
                    <a:pt x="20" y="381"/>
                  </a:lnTo>
                  <a:lnTo>
                    <a:pt x="22" y="380"/>
                  </a:lnTo>
                  <a:lnTo>
                    <a:pt x="23" y="379"/>
                  </a:lnTo>
                  <a:lnTo>
                    <a:pt x="25" y="379"/>
                  </a:lnTo>
                  <a:lnTo>
                    <a:pt x="26" y="378"/>
                  </a:lnTo>
                  <a:lnTo>
                    <a:pt x="28" y="378"/>
                  </a:lnTo>
                  <a:lnTo>
                    <a:pt x="28" y="376"/>
                  </a:lnTo>
                  <a:lnTo>
                    <a:pt x="29" y="374"/>
                  </a:lnTo>
                  <a:lnTo>
                    <a:pt x="28" y="371"/>
                  </a:lnTo>
                  <a:lnTo>
                    <a:pt x="26" y="364"/>
                  </a:lnTo>
                  <a:lnTo>
                    <a:pt x="24" y="359"/>
                  </a:lnTo>
                  <a:lnTo>
                    <a:pt x="23" y="356"/>
                  </a:lnTo>
                  <a:lnTo>
                    <a:pt x="31" y="348"/>
                  </a:lnTo>
                  <a:lnTo>
                    <a:pt x="34" y="340"/>
                  </a:lnTo>
                  <a:lnTo>
                    <a:pt x="36" y="332"/>
                  </a:lnTo>
                  <a:lnTo>
                    <a:pt x="37" y="327"/>
                  </a:lnTo>
                  <a:lnTo>
                    <a:pt x="35" y="322"/>
                  </a:lnTo>
                  <a:lnTo>
                    <a:pt x="27" y="308"/>
                  </a:lnTo>
                  <a:lnTo>
                    <a:pt x="24" y="302"/>
                  </a:lnTo>
                  <a:lnTo>
                    <a:pt x="20" y="295"/>
                  </a:lnTo>
                  <a:lnTo>
                    <a:pt x="15" y="289"/>
                  </a:lnTo>
                  <a:lnTo>
                    <a:pt x="12" y="282"/>
                  </a:lnTo>
                  <a:lnTo>
                    <a:pt x="11" y="277"/>
                  </a:lnTo>
                  <a:lnTo>
                    <a:pt x="10" y="269"/>
                  </a:lnTo>
                  <a:lnTo>
                    <a:pt x="8" y="259"/>
                  </a:lnTo>
                  <a:lnTo>
                    <a:pt x="7" y="250"/>
                  </a:lnTo>
                  <a:lnTo>
                    <a:pt x="7" y="241"/>
                  </a:lnTo>
                  <a:lnTo>
                    <a:pt x="9" y="236"/>
                  </a:lnTo>
                  <a:lnTo>
                    <a:pt x="12" y="231"/>
                  </a:lnTo>
                  <a:lnTo>
                    <a:pt x="15" y="225"/>
                  </a:lnTo>
                  <a:lnTo>
                    <a:pt x="16" y="218"/>
                  </a:lnTo>
                  <a:lnTo>
                    <a:pt x="15" y="212"/>
                  </a:lnTo>
                  <a:lnTo>
                    <a:pt x="11" y="207"/>
                  </a:lnTo>
                  <a:lnTo>
                    <a:pt x="5" y="203"/>
                  </a:lnTo>
                  <a:lnTo>
                    <a:pt x="3" y="202"/>
                  </a:lnTo>
                  <a:lnTo>
                    <a:pt x="1" y="200"/>
                  </a:lnTo>
                  <a:lnTo>
                    <a:pt x="0" y="200"/>
                  </a:lnTo>
                  <a:lnTo>
                    <a:pt x="0" y="198"/>
                  </a:lnTo>
                  <a:lnTo>
                    <a:pt x="1" y="197"/>
                  </a:lnTo>
                  <a:lnTo>
                    <a:pt x="3" y="195"/>
                  </a:lnTo>
                  <a:lnTo>
                    <a:pt x="8" y="187"/>
                  </a:lnTo>
                  <a:lnTo>
                    <a:pt x="14" y="180"/>
                  </a:lnTo>
                  <a:lnTo>
                    <a:pt x="20" y="174"/>
                  </a:lnTo>
                  <a:lnTo>
                    <a:pt x="28" y="172"/>
                  </a:lnTo>
                  <a:lnTo>
                    <a:pt x="33" y="173"/>
                  </a:lnTo>
                  <a:lnTo>
                    <a:pt x="36" y="175"/>
                  </a:lnTo>
                  <a:lnTo>
                    <a:pt x="39" y="178"/>
                  </a:lnTo>
                  <a:lnTo>
                    <a:pt x="42" y="178"/>
                  </a:lnTo>
                  <a:lnTo>
                    <a:pt x="46" y="176"/>
                  </a:lnTo>
                  <a:lnTo>
                    <a:pt x="50" y="173"/>
                  </a:lnTo>
                  <a:lnTo>
                    <a:pt x="52" y="167"/>
                  </a:lnTo>
                  <a:lnTo>
                    <a:pt x="54" y="164"/>
                  </a:lnTo>
                  <a:lnTo>
                    <a:pt x="57" y="163"/>
                  </a:lnTo>
                  <a:lnTo>
                    <a:pt x="64" y="163"/>
                  </a:lnTo>
                  <a:lnTo>
                    <a:pt x="76" y="164"/>
                  </a:lnTo>
                  <a:lnTo>
                    <a:pt x="84" y="166"/>
                  </a:lnTo>
                  <a:lnTo>
                    <a:pt x="91" y="169"/>
                  </a:lnTo>
                  <a:lnTo>
                    <a:pt x="97" y="174"/>
                  </a:lnTo>
                  <a:lnTo>
                    <a:pt x="99" y="177"/>
                  </a:lnTo>
                  <a:lnTo>
                    <a:pt x="101" y="179"/>
                  </a:lnTo>
                  <a:lnTo>
                    <a:pt x="103" y="183"/>
                  </a:lnTo>
                  <a:lnTo>
                    <a:pt x="105" y="184"/>
                  </a:lnTo>
                  <a:lnTo>
                    <a:pt x="106" y="186"/>
                  </a:lnTo>
                  <a:lnTo>
                    <a:pt x="112" y="186"/>
                  </a:lnTo>
                  <a:lnTo>
                    <a:pt x="128" y="184"/>
                  </a:lnTo>
                  <a:lnTo>
                    <a:pt x="134" y="182"/>
                  </a:lnTo>
                  <a:lnTo>
                    <a:pt x="137" y="178"/>
                  </a:lnTo>
                  <a:lnTo>
                    <a:pt x="137" y="173"/>
                  </a:lnTo>
                  <a:lnTo>
                    <a:pt x="135" y="168"/>
                  </a:lnTo>
                  <a:lnTo>
                    <a:pt x="135" y="163"/>
                  </a:lnTo>
                  <a:lnTo>
                    <a:pt x="139" y="159"/>
                  </a:lnTo>
                  <a:lnTo>
                    <a:pt x="141" y="156"/>
                  </a:lnTo>
                  <a:lnTo>
                    <a:pt x="140" y="151"/>
                  </a:lnTo>
                  <a:lnTo>
                    <a:pt x="139" y="145"/>
                  </a:lnTo>
                  <a:lnTo>
                    <a:pt x="137" y="139"/>
                  </a:lnTo>
                  <a:lnTo>
                    <a:pt x="136" y="133"/>
                  </a:lnTo>
                  <a:lnTo>
                    <a:pt x="137" y="129"/>
                  </a:lnTo>
                  <a:lnTo>
                    <a:pt x="141" y="127"/>
                  </a:lnTo>
                  <a:lnTo>
                    <a:pt x="147" y="127"/>
                  </a:lnTo>
                  <a:lnTo>
                    <a:pt x="151" y="129"/>
                  </a:lnTo>
                  <a:lnTo>
                    <a:pt x="156" y="131"/>
                  </a:lnTo>
                  <a:lnTo>
                    <a:pt x="160" y="131"/>
                  </a:lnTo>
                  <a:lnTo>
                    <a:pt x="167" y="128"/>
                  </a:lnTo>
                  <a:lnTo>
                    <a:pt x="173" y="124"/>
                  </a:lnTo>
                  <a:lnTo>
                    <a:pt x="176" y="121"/>
                  </a:lnTo>
                  <a:lnTo>
                    <a:pt x="177" y="118"/>
                  </a:lnTo>
                  <a:lnTo>
                    <a:pt x="178" y="116"/>
                  </a:lnTo>
                  <a:lnTo>
                    <a:pt x="179" y="112"/>
                  </a:lnTo>
                  <a:lnTo>
                    <a:pt x="183" y="108"/>
                  </a:lnTo>
                  <a:lnTo>
                    <a:pt x="189" y="104"/>
                  </a:lnTo>
                  <a:lnTo>
                    <a:pt x="196" y="100"/>
                  </a:lnTo>
                  <a:lnTo>
                    <a:pt x="201" y="96"/>
                  </a:lnTo>
                  <a:lnTo>
                    <a:pt x="203" y="90"/>
                  </a:lnTo>
                  <a:lnTo>
                    <a:pt x="202" y="84"/>
                  </a:lnTo>
                  <a:lnTo>
                    <a:pt x="200" y="76"/>
                  </a:lnTo>
                  <a:lnTo>
                    <a:pt x="200" y="62"/>
                  </a:lnTo>
                  <a:lnTo>
                    <a:pt x="202" y="58"/>
                  </a:lnTo>
                  <a:lnTo>
                    <a:pt x="207" y="55"/>
                  </a:lnTo>
                  <a:lnTo>
                    <a:pt x="214" y="54"/>
                  </a:lnTo>
                  <a:lnTo>
                    <a:pt x="219" y="55"/>
                  </a:lnTo>
                  <a:lnTo>
                    <a:pt x="225" y="58"/>
                  </a:lnTo>
                  <a:lnTo>
                    <a:pt x="227" y="58"/>
                  </a:lnTo>
                  <a:lnTo>
                    <a:pt x="231" y="57"/>
                  </a:lnTo>
                  <a:lnTo>
                    <a:pt x="239" y="54"/>
                  </a:lnTo>
                  <a:lnTo>
                    <a:pt x="248" y="49"/>
                  </a:lnTo>
                  <a:lnTo>
                    <a:pt x="267" y="35"/>
                  </a:lnTo>
                  <a:lnTo>
                    <a:pt x="274" y="27"/>
                  </a:lnTo>
                  <a:lnTo>
                    <a:pt x="277" y="19"/>
                  </a:lnTo>
                  <a:lnTo>
                    <a:pt x="278" y="15"/>
                  </a:lnTo>
                  <a:lnTo>
                    <a:pt x="278" y="5"/>
                  </a:lnTo>
                  <a:lnTo>
                    <a:pt x="287" y="1"/>
                  </a:lnTo>
                  <a:lnTo>
                    <a:pt x="296"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4">
              <a:extLst>
                <a:ext uri="{FF2B5EF4-FFF2-40B4-BE49-F238E27FC236}">
                  <a16:creationId xmlns:a16="http://schemas.microsoft.com/office/drawing/2014/main" id="{243EFD49-3CEB-3A68-C461-89E09E8E162D}"/>
                </a:ext>
              </a:extLst>
            </p:cNvPr>
            <p:cNvSpPr>
              <a:spLocks/>
            </p:cNvSpPr>
            <p:nvPr/>
          </p:nvSpPr>
          <p:spPr bwMode="auto">
            <a:xfrm>
              <a:off x="4283076" y="3921126"/>
              <a:ext cx="1012825" cy="1292225"/>
            </a:xfrm>
            <a:custGeom>
              <a:avLst/>
              <a:gdLst/>
              <a:ahLst/>
              <a:cxnLst>
                <a:cxn ang="0">
                  <a:pos x="473" y="28"/>
                </a:cxn>
                <a:cxn ang="0">
                  <a:pos x="506" y="48"/>
                </a:cxn>
                <a:cxn ang="0">
                  <a:pos x="518" y="97"/>
                </a:cxn>
                <a:cxn ang="0">
                  <a:pos x="530" y="125"/>
                </a:cxn>
                <a:cxn ang="0">
                  <a:pos x="525" y="171"/>
                </a:cxn>
                <a:cxn ang="0">
                  <a:pos x="504" y="172"/>
                </a:cxn>
                <a:cxn ang="0">
                  <a:pos x="499" y="208"/>
                </a:cxn>
                <a:cxn ang="0">
                  <a:pos x="509" y="250"/>
                </a:cxn>
                <a:cxn ang="0">
                  <a:pos x="533" y="275"/>
                </a:cxn>
                <a:cxn ang="0">
                  <a:pos x="507" y="293"/>
                </a:cxn>
                <a:cxn ang="0">
                  <a:pos x="477" y="309"/>
                </a:cxn>
                <a:cxn ang="0">
                  <a:pos x="471" y="340"/>
                </a:cxn>
                <a:cxn ang="0">
                  <a:pos x="438" y="360"/>
                </a:cxn>
                <a:cxn ang="0">
                  <a:pos x="490" y="388"/>
                </a:cxn>
                <a:cxn ang="0">
                  <a:pos x="568" y="384"/>
                </a:cxn>
                <a:cxn ang="0">
                  <a:pos x="585" y="436"/>
                </a:cxn>
                <a:cxn ang="0">
                  <a:pos x="613" y="485"/>
                </a:cxn>
                <a:cxn ang="0">
                  <a:pos x="588" y="519"/>
                </a:cxn>
                <a:cxn ang="0">
                  <a:pos x="627" y="569"/>
                </a:cxn>
                <a:cxn ang="0">
                  <a:pos x="607" y="594"/>
                </a:cxn>
                <a:cxn ang="0">
                  <a:pos x="622" y="628"/>
                </a:cxn>
                <a:cxn ang="0">
                  <a:pos x="615" y="681"/>
                </a:cxn>
                <a:cxn ang="0">
                  <a:pos x="584" y="744"/>
                </a:cxn>
                <a:cxn ang="0">
                  <a:pos x="558" y="802"/>
                </a:cxn>
                <a:cxn ang="0">
                  <a:pos x="486" y="785"/>
                </a:cxn>
                <a:cxn ang="0">
                  <a:pos x="441" y="773"/>
                </a:cxn>
                <a:cxn ang="0">
                  <a:pos x="386" y="772"/>
                </a:cxn>
                <a:cxn ang="0">
                  <a:pos x="351" y="741"/>
                </a:cxn>
                <a:cxn ang="0">
                  <a:pos x="314" y="721"/>
                </a:cxn>
                <a:cxn ang="0">
                  <a:pos x="292" y="696"/>
                </a:cxn>
                <a:cxn ang="0">
                  <a:pos x="322" y="653"/>
                </a:cxn>
                <a:cxn ang="0">
                  <a:pos x="295" y="620"/>
                </a:cxn>
                <a:cxn ang="0">
                  <a:pos x="304" y="573"/>
                </a:cxn>
                <a:cxn ang="0">
                  <a:pos x="273" y="555"/>
                </a:cxn>
                <a:cxn ang="0">
                  <a:pos x="212" y="528"/>
                </a:cxn>
                <a:cxn ang="0">
                  <a:pos x="136" y="557"/>
                </a:cxn>
                <a:cxn ang="0">
                  <a:pos x="52" y="545"/>
                </a:cxn>
                <a:cxn ang="0">
                  <a:pos x="92" y="493"/>
                </a:cxn>
                <a:cxn ang="0">
                  <a:pos x="97" y="448"/>
                </a:cxn>
                <a:cxn ang="0">
                  <a:pos x="63" y="431"/>
                </a:cxn>
                <a:cxn ang="0">
                  <a:pos x="27" y="402"/>
                </a:cxn>
                <a:cxn ang="0">
                  <a:pos x="1" y="353"/>
                </a:cxn>
                <a:cxn ang="0">
                  <a:pos x="11" y="293"/>
                </a:cxn>
                <a:cxn ang="0">
                  <a:pos x="18" y="266"/>
                </a:cxn>
                <a:cxn ang="0">
                  <a:pos x="59" y="233"/>
                </a:cxn>
                <a:cxn ang="0">
                  <a:pos x="82" y="230"/>
                </a:cxn>
                <a:cxn ang="0">
                  <a:pos x="94" y="227"/>
                </a:cxn>
                <a:cxn ang="0">
                  <a:pos x="134" y="219"/>
                </a:cxn>
                <a:cxn ang="0">
                  <a:pos x="153" y="227"/>
                </a:cxn>
                <a:cxn ang="0">
                  <a:pos x="182" y="222"/>
                </a:cxn>
                <a:cxn ang="0">
                  <a:pos x="186" y="174"/>
                </a:cxn>
                <a:cxn ang="0">
                  <a:pos x="215" y="156"/>
                </a:cxn>
                <a:cxn ang="0">
                  <a:pos x="262" y="137"/>
                </a:cxn>
                <a:cxn ang="0">
                  <a:pos x="308" y="121"/>
                </a:cxn>
                <a:cxn ang="0">
                  <a:pos x="345" y="91"/>
                </a:cxn>
                <a:cxn ang="0">
                  <a:pos x="424" y="56"/>
                </a:cxn>
                <a:cxn ang="0">
                  <a:pos x="445" y="32"/>
                </a:cxn>
              </a:cxnLst>
              <a:rect l="0" t="0" r="r" b="b"/>
              <a:pathLst>
                <a:path w="638" h="814">
                  <a:moveTo>
                    <a:pt x="449" y="0"/>
                  </a:moveTo>
                  <a:lnTo>
                    <a:pt x="461" y="0"/>
                  </a:lnTo>
                  <a:lnTo>
                    <a:pt x="466" y="2"/>
                  </a:lnTo>
                  <a:lnTo>
                    <a:pt x="469" y="6"/>
                  </a:lnTo>
                  <a:lnTo>
                    <a:pt x="469" y="10"/>
                  </a:lnTo>
                  <a:lnTo>
                    <a:pt x="467" y="17"/>
                  </a:lnTo>
                  <a:lnTo>
                    <a:pt x="469" y="24"/>
                  </a:lnTo>
                  <a:lnTo>
                    <a:pt x="473" y="28"/>
                  </a:lnTo>
                  <a:lnTo>
                    <a:pt x="476" y="30"/>
                  </a:lnTo>
                  <a:lnTo>
                    <a:pt x="482" y="38"/>
                  </a:lnTo>
                  <a:lnTo>
                    <a:pt x="486" y="42"/>
                  </a:lnTo>
                  <a:lnTo>
                    <a:pt x="491" y="43"/>
                  </a:lnTo>
                  <a:lnTo>
                    <a:pt x="499" y="43"/>
                  </a:lnTo>
                  <a:lnTo>
                    <a:pt x="502" y="44"/>
                  </a:lnTo>
                  <a:lnTo>
                    <a:pt x="505" y="46"/>
                  </a:lnTo>
                  <a:lnTo>
                    <a:pt x="506" y="48"/>
                  </a:lnTo>
                  <a:lnTo>
                    <a:pt x="507" y="51"/>
                  </a:lnTo>
                  <a:lnTo>
                    <a:pt x="506" y="55"/>
                  </a:lnTo>
                  <a:lnTo>
                    <a:pt x="503" y="62"/>
                  </a:lnTo>
                  <a:lnTo>
                    <a:pt x="500" y="68"/>
                  </a:lnTo>
                  <a:lnTo>
                    <a:pt x="500" y="74"/>
                  </a:lnTo>
                  <a:lnTo>
                    <a:pt x="502" y="80"/>
                  </a:lnTo>
                  <a:lnTo>
                    <a:pt x="507" y="87"/>
                  </a:lnTo>
                  <a:lnTo>
                    <a:pt x="518" y="97"/>
                  </a:lnTo>
                  <a:lnTo>
                    <a:pt x="522" y="99"/>
                  </a:lnTo>
                  <a:lnTo>
                    <a:pt x="525" y="99"/>
                  </a:lnTo>
                  <a:lnTo>
                    <a:pt x="528" y="100"/>
                  </a:lnTo>
                  <a:lnTo>
                    <a:pt x="532" y="101"/>
                  </a:lnTo>
                  <a:lnTo>
                    <a:pt x="536" y="103"/>
                  </a:lnTo>
                  <a:lnTo>
                    <a:pt x="531" y="110"/>
                  </a:lnTo>
                  <a:lnTo>
                    <a:pt x="529" y="118"/>
                  </a:lnTo>
                  <a:lnTo>
                    <a:pt x="530" y="125"/>
                  </a:lnTo>
                  <a:lnTo>
                    <a:pt x="542" y="143"/>
                  </a:lnTo>
                  <a:lnTo>
                    <a:pt x="543" y="148"/>
                  </a:lnTo>
                  <a:lnTo>
                    <a:pt x="536" y="155"/>
                  </a:lnTo>
                  <a:lnTo>
                    <a:pt x="533" y="161"/>
                  </a:lnTo>
                  <a:lnTo>
                    <a:pt x="531" y="167"/>
                  </a:lnTo>
                  <a:lnTo>
                    <a:pt x="529" y="171"/>
                  </a:lnTo>
                  <a:lnTo>
                    <a:pt x="527" y="172"/>
                  </a:lnTo>
                  <a:lnTo>
                    <a:pt x="525" y="171"/>
                  </a:lnTo>
                  <a:lnTo>
                    <a:pt x="524" y="169"/>
                  </a:lnTo>
                  <a:lnTo>
                    <a:pt x="523" y="167"/>
                  </a:lnTo>
                  <a:lnTo>
                    <a:pt x="519" y="165"/>
                  </a:lnTo>
                  <a:lnTo>
                    <a:pt x="516" y="165"/>
                  </a:lnTo>
                  <a:lnTo>
                    <a:pt x="514" y="166"/>
                  </a:lnTo>
                  <a:lnTo>
                    <a:pt x="511" y="167"/>
                  </a:lnTo>
                  <a:lnTo>
                    <a:pt x="507" y="169"/>
                  </a:lnTo>
                  <a:lnTo>
                    <a:pt x="504" y="172"/>
                  </a:lnTo>
                  <a:lnTo>
                    <a:pt x="504" y="174"/>
                  </a:lnTo>
                  <a:lnTo>
                    <a:pt x="503" y="178"/>
                  </a:lnTo>
                  <a:lnTo>
                    <a:pt x="503" y="184"/>
                  </a:lnTo>
                  <a:lnTo>
                    <a:pt x="504" y="191"/>
                  </a:lnTo>
                  <a:lnTo>
                    <a:pt x="505" y="197"/>
                  </a:lnTo>
                  <a:lnTo>
                    <a:pt x="505" y="202"/>
                  </a:lnTo>
                  <a:lnTo>
                    <a:pt x="503" y="205"/>
                  </a:lnTo>
                  <a:lnTo>
                    <a:pt x="499" y="208"/>
                  </a:lnTo>
                  <a:lnTo>
                    <a:pt x="496" y="211"/>
                  </a:lnTo>
                  <a:lnTo>
                    <a:pt x="493" y="215"/>
                  </a:lnTo>
                  <a:lnTo>
                    <a:pt x="493" y="219"/>
                  </a:lnTo>
                  <a:lnTo>
                    <a:pt x="495" y="222"/>
                  </a:lnTo>
                  <a:lnTo>
                    <a:pt x="507" y="229"/>
                  </a:lnTo>
                  <a:lnTo>
                    <a:pt x="513" y="235"/>
                  </a:lnTo>
                  <a:lnTo>
                    <a:pt x="514" y="240"/>
                  </a:lnTo>
                  <a:lnTo>
                    <a:pt x="509" y="250"/>
                  </a:lnTo>
                  <a:lnTo>
                    <a:pt x="505" y="262"/>
                  </a:lnTo>
                  <a:lnTo>
                    <a:pt x="506" y="265"/>
                  </a:lnTo>
                  <a:lnTo>
                    <a:pt x="509" y="267"/>
                  </a:lnTo>
                  <a:lnTo>
                    <a:pt x="516" y="268"/>
                  </a:lnTo>
                  <a:lnTo>
                    <a:pt x="523" y="270"/>
                  </a:lnTo>
                  <a:lnTo>
                    <a:pt x="530" y="272"/>
                  </a:lnTo>
                  <a:lnTo>
                    <a:pt x="534" y="274"/>
                  </a:lnTo>
                  <a:lnTo>
                    <a:pt x="533" y="275"/>
                  </a:lnTo>
                  <a:lnTo>
                    <a:pt x="528" y="275"/>
                  </a:lnTo>
                  <a:lnTo>
                    <a:pt x="515" y="277"/>
                  </a:lnTo>
                  <a:lnTo>
                    <a:pt x="510" y="278"/>
                  </a:lnTo>
                  <a:lnTo>
                    <a:pt x="507" y="281"/>
                  </a:lnTo>
                  <a:lnTo>
                    <a:pt x="507" y="285"/>
                  </a:lnTo>
                  <a:lnTo>
                    <a:pt x="508" y="287"/>
                  </a:lnTo>
                  <a:lnTo>
                    <a:pt x="508" y="292"/>
                  </a:lnTo>
                  <a:lnTo>
                    <a:pt x="507" y="293"/>
                  </a:lnTo>
                  <a:lnTo>
                    <a:pt x="505" y="293"/>
                  </a:lnTo>
                  <a:lnTo>
                    <a:pt x="502" y="294"/>
                  </a:lnTo>
                  <a:lnTo>
                    <a:pt x="494" y="295"/>
                  </a:lnTo>
                  <a:lnTo>
                    <a:pt x="487" y="298"/>
                  </a:lnTo>
                  <a:lnTo>
                    <a:pt x="483" y="301"/>
                  </a:lnTo>
                  <a:lnTo>
                    <a:pt x="482" y="305"/>
                  </a:lnTo>
                  <a:lnTo>
                    <a:pt x="481" y="307"/>
                  </a:lnTo>
                  <a:lnTo>
                    <a:pt x="477" y="309"/>
                  </a:lnTo>
                  <a:lnTo>
                    <a:pt x="472" y="311"/>
                  </a:lnTo>
                  <a:lnTo>
                    <a:pt x="468" y="312"/>
                  </a:lnTo>
                  <a:lnTo>
                    <a:pt x="466" y="314"/>
                  </a:lnTo>
                  <a:lnTo>
                    <a:pt x="467" y="317"/>
                  </a:lnTo>
                  <a:lnTo>
                    <a:pt x="469" y="322"/>
                  </a:lnTo>
                  <a:lnTo>
                    <a:pt x="473" y="334"/>
                  </a:lnTo>
                  <a:lnTo>
                    <a:pt x="473" y="338"/>
                  </a:lnTo>
                  <a:lnTo>
                    <a:pt x="471" y="340"/>
                  </a:lnTo>
                  <a:lnTo>
                    <a:pt x="466" y="339"/>
                  </a:lnTo>
                  <a:lnTo>
                    <a:pt x="461" y="337"/>
                  </a:lnTo>
                  <a:lnTo>
                    <a:pt x="458" y="337"/>
                  </a:lnTo>
                  <a:lnTo>
                    <a:pt x="450" y="347"/>
                  </a:lnTo>
                  <a:lnTo>
                    <a:pt x="445" y="350"/>
                  </a:lnTo>
                  <a:lnTo>
                    <a:pt x="441" y="353"/>
                  </a:lnTo>
                  <a:lnTo>
                    <a:pt x="438" y="356"/>
                  </a:lnTo>
                  <a:lnTo>
                    <a:pt x="438" y="360"/>
                  </a:lnTo>
                  <a:lnTo>
                    <a:pt x="442" y="366"/>
                  </a:lnTo>
                  <a:lnTo>
                    <a:pt x="448" y="372"/>
                  </a:lnTo>
                  <a:lnTo>
                    <a:pt x="454" y="377"/>
                  </a:lnTo>
                  <a:lnTo>
                    <a:pt x="456" y="381"/>
                  </a:lnTo>
                  <a:lnTo>
                    <a:pt x="459" y="385"/>
                  </a:lnTo>
                  <a:lnTo>
                    <a:pt x="467" y="389"/>
                  </a:lnTo>
                  <a:lnTo>
                    <a:pt x="478" y="391"/>
                  </a:lnTo>
                  <a:lnTo>
                    <a:pt x="490" y="388"/>
                  </a:lnTo>
                  <a:lnTo>
                    <a:pt x="505" y="383"/>
                  </a:lnTo>
                  <a:lnTo>
                    <a:pt x="516" y="380"/>
                  </a:lnTo>
                  <a:lnTo>
                    <a:pt x="525" y="376"/>
                  </a:lnTo>
                  <a:lnTo>
                    <a:pt x="533" y="375"/>
                  </a:lnTo>
                  <a:lnTo>
                    <a:pt x="542" y="376"/>
                  </a:lnTo>
                  <a:lnTo>
                    <a:pt x="553" y="378"/>
                  </a:lnTo>
                  <a:lnTo>
                    <a:pt x="562" y="382"/>
                  </a:lnTo>
                  <a:lnTo>
                    <a:pt x="568" y="384"/>
                  </a:lnTo>
                  <a:lnTo>
                    <a:pt x="574" y="388"/>
                  </a:lnTo>
                  <a:lnTo>
                    <a:pt x="580" y="396"/>
                  </a:lnTo>
                  <a:lnTo>
                    <a:pt x="584" y="405"/>
                  </a:lnTo>
                  <a:lnTo>
                    <a:pt x="586" y="414"/>
                  </a:lnTo>
                  <a:lnTo>
                    <a:pt x="585" y="419"/>
                  </a:lnTo>
                  <a:lnTo>
                    <a:pt x="581" y="427"/>
                  </a:lnTo>
                  <a:lnTo>
                    <a:pt x="582" y="431"/>
                  </a:lnTo>
                  <a:lnTo>
                    <a:pt x="585" y="436"/>
                  </a:lnTo>
                  <a:lnTo>
                    <a:pt x="590" y="442"/>
                  </a:lnTo>
                  <a:lnTo>
                    <a:pt x="594" y="450"/>
                  </a:lnTo>
                  <a:lnTo>
                    <a:pt x="594" y="462"/>
                  </a:lnTo>
                  <a:lnTo>
                    <a:pt x="596" y="476"/>
                  </a:lnTo>
                  <a:lnTo>
                    <a:pt x="598" y="481"/>
                  </a:lnTo>
                  <a:lnTo>
                    <a:pt x="602" y="483"/>
                  </a:lnTo>
                  <a:lnTo>
                    <a:pt x="611" y="483"/>
                  </a:lnTo>
                  <a:lnTo>
                    <a:pt x="613" y="485"/>
                  </a:lnTo>
                  <a:lnTo>
                    <a:pt x="614" y="487"/>
                  </a:lnTo>
                  <a:lnTo>
                    <a:pt x="613" y="489"/>
                  </a:lnTo>
                  <a:lnTo>
                    <a:pt x="610" y="496"/>
                  </a:lnTo>
                  <a:lnTo>
                    <a:pt x="608" y="501"/>
                  </a:lnTo>
                  <a:lnTo>
                    <a:pt x="604" y="505"/>
                  </a:lnTo>
                  <a:lnTo>
                    <a:pt x="599" y="508"/>
                  </a:lnTo>
                  <a:lnTo>
                    <a:pt x="592" y="513"/>
                  </a:lnTo>
                  <a:lnTo>
                    <a:pt x="588" y="519"/>
                  </a:lnTo>
                  <a:lnTo>
                    <a:pt x="586" y="525"/>
                  </a:lnTo>
                  <a:lnTo>
                    <a:pt x="591" y="540"/>
                  </a:lnTo>
                  <a:lnTo>
                    <a:pt x="594" y="548"/>
                  </a:lnTo>
                  <a:lnTo>
                    <a:pt x="599" y="554"/>
                  </a:lnTo>
                  <a:lnTo>
                    <a:pt x="604" y="557"/>
                  </a:lnTo>
                  <a:lnTo>
                    <a:pt x="611" y="559"/>
                  </a:lnTo>
                  <a:lnTo>
                    <a:pt x="619" y="563"/>
                  </a:lnTo>
                  <a:lnTo>
                    <a:pt x="627" y="569"/>
                  </a:lnTo>
                  <a:lnTo>
                    <a:pt x="634" y="576"/>
                  </a:lnTo>
                  <a:lnTo>
                    <a:pt x="638" y="582"/>
                  </a:lnTo>
                  <a:lnTo>
                    <a:pt x="637" y="585"/>
                  </a:lnTo>
                  <a:lnTo>
                    <a:pt x="633" y="587"/>
                  </a:lnTo>
                  <a:lnTo>
                    <a:pt x="627" y="589"/>
                  </a:lnTo>
                  <a:lnTo>
                    <a:pt x="613" y="591"/>
                  </a:lnTo>
                  <a:lnTo>
                    <a:pt x="609" y="592"/>
                  </a:lnTo>
                  <a:lnTo>
                    <a:pt x="607" y="594"/>
                  </a:lnTo>
                  <a:lnTo>
                    <a:pt x="607" y="598"/>
                  </a:lnTo>
                  <a:lnTo>
                    <a:pt x="605" y="604"/>
                  </a:lnTo>
                  <a:lnTo>
                    <a:pt x="604" y="610"/>
                  </a:lnTo>
                  <a:lnTo>
                    <a:pt x="604" y="615"/>
                  </a:lnTo>
                  <a:lnTo>
                    <a:pt x="606" y="618"/>
                  </a:lnTo>
                  <a:lnTo>
                    <a:pt x="618" y="622"/>
                  </a:lnTo>
                  <a:lnTo>
                    <a:pt x="621" y="625"/>
                  </a:lnTo>
                  <a:lnTo>
                    <a:pt x="622" y="628"/>
                  </a:lnTo>
                  <a:lnTo>
                    <a:pt x="621" y="630"/>
                  </a:lnTo>
                  <a:lnTo>
                    <a:pt x="617" y="636"/>
                  </a:lnTo>
                  <a:lnTo>
                    <a:pt x="613" y="643"/>
                  </a:lnTo>
                  <a:lnTo>
                    <a:pt x="609" y="653"/>
                  </a:lnTo>
                  <a:lnTo>
                    <a:pt x="609" y="663"/>
                  </a:lnTo>
                  <a:lnTo>
                    <a:pt x="612" y="671"/>
                  </a:lnTo>
                  <a:lnTo>
                    <a:pt x="614" y="677"/>
                  </a:lnTo>
                  <a:lnTo>
                    <a:pt x="615" y="681"/>
                  </a:lnTo>
                  <a:lnTo>
                    <a:pt x="611" y="685"/>
                  </a:lnTo>
                  <a:lnTo>
                    <a:pt x="604" y="689"/>
                  </a:lnTo>
                  <a:lnTo>
                    <a:pt x="596" y="693"/>
                  </a:lnTo>
                  <a:lnTo>
                    <a:pt x="590" y="699"/>
                  </a:lnTo>
                  <a:lnTo>
                    <a:pt x="587" y="707"/>
                  </a:lnTo>
                  <a:lnTo>
                    <a:pt x="586" y="718"/>
                  </a:lnTo>
                  <a:lnTo>
                    <a:pt x="585" y="732"/>
                  </a:lnTo>
                  <a:lnTo>
                    <a:pt x="584" y="744"/>
                  </a:lnTo>
                  <a:lnTo>
                    <a:pt x="583" y="753"/>
                  </a:lnTo>
                  <a:lnTo>
                    <a:pt x="579" y="760"/>
                  </a:lnTo>
                  <a:lnTo>
                    <a:pt x="574" y="769"/>
                  </a:lnTo>
                  <a:lnTo>
                    <a:pt x="568" y="778"/>
                  </a:lnTo>
                  <a:lnTo>
                    <a:pt x="565" y="786"/>
                  </a:lnTo>
                  <a:lnTo>
                    <a:pt x="564" y="791"/>
                  </a:lnTo>
                  <a:lnTo>
                    <a:pt x="561" y="796"/>
                  </a:lnTo>
                  <a:lnTo>
                    <a:pt x="558" y="802"/>
                  </a:lnTo>
                  <a:lnTo>
                    <a:pt x="551" y="807"/>
                  </a:lnTo>
                  <a:lnTo>
                    <a:pt x="541" y="811"/>
                  </a:lnTo>
                  <a:lnTo>
                    <a:pt x="527" y="814"/>
                  </a:lnTo>
                  <a:lnTo>
                    <a:pt x="518" y="809"/>
                  </a:lnTo>
                  <a:lnTo>
                    <a:pt x="507" y="803"/>
                  </a:lnTo>
                  <a:lnTo>
                    <a:pt x="499" y="797"/>
                  </a:lnTo>
                  <a:lnTo>
                    <a:pt x="493" y="791"/>
                  </a:lnTo>
                  <a:lnTo>
                    <a:pt x="486" y="785"/>
                  </a:lnTo>
                  <a:lnTo>
                    <a:pt x="478" y="780"/>
                  </a:lnTo>
                  <a:lnTo>
                    <a:pt x="470" y="778"/>
                  </a:lnTo>
                  <a:lnTo>
                    <a:pt x="463" y="780"/>
                  </a:lnTo>
                  <a:lnTo>
                    <a:pt x="458" y="782"/>
                  </a:lnTo>
                  <a:lnTo>
                    <a:pt x="455" y="781"/>
                  </a:lnTo>
                  <a:lnTo>
                    <a:pt x="451" y="779"/>
                  </a:lnTo>
                  <a:lnTo>
                    <a:pt x="447" y="775"/>
                  </a:lnTo>
                  <a:lnTo>
                    <a:pt x="441" y="773"/>
                  </a:lnTo>
                  <a:lnTo>
                    <a:pt x="431" y="771"/>
                  </a:lnTo>
                  <a:lnTo>
                    <a:pt x="419" y="769"/>
                  </a:lnTo>
                  <a:lnTo>
                    <a:pt x="411" y="769"/>
                  </a:lnTo>
                  <a:lnTo>
                    <a:pt x="405" y="770"/>
                  </a:lnTo>
                  <a:lnTo>
                    <a:pt x="400" y="772"/>
                  </a:lnTo>
                  <a:lnTo>
                    <a:pt x="394" y="774"/>
                  </a:lnTo>
                  <a:lnTo>
                    <a:pt x="389" y="774"/>
                  </a:lnTo>
                  <a:lnTo>
                    <a:pt x="386" y="772"/>
                  </a:lnTo>
                  <a:lnTo>
                    <a:pt x="384" y="769"/>
                  </a:lnTo>
                  <a:lnTo>
                    <a:pt x="383" y="766"/>
                  </a:lnTo>
                  <a:lnTo>
                    <a:pt x="381" y="764"/>
                  </a:lnTo>
                  <a:lnTo>
                    <a:pt x="378" y="764"/>
                  </a:lnTo>
                  <a:lnTo>
                    <a:pt x="372" y="763"/>
                  </a:lnTo>
                  <a:lnTo>
                    <a:pt x="366" y="758"/>
                  </a:lnTo>
                  <a:lnTo>
                    <a:pt x="358" y="750"/>
                  </a:lnTo>
                  <a:lnTo>
                    <a:pt x="351" y="741"/>
                  </a:lnTo>
                  <a:lnTo>
                    <a:pt x="347" y="734"/>
                  </a:lnTo>
                  <a:lnTo>
                    <a:pt x="347" y="724"/>
                  </a:lnTo>
                  <a:lnTo>
                    <a:pt x="343" y="722"/>
                  </a:lnTo>
                  <a:lnTo>
                    <a:pt x="337" y="720"/>
                  </a:lnTo>
                  <a:lnTo>
                    <a:pt x="330" y="716"/>
                  </a:lnTo>
                  <a:lnTo>
                    <a:pt x="323" y="715"/>
                  </a:lnTo>
                  <a:lnTo>
                    <a:pt x="318" y="717"/>
                  </a:lnTo>
                  <a:lnTo>
                    <a:pt x="314" y="721"/>
                  </a:lnTo>
                  <a:lnTo>
                    <a:pt x="311" y="726"/>
                  </a:lnTo>
                  <a:lnTo>
                    <a:pt x="311" y="727"/>
                  </a:lnTo>
                  <a:lnTo>
                    <a:pt x="310" y="727"/>
                  </a:lnTo>
                  <a:lnTo>
                    <a:pt x="310" y="728"/>
                  </a:lnTo>
                  <a:lnTo>
                    <a:pt x="301" y="719"/>
                  </a:lnTo>
                  <a:lnTo>
                    <a:pt x="294" y="711"/>
                  </a:lnTo>
                  <a:lnTo>
                    <a:pt x="290" y="703"/>
                  </a:lnTo>
                  <a:lnTo>
                    <a:pt x="292" y="696"/>
                  </a:lnTo>
                  <a:lnTo>
                    <a:pt x="299" y="688"/>
                  </a:lnTo>
                  <a:lnTo>
                    <a:pt x="304" y="681"/>
                  </a:lnTo>
                  <a:lnTo>
                    <a:pt x="308" y="675"/>
                  </a:lnTo>
                  <a:lnTo>
                    <a:pt x="309" y="668"/>
                  </a:lnTo>
                  <a:lnTo>
                    <a:pt x="310" y="664"/>
                  </a:lnTo>
                  <a:lnTo>
                    <a:pt x="314" y="660"/>
                  </a:lnTo>
                  <a:lnTo>
                    <a:pt x="318" y="657"/>
                  </a:lnTo>
                  <a:lnTo>
                    <a:pt x="322" y="653"/>
                  </a:lnTo>
                  <a:lnTo>
                    <a:pt x="324" y="649"/>
                  </a:lnTo>
                  <a:lnTo>
                    <a:pt x="323" y="643"/>
                  </a:lnTo>
                  <a:lnTo>
                    <a:pt x="319" y="638"/>
                  </a:lnTo>
                  <a:lnTo>
                    <a:pt x="314" y="635"/>
                  </a:lnTo>
                  <a:lnTo>
                    <a:pt x="309" y="633"/>
                  </a:lnTo>
                  <a:lnTo>
                    <a:pt x="304" y="630"/>
                  </a:lnTo>
                  <a:lnTo>
                    <a:pt x="299" y="626"/>
                  </a:lnTo>
                  <a:lnTo>
                    <a:pt x="295" y="620"/>
                  </a:lnTo>
                  <a:lnTo>
                    <a:pt x="288" y="613"/>
                  </a:lnTo>
                  <a:lnTo>
                    <a:pt x="288" y="609"/>
                  </a:lnTo>
                  <a:lnTo>
                    <a:pt x="291" y="605"/>
                  </a:lnTo>
                  <a:lnTo>
                    <a:pt x="300" y="597"/>
                  </a:lnTo>
                  <a:lnTo>
                    <a:pt x="306" y="590"/>
                  </a:lnTo>
                  <a:lnTo>
                    <a:pt x="308" y="584"/>
                  </a:lnTo>
                  <a:lnTo>
                    <a:pt x="307" y="580"/>
                  </a:lnTo>
                  <a:lnTo>
                    <a:pt x="304" y="573"/>
                  </a:lnTo>
                  <a:lnTo>
                    <a:pt x="301" y="565"/>
                  </a:lnTo>
                  <a:lnTo>
                    <a:pt x="297" y="558"/>
                  </a:lnTo>
                  <a:lnTo>
                    <a:pt x="293" y="552"/>
                  </a:lnTo>
                  <a:lnTo>
                    <a:pt x="291" y="551"/>
                  </a:lnTo>
                  <a:lnTo>
                    <a:pt x="289" y="553"/>
                  </a:lnTo>
                  <a:lnTo>
                    <a:pt x="283" y="557"/>
                  </a:lnTo>
                  <a:lnTo>
                    <a:pt x="278" y="557"/>
                  </a:lnTo>
                  <a:lnTo>
                    <a:pt x="273" y="555"/>
                  </a:lnTo>
                  <a:lnTo>
                    <a:pt x="266" y="550"/>
                  </a:lnTo>
                  <a:lnTo>
                    <a:pt x="257" y="547"/>
                  </a:lnTo>
                  <a:lnTo>
                    <a:pt x="247" y="542"/>
                  </a:lnTo>
                  <a:lnTo>
                    <a:pt x="238" y="536"/>
                  </a:lnTo>
                  <a:lnTo>
                    <a:pt x="231" y="532"/>
                  </a:lnTo>
                  <a:lnTo>
                    <a:pt x="225" y="532"/>
                  </a:lnTo>
                  <a:lnTo>
                    <a:pt x="218" y="531"/>
                  </a:lnTo>
                  <a:lnTo>
                    <a:pt x="212" y="528"/>
                  </a:lnTo>
                  <a:lnTo>
                    <a:pt x="207" y="527"/>
                  </a:lnTo>
                  <a:lnTo>
                    <a:pt x="199" y="529"/>
                  </a:lnTo>
                  <a:lnTo>
                    <a:pt x="189" y="532"/>
                  </a:lnTo>
                  <a:lnTo>
                    <a:pt x="177" y="537"/>
                  </a:lnTo>
                  <a:lnTo>
                    <a:pt x="165" y="543"/>
                  </a:lnTo>
                  <a:lnTo>
                    <a:pt x="154" y="548"/>
                  </a:lnTo>
                  <a:lnTo>
                    <a:pt x="145" y="553"/>
                  </a:lnTo>
                  <a:lnTo>
                    <a:pt x="136" y="557"/>
                  </a:lnTo>
                  <a:lnTo>
                    <a:pt x="131" y="558"/>
                  </a:lnTo>
                  <a:lnTo>
                    <a:pt x="123" y="559"/>
                  </a:lnTo>
                  <a:lnTo>
                    <a:pt x="110" y="560"/>
                  </a:lnTo>
                  <a:lnTo>
                    <a:pt x="93" y="562"/>
                  </a:lnTo>
                  <a:lnTo>
                    <a:pt x="72" y="563"/>
                  </a:lnTo>
                  <a:lnTo>
                    <a:pt x="49" y="562"/>
                  </a:lnTo>
                  <a:lnTo>
                    <a:pt x="51" y="554"/>
                  </a:lnTo>
                  <a:lnTo>
                    <a:pt x="52" y="545"/>
                  </a:lnTo>
                  <a:lnTo>
                    <a:pt x="54" y="536"/>
                  </a:lnTo>
                  <a:lnTo>
                    <a:pt x="59" y="528"/>
                  </a:lnTo>
                  <a:lnTo>
                    <a:pt x="66" y="518"/>
                  </a:lnTo>
                  <a:lnTo>
                    <a:pt x="69" y="509"/>
                  </a:lnTo>
                  <a:lnTo>
                    <a:pt x="70" y="503"/>
                  </a:lnTo>
                  <a:lnTo>
                    <a:pt x="72" y="500"/>
                  </a:lnTo>
                  <a:lnTo>
                    <a:pt x="78" y="497"/>
                  </a:lnTo>
                  <a:lnTo>
                    <a:pt x="92" y="493"/>
                  </a:lnTo>
                  <a:lnTo>
                    <a:pt x="95" y="491"/>
                  </a:lnTo>
                  <a:lnTo>
                    <a:pt x="95" y="482"/>
                  </a:lnTo>
                  <a:lnTo>
                    <a:pt x="94" y="478"/>
                  </a:lnTo>
                  <a:lnTo>
                    <a:pt x="95" y="473"/>
                  </a:lnTo>
                  <a:lnTo>
                    <a:pt x="97" y="467"/>
                  </a:lnTo>
                  <a:lnTo>
                    <a:pt x="96" y="460"/>
                  </a:lnTo>
                  <a:lnTo>
                    <a:pt x="96" y="453"/>
                  </a:lnTo>
                  <a:lnTo>
                    <a:pt x="97" y="448"/>
                  </a:lnTo>
                  <a:lnTo>
                    <a:pt x="96" y="445"/>
                  </a:lnTo>
                  <a:lnTo>
                    <a:pt x="91" y="444"/>
                  </a:lnTo>
                  <a:lnTo>
                    <a:pt x="85" y="444"/>
                  </a:lnTo>
                  <a:lnTo>
                    <a:pt x="81" y="446"/>
                  </a:lnTo>
                  <a:lnTo>
                    <a:pt x="78" y="447"/>
                  </a:lnTo>
                  <a:lnTo>
                    <a:pt x="73" y="444"/>
                  </a:lnTo>
                  <a:lnTo>
                    <a:pt x="68" y="438"/>
                  </a:lnTo>
                  <a:lnTo>
                    <a:pt x="63" y="431"/>
                  </a:lnTo>
                  <a:lnTo>
                    <a:pt x="60" y="428"/>
                  </a:lnTo>
                  <a:lnTo>
                    <a:pt x="57" y="428"/>
                  </a:lnTo>
                  <a:lnTo>
                    <a:pt x="54" y="429"/>
                  </a:lnTo>
                  <a:lnTo>
                    <a:pt x="51" y="429"/>
                  </a:lnTo>
                  <a:lnTo>
                    <a:pt x="47" y="426"/>
                  </a:lnTo>
                  <a:lnTo>
                    <a:pt x="40" y="418"/>
                  </a:lnTo>
                  <a:lnTo>
                    <a:pt x="34" y="411"/>
                  </a:lnTo>
                  <a:lnTo>
                    <a:pt x="27" y="402"/>
                  </a:lnTo>
                  <a:lnTo>
                    <a:pt x="23" y="395"/>
                  </a:lnTo>
                  <a:lnTo>
                    <a:pt x="22" y="389"/>
                  </a:lnTo>
                  <a:lnTo>
                    <a:pt x="20" y="384"/>
                  </a:lnTo>
                  <a:lnTo>
                    <a:pt x="16" y="382"/>
                  </a:lnTo>
                  <a:lnTo>
                    <a:pt x="12" y="379"/>
                  </a:lnTo>
                  <a:lnTo>
                    <a:pt x="8" y="372"/>
                  </a:lnTo>
                  <a:lnTo>
                    <a:pt x="4" y="363"/>
                  </a:lnTo>
                  <a:lnTo>
                    <a:pt x="1" y="353"/>
                  </a:lnTo>
                  <a:lnTo>
                    <a:pt x="0" y="345"/>
                  </a:lnTo>
                  <a:lnTo>
                    <a:pt x="0" y="336"/>
                  </a:lnTo>
                  <a:lnTo>
                    <a:pt x="1" y="325"/>
                  </a:lnTo>
                  <a:lnTo>
                    <a:pt x="3" y="314"/>
                  </a:lnTo>
                  <a:lnTo>
                    <a:pt x="4" y="306"/>
                  </a:lnTo>
                  <a:lnTo>
                    <a:pt x="4" y="299"/>
                  </a:lnTo>
                  <a:lnTo>
                    <a:pt x="8" y="295"/>
                  </a:lnTo>
                  <a:lnTo>
                    <a:pt x="11" y="293"/>
                  </a:lnTo>
                  <a:lnTo>
                    <a:pt x="14" y="290"/>
                  </a:lnTo>
                  <a:lnTo>
                    <a:pt x="19" y="287"/>
                  </a:lnTo>
                  <a:lnTo>
                    <a:pt x="22" y="284"/>
                  </a:lnTo>
                  <a:lnTo>
                    <a:pt x="22" y="281"/>
                  </a:lnTo>
                  <a:lnTo>
                    <a:pt x="19" y="279"/>
                  </a:lnTo>
                  <a:lnTo>
                    <a:pt x="16" y="276"/>
                  </a:lnTo>
                  <a:lnTo>
                    <a:pt x="15" y="271"/>
                  </a:lnTo>
                  <a:lnTo>
                    <a:pt x="18" y="266"/>
                  </a:lnTo>
                  <a:lnTo>
                    <a:pt x="23" y="262"/>
                  </a:lnTo>
                  <a:lnTo>
                    <a:pt x="31" y="258"/>
                  </a:lnTo>
                  <a:lnTo>
                    <a:pt x="39" y="256"/>
                  </a:lnTo>
                  <a:lnTo>
                    <a:pt x="45" y="254"/>
                  </a:lnTo>
                  <a:lnTo>
                    <a:pt x="49" y="251"/>
                  </a:lnTo>
                  <a:lnTo>
                    <a:pt x="52" y="245"/>
                  </a:lnTo>
                  <a:lnTo>
                    <a:pt x="55" y="238"/>
                  </a:lnTo>
                  <a:lnTo>
                    <a:pt x="59" y="233"/>
                  </a:lnTo>
                  <a:lnTo>
                    <a:pt x="61" y="231"/>
                  </a:lnTo>
                  <a:lnTo>
                    <a:pt x="64" y="231"/>
                  </a:lnTo>
                  <a:lnTo>
                    <a:pt x="65" y="232"/>
                  </a:lnTo>
                  <a:lnTo>
                    <a:pt x="65" y="233"/>
                  </a:lnTo>
                  <a:lnTo>
                    <a:pt x="66" y="235"/>
                  </a:lnTo>
                  <a:lnTo>
                    <a:pt x="67" y="236"/>
                  </a:lnTo>
                  <a:lnTo>
                    <a:pt x="73" y="239"/>
                  </a:lnTo>
                  <a:lnTo>
                    <a:pt x="82" y="230"/>
                  </a:lnTo>
                  <a:lnTo>
                    <a:pt x="82" y="227"/>
                  </a:lnTo>
                  <a:lnTo>
                    <a:pt x="76" y="222"/>
                  </a:lnTo>
                  <a:lnTo>
                    <a:pt x="78" y="216"/>
                  </a:lnTo>
                  <a:lnTo>
                    <a:pt x="78" y="214"/>
                  </a:lnTo>
                  <a:lnTo>
                    <a:pt x="80" y="212"/>
                  </a:lnTo>
                  <a:lnTo>
                    <a:pt x="82" y="212"/>
                  </a:lnTo>
                  <a:lnTo>
                    <a:pt x="86" y="215"/>
                  </a:lnTo>
                  <a:lnTo>
                    <a:pt x="94" y="227"/>
                  </a:lnTo>
                  <a:lnTo>
                    <a:pt x="98" y="230"/>
                  </a:lnTo>
                  <a:lnTo>
                    <a:pt x="103" y="230"/>
                  </a:lnTo>
                  <a:lnTo>
                    <a:pt x="109" y="227"/>
                  </a:lnTo>
                  <a:lnTo>
                    <a:pt x="114" y="222"/>
                  </a:lnTo>
                  <a:lnTo>
                    <a:pt x="120" y="218"/>
                  </a:lnTo>
                  <a:lnTo>
                    <a:pt x="126" y="216"/>
                  </a:lnTo>
                  <a:lnTo>
                    <a:pt x="131" y="217"/>
                  </a:lnTo>
                  <a:lnTo>
                    <a:pt x="134" y="219"/>
                  </a:lnTo>
                  <a:lnTo>
                    <a:pt x="136" y="222"/>
                  </a:lnTo>
                  <a:lnTo>
                    <a:pt x="138" y="224"/>
                  </a:lnTo>
                  <a:lnTo>
                    <a:pt x="139" y="226"/>
                  </a:lnTo>
                  <a:lnTo>
                    <a:pt x="141" y="227"/>
                  </a:lnTo>
                  <a:lnTo>
                    <a:pt x="142" y="227"/>
                  </a:lnTo>
                  <a:lnTo>
                    <a:pt x="146" y="226"/>
                  </a:lnTo>
                  <a:lnTo>
                    <a:pt x="149" y="225"/>
                  </a:lnTo>
                  <a:lnTo>
                    <a:pt x="153" y="227"/>
                  </a:lnTo>
                  <a:lnTo>
                    <a:pt x="158" y="230"/>
                  </a:lnTo>
                  <a:lnTo>
                    <a:pt x="163" y="232"/>
                  </a:lnTo>
                  <a:lnTo>
                    <a:pt x="169" y="232"/>
                  </a:lnTo>
                  <a:lnTo>
                    <a:pt x="175" y="230"/>
                  </a:lnTo>
                  <a:lnTo>
                    <a:pt x="180" y="230"/>
                  </a:lnTo>
                  <a:lnTo>
                    <a:pt x="181" y="229"/>
                  </a:lnTo>
                  <a:lnTo>
                    <a:pt x="182" y="229"/>
                  </a:lnTo>
                  <a:lnTo>
                    <a:pt x="182" y="222"/>
                  </a:lnTo>
                  <a:lnTo>
                    <a:pt x="180" y="212"/>
                  </a:lnTo>
                  <a:lnTo>
                    <a:pt x="177" y="203"/>
                  </a:lnTo>
                  <a:lnTo>
                    <a:pt x="175" y="196"/>
                  </a:lnTo>
                  <a:lnTo>
                    <a:pt x="175" y="190"/>
                  </a:lnTo>
                  <a:lnTo>
                    <a:pt x="177" y="185"/>
                  </a:lnTo>
                  <a:lnTo>
                    <a:pt x="179" y="179"/>
                  </a:lnTo>
                  <a:lnTo>
                    <a:pt x="182" y="176"/>
                  </a:lnTo>
                  <a:lnTo>
                    <a:pt x="186" y="174"/>
                  </a:lnTo>
                  <a:lnTo>
                    <a:pt x="190" y="175"/>
                  </a:lnTo>
                  <a:lnTo>
                    <a:pt x="195" y="178"/>
                  </a:lnTo>
                  <a:lnTo>
                    <a:pt x="201" y="181"/>
                  </a:lnTo>
                  <a:lnTo>
                    <a:pt x="207" y="183"/>
                  </a:lnTo>
                  <a:lnTo>
                    <a:pt x="211" y="184"/>
                  </a:lnTo>
                  <a:lnTo>
                    <a:pt x="214" y="182"/>
                  </a:lnTo>
                  <a:lnTo>
                    <a:pt x="215" y="176"/>
                  </a:lnTo>
                  <a:lnTo>
                    <a:pt x="215" y="156"/>
                  </a:lnTo>
                  <a:lnTo>
                    <a:pt x="217" y="152"/>
                  </a:lnTo>
                  <a:lnTo>
                    <a:pt x="224" y="150"/>
                  </a:lnTo>
                  <a:lnTo>
                    <a:pt x="233" y="147"/>
                  </a:lnTo>
                  <a:lnTo>
                    <a:pt x="243" y="143"/>
                  </a:lnTo>
                  <a:lnTo>
                    <a:pt x="250" y="137"/>
                  </a:lnTo>
                  <a:lnTo>
                    <a:pt x="254" y="134"/>
                  </a:lnTo>
                  <a:lnTo>
                    <a:pt x="258" y="135"/>
                  </a:lnTo>
                  <a:lnTo>
                    <a:pt x="262" y="137"/>
                  </a:lnTo>
                  <a:lnTo>
                    <a:pt x="268" y="138"/>
                  </a:lnTo>
                  <a:lnTo>
                    <a:pt x="273" y="136"/>
                  </a:lnTo>
                  <a:lnTo>
                    <a:pt x="280" y="131"/>
                  </a:lnTo>
                  <a:lnTo>
                    <a:pt x="284" y="125"/>
                  </a:lnTo>
                  <a:lnTo>
                    <a:pt x="288" y="121"/>
                  </a:lnTo>
                  <a:lnTo>
                    <a:pt x="293" y="118"/>
                  </a:lnTo>
                  <a:lnTo>
                    <a:pt x="299" y="119"/>
                  </a:lnTo>
                  <a:lnTo>
                    <a:pt x="308" y="121"/>
                  </a:lnTo>
                  <a:lnTo>
                    <a:pt x="318" y="122"/>
                  </a:lnTo>
                  <a:lnTo>
                    <a:pt x="327" y="121"/>
                  </a:lnTo>
                  <a:lnTo>
                    <a:pt x="334" y="117"/>
                  </a:lnTo>
                  <a:lnTo>
                    <a:pt x="337" y="113"/>
                  </a:lnTo>
                  <a:lnTo>
                    <a:pt x="338" y="108"/>
                  </a:lnTo>
                  <a:lnTo>
                    <a:pt x="339" y="102"/>
                  </a:lnTo>
                  <a:lnTo>
                    <a:pt x="341" y="96"/>
                  </a:lnTo>
                  <a:lnTo>
                    <a:pt x="345" y="91"/>
                  </a:lnTo>
                  <a:lnTo>
                    <a:pt x="352" y="89"/>
                  </a:lnTo>
                  <a:lnTo>
                    <a:pt x="362" y="89"/>
                  </a:lnTo>
                  <a:lnTo>
                    <a:pt x="375" y="86"/>
                  </a:lnTo>
                  <a:lnTo>
                    <a:pt x="402" y="76"/>
                  </a:lnTo>
                  <a:lnTo>
                    <a:pt x="414" y="71"/>
                  </a:lnTo>
                  <a:lnTo>
                    <a:pt x="422" y="66"/>
                  </a:lnTo>
                  <a:lnTo>
                    <a:pt x="425" y="61"/>
                  </a:lnTo>
                  <a:lnTo>
                    <a:pt x="424" y="56"/>
                  </a:lnTo>
                  <a:lnTo>
                    <a:pt x="421" y="53"/>
                  </a:lnTo>
                  <a:lnTo>
                    <a:pt x="420" y="50"/>
                  </a:lnTo>
                  <a:lnTo>
                    <a:pt x="420" y="47"/>
                  </a:lnTo>
                  <a:lnTo>
                    <a:pt x="424" y="44"/>
                  </a:lnTo>
                  <a:lnTo>
                    <a:pt x="432" y="41"/>
                  </a:lnTo>
                  <a:lnTo>
                    <a:pt x="439" y="38"/>
                  </a:lnTo>
                  <a:lnTo>
                    <a:pt x="443" y="36"/>
                  </a:lnTo>
                  <a:lnTo>
                    <a:pt x="445" y="32"/>
                  </a:lnTo>
                  <a:lnTo>
                    <a:pt x="445" y="28"/>
                  </a:lnTo>
                  <a:lnTo>
                    <a:pt x="444" y="21"/>
                  </a:lnTo>
                  <a:lnTo>
                    <a:pt x="444" y="7"/>
                  </a:lnTo>
                  <a:lnTo>
                    <a:pt x="446" y="2"/>
                  </a:lnTo>
                  <a:lnTo>
                    <a:pt x="449"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5">
              <a:extLst>
                <a:ext uri="{FF2B5EF4-FFF2-40B4-BE49-F238E27FC236}">
                  <a16:creationId xmlns:a16="http://schemas.microsoft.com/office/drawing/2014/main" id="{08879FD3-492A-D212-0DA6-A7545FE4F798}"/>
                </a:ext>
              </a:extLst>
            </p:cNvPr>
            <p:cNvSpPr>
              <a:spLocks/>
            </p:cNvSpPr>
            <p:nvPr/>
          </p:nvSpPr>
          <p:spPr bwMode="auto">
            <a:xfrm>
              <a:off x="4359276" y="4757738"/>
              <a:ext cx="438150" cy="342900"/>
            </a:xfrm>
            <a:custGeom>
              <a:avLst/>
              <a:gdLst/>
              <a:ahLst/>
              <a:cxnLst>
                <a:cxn ang="0">
                  <a:pos x="170" y="4"/>
                </a:cxn>
                <a:cxn ang="0">
                  <a:pos x="190" y="9"/>
                </a:cxn>
                <a:cxn ang="0">
                  <a:pos x="218" y="23"/>
                </a:cxn>
                <a:cxn ang="0">
                  <a:pos x="235" y="30"/>
                </a:cxn>
                <a:cxn ang="0">
                  <a:pos x="245" y="25"/>
                </a:cxn>
                <a:cxn ang="0">
                  <a:pos x="256" y="46"/>
                </a:cxn>
                <a:cxn ang="0">
                  <a:pos x="258" y="63"/>
                </a:cxn>
                <a:cxn ang="0">
                  <a:pos x="240" y="82"/>
                </a:cxn>
                <a:cxn ang="0">
                  <a:pos x="251" y="99"/>
                </a:cxn>
                <a:cxn ang="0">
                  <a:pos x="266" y="108"/>
                </a:cxn>
                <a:cxn ang="0">
                  <a:pos x="276" y="122"/>
                </a:cxn>
                <a:cxn ang="0">
                  <a:pos x="266" y="133"/>
                </a:cxn>
                <a:cxn ang="0">
                  <a:pos x="260" y="148"/>
                </a:cxn>
                <a:cxn ang="0">
                  <a:pos x="244" y="169"/>
                </a:cxn>
                <a:cxn ang="0">
                  <a:pos x="253" y="192"/>
                </a:cxn>
                <a:cxn ang="0">
                  <a:pos x="247" y="211"/>
                </a:cxn>
                <a:cxn ang="0">
                  <a:pos x="231" y="214"/>
                </a:cxn>
                <a:cxn ang="0">
                  <a:pos x="214" y="213"/>
                </a:cxn>
                <a:cxn ang="0">
                  <a:pos x="204" y="212"/>
                </a:cxn>
                <a:cxn ang="0">
                  <a:pos x="198" y="202"/>
                </a:cxn>
                <a:cxn ang="0">
                  <a:pos x="191" y="202"/>
                </a:cxn>
                <a:cxn ang="0">
                  <a:pos x="188" y="209"/>
                </a:cxn>
                <a:cxn ang="0">
                  <a:pos x="184" y="216"/>
                </a:cxn>
                <a:cxn ang="0">
                  <a:pos x="177" y="201"/>
                </a:cxn>
                <a:cxn ang="0">
                  <a:pos x="172" y="179"/>
                </a:cxn>
                <a:cxn ang="0">
                  <a:pos x="149" y="172"/>
                </a:cxn>
                <a:cxn ang="0">
                  <a:pos x="138" y="169"/>
                </a:cxn>
                <a:cxn ang="0">
                  <a:pos x="129" y="170"/>
                </a:cxn>
                <a:cxn ang="0">
                  <a:pos x="132" y="187"/>
                </a:cxn>
                <a:cxn ang="0">
                  <a:pos x="99" y="187"/>
                </a:cxn>
                <a:cxn ang="0">
                  <a:pos x="97" y="172"/>
                </a:cxn>
                <a:cxn ang="0">
                  <a:pos x="86" y="161"/>
                </a:cxn>
                <a:cxn ang="0">
                  <a:pos x="79" y="141"/>
                </a:cxn>
                <a:cxn ang="0">
                  <a:pos x="59" y="116"/>
                </a:cxn>
                <a:cxn ang="0">
                  <a:pos x="60" y="99"/>
                </a:cxn>
                <a:cxn ang="0">
                  <a:pos x="48" y="86"/>
                </a:cxn>
                <a:cxn ang="0">
                  <a:pos x="38" y="70"/>
                </a:cxn>
                <a:cxn ang="0">
                  <a:pos x="16" y="59"/>
                </a:cxn>
                <a:cxn ang="0">
                  <a:pos x="2" y="55"/>
                </a:cxn>
                <a:cxn ang="0">
                  <a:pos x="1" y="35"/>
                </a:cxn>
                <a:cxn ang="0">
                  <a:pos x="62" y="33"/>
                </a:cxn>
                <a:cxn ang="0">
                  <a:pos x="88" y="30"/>
                </a:cxn>
                <a:cxn ang="0">
                  <a:pos x="117" y="16"/>
                </a:cxn>
                <a:cxn ang="0">
                  <a:pos x="151" y="2"/>
                </a:cxn>
              </a:cxnLst>
              <a:rect l="0" t="0" r="r" b="b"/>
              <a:pathLst>
                <a:path w="276" h="216">
                  <a:moveTo>
                    <a:pt x="159" y="0"/>
                  </a:moveTo>
                  <a:lnTo>
                    <a:pt x="164" y="1"/>
                  </a:lnTo>
                  <a:lnTo>
                    <a:pt x="170" y="4"/>
                  </a:lnTo>
                  <a:lnTo>
                    <a:pt x="177" y="5"/>
                  </a:lnTo>
                  <a:lnTo>
                    <a:pt x="183" y="5"/>
                  </a:lnTo>
                  <a:lnTo>
                    <a:pt x="190" y="9"/>
                  </a:lnTo>
                  <a:lnTo>
                    <a:pt x="199" y="15"/>
                  </a:lnTo>
                  <a:lnTo>
                    <a:pt x="209" y="20"/>
                  </a:lnTo>
                  <a:lnTo>
                    <a:pt x="218" y="23"/>
                  </a:lnTo>
                  <a:lnTo>
                    <a:pt x="225" y="28"/>
                  </a:lnTo>
                  <a:lnTo>
                    <a:pt x="230" y="30"/>
                  </a:lnTo>
                  <a:lnTo>
                    <a:pt x="235" y="30"/>
                  </a:lnTo>
                  <a:lnTo>
                    <a:pt x="241" y="26"/>
                  </a:lnTo>
                  <a:lnTo>
                    <a:pt x="243" y="24"/>
                  </a:lnTo>
                  <a:lnTo>
                    <a:pt x="245" y="25"/>
                  </a:lnTo>
                  <a:lnTo>
                    <a:pt x="249" y="31"/>
                  </a:lnTo>
                  <a:lnTo>
                    <a:pt x="253" y="38"/>
                  </a:lnTo>
                  <a:lnTo>
                    <a:pt x="256" y="46"/>
                  </a:lnTo>
                  <a:lnTo>
                    <a:pt x="259" y="53"/>
                  </a:lnTo>
                  <a:lnTo>
                    <a:pt x="260" y="57"/>
                  </a:lnTo>
                  <a:lnTo>
                    <a:pt x="258" y="63"/>
                  </a:lnTo>
                  <a:lnTo>
                    <a:pt x="252" y="70"/>
                  </a:lnTo>
                  <a:lnTo>
                    <a:pt x="243" y="78"/>
                  </a:lnTo>
                  <a:lnTo>
                    <a:pt x="240" y="82"/>
                  </a:lnTo>
                  <a:lnTo>
                    <a:pt x="240" y="86"/>
                  </a:lnTo>
                  <a:lnTo>
                    <a:pt x="247" y="93"/>
                  </a:lnTo>
                  <a:lnTo>
                    <a:pt x="251" y="99"/>
                  </a:lnTo>
                  <a:lnTo>
                    <a:pt x="256" y="103"/>
                  </a:lnTo>
                  <a:lnTo>
                    <a:pt x="261" y="106"/>
                  </a:lnTo>
                  <a:lnTo>
                    <a:pt x="266" y="108"/>
                  </a:lnTo>
                  <a:lnTo>
                    <a:pt x="271" y="111"/>
                  </a:lnTo>
                  <a:lnTo>
                    <a:pt x="275" y="116"/>
                  </a:lnTo>
                  <a:lnTo>
                    <a:pt x="276" y="122"/>
                  </a:lnTo>
                  <a:lnTo>
                    <a:pt x="274" y="126"/>
                  </a:lnTo>
                  <a:lnTo>
                    <a:pt x="270" y="130"/>
                  </a:lnTo>
                  <a:lnTo>
                    <a:pt x="266" y="133"/>
                  </a:lnTo>
                  <a:lnTo>
                    <a:pt x="262" y="137"/>
                  </a:lnTo>
                  <a:lnTo>
                    <a:pt x="261" y="141"/>
                  </a:lnTo>
                  <a:lnTo>
                    <a:pt x="260" y="148"/>
                  </a:lnTo>
                  <a:lnTo>
                    <a:pt x="256" y="154"/>
                  </a:lnTo>
                  <a:lnTo>
                    <a:pt x="251" y="161"/>
                  </a:lnTo>
                  <a:lnTo>
                    <a:pt x="244" y="169"/>
                  </a:lnTo>
                  <a:lnTo>
                    <a:pt x="242" y="176"/>
                  </a:lnTo>
                  <a:lnTo>
                    <a:pt x="246" y="184"/>
                  </a:lnTo>
                  <a:lnTo>
                    <a:pt x="253" y="192"/>
                  </a:lnTo>
                  <a:lnTo>
                    <a:pt x="262" y="201"/>
                  </a:lnTo>
                  <a:lnTo>
                    <a:pt x="256" y="206"/>
                  </a:lnTo>
                  <a:lnTo>
                    <a:pt x="247" y="211"/>
                  </a:lnTo>
                  <a:lnTo>
                    <a:pt x="239" y="214"/>
                  </a:lnTo>
                  <a:lnTo>
                    <a:pt x="235" y="215"/>
                  </a:lnTo>
                  <a:lnTo>
                    <a:pt x="231" y="214"/>
                  </a:lnTo>
                  <a:lnTo>
                    <a:pt x="227" y="212"/>
                  </a:lnTo>
                  <a:lnTo>
                    <a:pt x="222" y="212"/>
                  </a:lnTo>
                  <a:lnTo>
                    <a:pt x="214" y="213"/>
                  </a:lnTo>
                  <a:lnTo>
                    <a:pt x="208" y="214"/>
                  </a:lnTo>
                  <a:lnTo>
                    <a:pt x="205" y="213"/>
                  </a:lnTo>
                  <a:lnTo>
                    <a:pt x="204" y="212"/>
                  </a:lnTo>
                  <a:lnTo>
                    <a:pt x="203" y="209"/>
                  </a:lnTo>
                  <a:lnTo>
                    <a:pt x="201" y="206"/>
                  </a:lnTo>
                  <a:lnTo>
                    <a:pt x="198" y="202"/>
                  </a:lnTo>
                  <a:lnTo>
                    <a:pt x="194" y="200"/>
                  </a:lnTo>
                  <a:lnTo>
                    <a:pt x="192" y="201"/>
                  </a:lnTo>
                  <a:lnTo>
                    <a:pt x="191" y="202"/>
                  </a:lnTo>
                  <a:lnTo>
                    <a:pt x="189" y="205"/>
                  </a:lnTo>
                  <a:lnTo>
                    <a:pt x="188" y="207"/>
                  </a:lnTo>
                  <a:lnTo>
                    <a:pt x="188" y="209"/>
                  </a:lnTo>
                  <a:lnTo>
                    <a:pt x="187" y="212"/>
                  </a:lnTo>
                  <a:lnTo>
                    <a:pt x="185" y="214"/>
                  </a:lnTo>
                  <a:lnTo>
                    <a:pt x="184" y="216"/>
                  </a:lnTo>
                  <a:lnTo>
                    <a:pt x="182" y="215"/>
                  </a:lnTo>
                  <a:lnTo>
                    <a:pt x="179" y="209"/>
                  </a:lnTo>
                  <a:lnTo>
                    <a:pt x="177" y="201"/>
                  </a:lnTo>
                  <a:lnTo>
                    <a:pt x="176" y="193"/>
                  </a:lnTo>
                  <a:lnTo>
                    <a:pt x="175" y="186"/>
                  </a:lnTo>
                  <a:lnTo>
                    <a:pt x="172" y="179"/>
                  </a:lnTo>
                  <a:lnTo>
                    <a:pt x="165" y="174"/>
                  </a:lnTo>
                  <a:lnTo>
                    <a:pt x="157" y="171"/>
                  </a:lnTo>
                  <a:lnTo>
                    <a:pt x="149" y="172"/>
                  </a:lnTo>
                  <a:lnTo>
                    <a:pt x="146" y="173"/>
                  </a:lnTo>
                  <a:lnTo>
                    <a:pt x="142" y="173"/>
                  </a:lnTo>
                  <a:lnTo>
                    <a:pt x="138" y="169"/>
                  </a:lnTo>
                  <a:lnTo>
                    <a:pt x="136" y="168"/>
                  </a:lnTo>
                  <a:lnTo>
                    <a:pt x="131" y="168"/>
                  </a:lnTo>
                  <a:lnTo>
                    <a:pt x="129" y="170"/>
                  </a:lnTo>
                  <a:lnTo>
                    <a:pt x="129" y="174"/>
                  </a:lnTo>
                  <a:lnTo>
                    <a:pt x="132" y="183"/>
                  </a:lnTo>
                  <a:lnTo>
                    <a:pt x="132" y="187"/>
                  </a:lnTo>
                  <a:lnTo>
                    <a:pt x="128" y="189"/>
                  </a:lnTo>
                  <a:lnTo>
                    <a:pt x="102" y="189"/>
                  </a:lnTo>
                  <a:lnTo>
                    <a:pt x="99" y="187"/>
                  </a:lnTo>
                  <a:lnTo>
                    <a:pt x="98" y="183"/>
                  </a:lnTo>
                  <a:lnTo>
                    <a:pt x="98" y="178"/>
                  </a:lnTo>
                  <a:lnTo>
                    <a:pt x="97" y="172"/>
                  </a:lnTo>
                  <a:lnTo>
                    <a:pt x="96" y="167"/>
                  </a:lnTo>
                  <a:lnTo>
                    <a:pt x="93" y="165"/>
                  </a:lnTo>
                  <a:lnTo>
                    <a:pt x="86" y="161"/>
                  </a:lnTo>
                  <a:lnTo>
                    <a:pt x="81" y="156"/>
                  </a:lnTo>
                  <a:lnTo>
                    <a:pt x="80" y="147"/>
                  </a:lnTo>
                  <a:lnTo>
                    <a:pt x="79" y="141"/>
                  </a:lnTo>
                  <a:lnTo>
                    <a:pt x="76" y="136"/>
                  </a:lnTo>
                  <a:lnTo>
                    <a:pt x="64" y="124"/>
                  </a:lnTo>
                  <a:lnTo>
                    <a:pt x="59" y="116"/>
                  </a:lnTo>
                  <a:lnTo>
                    <a:pt x="59" y="110"/>
                  </a:lnTo>
                  <a:lnTo>
                    <a:pt x="60" y="104"/>
                  </a:lnTo>
                  <a:lnTo>
                    <a:pt x="60" y="99"/>
                  </a:lnTo>
                  <a:lnTo>
                    <a:pt x="58" y="96"/>
                  </a:lnTo>
                  <a:lnTo>
                    <a:pt x="50" y="90"/>
                  </a:lnTo>
                  <a:lnTo>
                    <a:pt x="48" y="86"/>
                  </a:lnTo>
                  <a:lnTo>
                    <a:pt x="50" y="78"/>
                  </a:lnTo>
                  <a:lnTo>
                    <a:pt x="48" y="76"/>
                  </a:lnTo>
                  <a:lnTo>
                    <a:pt x="38" y="70"/>
                  </a:lnTo>
                  <a:lnTo>
                    <a:pt x="26" y="60"/>
                  </a:lnTo>
                  <a:lnTo>
                    <a:pt x="21" y="58"/>
                  </a:lnTo>
                  <a:lnTo>
                    <a:pt x="16" y="59"/>
                  </a:lnTo>
                  <a:lnTo>
                    <a:pt x="10" y="60"/>
                  </a:lnTo>
                  <a:lnTo>
                    <a:pt x="5" y="60"/>
                  </a:lnTo>
                  <a:lnTo>
                    <a:pt x="2" y="55"/>
                  </a:lnTo>
                  <a:lnTo>
                    <a:pt x="0" y="49"/>
                  </a:lnTo>
                  <a:lnTo>
                    <a:pt x="0" y="42"/>
                  </a:lnTo>
                  <a:lnTo>
                    <a:pt x="1" y="35"/>
                  </a:lnTo>
                  <a:lnTo>
                    <a:pt x="24" y="36"/>
                  </a:lnTo>
                  <a:lnTo>
                    <a:pt x="45" y="35"/>
                  </a:lnTo>
                  <a:lnTo>
                    <a:pt x="62" y="33"/>
                  </a:lnTo>
                  <a:lnTo>
                    <a:pt x="75" y="32"/>
                  </a:lnTo>
                  <a:lnTo>
                    <a:pt x="83" y="31"/>
                  </a:lnTo>
                  <a:lnTo>
                    <a:pt x="88" y="30"/>
                  </a:lnTo>
                  <a:lnTo>
                    <a:pt x="97" y="26"/>
                  </a:lnTo>
                  <a:lnTo>
                    <a:pt x="106" y="21"/>
                  </a:lnTo>
                  <a:lnTo>
                    <a:pt x="117" y="16"/>
                  </a:lnTo>
                  <a:lnTo>
                    <a:pt x="129" y="10"/>
                  </a:lnTo>
                  <a:lnTo>
                    <a:pt x="141" y="5"/>
                  </a:lnTo>
                  <a:lnTo>
                    <a:pt x="151" y="2"/>
                  </a:lnTo>
                  <a:lnTo>
                    <a:pt x="159"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6">
              <a:extLst>
                <a:ext uri="{FF2B5EF4-FFF2-40B4-BE49-F238E27FC236}">
                  <a16:creationId xmlns:a16="http://schemas.microsoft.com/office/drawing/2014/main" id="{86BA0A9C-0C70-D29A-A202-469706E70F0B}"/>
                </a:ext>
              </a:extLst>
            </p:cNvPr>
            <p:cNvSpPr>
              <a:spLocks/>
            </p:cNvSpPr>
            <p:nvPr/>
          </p:nvSpPr>
          <p:spPr bwMode="auto">
            <a:xfrm>
              <a:off x="4216401" y="2892426"/>
              <a:ext cx="1477963" cy="1397000"/>
            </a:xfrm>
            <a:custGeom>
              <a:avLst/>
              <a:gdLst/>
              <a:ahLst/>
              <a:cxnLst>
                <a:cxn ang="0">
                  <a:pos x="759" y="52"/>
                </a:cxn>
                <a:cxn ang="0">
                  <a:pos x="846" y="14"/>
                </a:cxn>
                <a:cxn ang="0">
                  <a:pos x="815" y="75"/>
                </a:cxn>
                <a:cxn ang="0">
                  <a:pos x="813" y="137"/>
                </a:cxn>
                <a:cxn ang="0">
                  <a:pos x="855" y="173"/>
                </a:cxn>
                <a:cxn ang="0">
                  <a:pos x="867" y="227"/>
                </a:cxn>
                <a:cxn ang="0">
                  <a:pos x="896" y="258"/>
                </a:cxn>
                <a:cxn ang="0">
                  <a:pos x="929" y="305"/>
                </a:cxn>
                <a:cxn ang="0">
                  <a:pos x="901" y="380"/>
                </a:cxn>
                <a:cxn ang="0">
                  <a:pos x="838" y="443"/>
                </a:cxn>
                <a:cxn ang="0">
                  <a:pos x="793" y="453"/>
                </a:cxn>
                <a:cxn ang="0">
                  <a:pos x="719" y="483"/>
                </a:cxn>
                <a:cxn ang="0">
                  <a:pos x="724" y="513"/>
                </a:cxn>
                <a:cxn ang="0">
                  <a:pos x="728" y="582"/>
                </a:cxn>
                <a:cxn ang="0">
                  <a:pos x="688" y="619"/>
                </a:cxn>
                <a:cxn ang="0">
                  <a:pos x="645" y="671"/>
                </a:cxn>
                <a:cxn ang="0">
                  <a:pos x="588" y="703"/>
                </a:cxn>
                <a:cxn ang="0">
                  <a:pos x="570" y="748"/>
                </a:cxn>
                <a:cxn ang="0">
                  <a:pos x="548" y="696"/>
                </a:cxn>
                <a:cxn ang="0">
                  <a:pos x="511" y="658"/>
                </a:cxn>
                <a:cxn ang="0">
                  <a:pos x="481" y="686"/>
                </a:cxn>
                <a:cxn ang="0">
                  <a:pos x="417" y="734"/>
                </a:cxn>
                <a:cxn ang="0">
                  <a:pos x="350" y="769"/>
                </a:cxn>
                <a:cxn ang="0">
                  <a:pos x="292" y="785"/>
                </a:cxn>
                <a:cxn ang="0">
                  <a:pos x="237" y="826"/>
                </a:cxn>
                <a:cxn ang="0">
                  <a:pos x="224" y="877"/>
                </a:cxn>
                <a:cxn ang="0">
                  <a:pos x="183" y="875"/>
                </a:cxn>
                <a:cxn ang="0">
                  <a:pos x="140" y="878"/>
                </a:cxn>
                <a:cxn ang="0">
                  <a:pos x="108" y="853"/>
                </a:cxn>
                <a:cxn ang="0">
                  <a:pos x="74" y="804"/>
                </a:cxn>
                <a:cxn ang="0">
                  <a:pos x="75" y="753"/>
                </a:cxn>
                <a:cxn ang="0">
                  <a:pos x="29" y="717"/>
                </a:cxn>
                <a:cxn ang="0">
                  <a:pos x="27" y="672"/>
                </a:cxn>
                <a:cxn ang="0">
                  <a:pos x="45" y="635"/>
                </a:cxn>
                <a:cxn ang="0">
                  <a:pos x="1" y="590"/>
                </a:cxn>
                <a:cxn ang="0">
                  <a:pos x="22" y="578"/>
                </a:cxn>
                <a:cxn ang="0">
                  <a:pos x="75" y="535"/>
                </a:cxn>
                <a:cxn ang="0">
                  <a:pos x="59" y="496"/>
                </a:cxn>
                <a:cxn ang="0">
                  <a:pos x="91" y="383"/>
                </a:cxn>
                <a:cxn ang="0">
                  <a:pos x="67" y="324"/>
                </a:cxn>
                <a:cxn ang="0">
                  <a:pos x="42" y="280"/>
                </a:cxn>
                <a:cxn ang="0">
                  <a:pos x="83" y="247"/>
                </a:cxn>
                <a:cxn ang="0">
                  <a:pos x="115" y="242"/>
                </a:cxn>
                <a:cxn ang="0">
                  <a:pos x="162" y="246"/>
                </a:cxn>
                <a:cxn ang="0">
                  <a:pos x="238" y="235"/>
                </a:cxn>
                <a:cxn ang="0">
                  <a:pos x="232" y="181"/>
                </a:cxn>
                <a:cxn ang="0">
                  <a:pos x="250" y="153"/>
                </a:cxn>
                <a:cxn ang="0">
                  <a:pos x="312" y="105"/>
                </a:cxn>
                <a:cxn ang="0">
                  <a:pos x="382" y="93"/>
                </a:cxn>
                <a:cxn ang="0">
                  <a:pos x="463" y="30"/>
                </a:cxn>
                <a:cxn ang="0">
                  <a:pos x="501" y="48"/>
                </a:cxn>
                <a:cxn ang="0">
                  <a:pos x="546" y="105"/>
                </a:cxn>
                <a:cxn ang="0">
                  <a:pos x="565" y="140"/>
                </a:cxn>
                <a:cxn ang="0">
                  <a:pos x="536" y="173"/>
                </a:cxn>
                <a:cxn ang="0">
                  <a:pos x="606" y="175"/>
                </a:cxn>
                <a:cxn ang="0">
                  <a:pos x="665" y="161"/>
                </a:cxn>
                <a:cxn ang="0">
                  <a:pos x="681" y="75"/>
                </a:cxn>
                <a:cxn ang="0">
                  <a:pos x="648" y="24"/>
                </a:cxn>
                <a:cxn ang="0">
                  <a:pos x="680" y="10"/>
                </a:cxn>
              </a:cxnLst>
              <a:rect l="0" t="0" r="r" b="b"/>
              <a:pathLst>
                <a:path w="931" h="880">
                  <a:moveTo>
                    <a:pt x="727" y="0"/>
                  </a:moveTo>
                  <a:lnTo>
                    <a:pt x="734" y="3"/>
                  </a:lnTo>
                  <a:lnTo>
                    <a:pt x="739" y="8"/>
                  </a:lnTo>
                  <a:lnTo>
                    <a:pt x="741" y="13"/>
                  </a:lnTo>
                  <a:lnTo>
                    <a:pt x="741" y="19"/>
                  </a:lnTo>
                  <a:lnTo>
                    <a:pt x="742" y="27"/>
                  </a:lnTo>
                  <a:lnTo>
                    <a:pt x="744" y="35"/>
                  </a:lnTo>
                  <a:lnTo>
                    <a:pt x="746" y="44"/>
                  </a:lnTo>
                  <a:lnTo>
                    <a:pt x="749" y="50"/>
                  </a:lnTo>
                  <a:lnTo>
                    <a:pt x="753" y="52"/>
                  </a:lnTo>
                  <a:lnTo>
                    <a:pt x="759" y="52"/>
                  </a:lnTo>
                  <a:lnTo>
                    <a:pt x="781" y="50"/>
                  </a:lnTo>
                  <a:lnTo>
                    <a:pt x="793" y="48"/>
                  </a:lnTo>
                  <a:lnTo>
                    <a:pt x="803" y="45"/>
                  </a:lnTo>
                  <a:lnTo>
                    <a:pt x="809" y="41"/>
                  </a:lnTo>
                  <a:lnTo>
                    <a:pt x="813" y="35"/>
                  </a:lnTo>
                  <a:lnTo>
                    <a:pt x="817" y="27"/>
                  </a:lnTo>
                  <a:lnTo>
                    <a:pt x="823" y="19"/>
                  </a:lnTo>
                  <a:lnTo>
                    <a:pt x="830" y="13"/>
                  </a:lnTo>
                  <a:lnTo>
                    <a:pt x="836" y="9"/>
                  </a:lnTo>
                  <a:lnTo>
                    <a:pt x="842" y="10"/>
                  </a:lnTo>
                  <a:lnTo>
                    <a:pt x="846" y="14"/>
                  </a:lnTo>
                  <a:lnTo>
                    <a:pt x="847" y="22"/>
                  </a:lnTo>
                  <a:lnTo>
                    <a:pt x="847" y="31"/>
                  </a:lnTo>
                  <a:lnTo>
                    <a:pt x="846" y="42"/>
                  </a:lnTo>
                  <a:lnTo>
                    <a:pt x="844" y="52"/>
                  </a:lnTo>
                  <a:lnTo>
                    <a:pt x="841" y="59"/>
                  </a:lnTo>
                  <a:lnTo>
                    <a:pt x="837" y="65"/>
                  </a:lnTo>
                  <a:lnTo>
                    <a:pt x="831" y="69"/>
                  </a:lnTo>
                  <a:lnTo>
                    <a:pt x="825" y="71"/>
                  </a:lnTo>
                  <a:lnTo>
                    <a:pt x="820" y="72"/>
                  </a:lnTo>
                  <a:lnTo>
                    <a:pt x="816" y="73"/>
                  </a:lnTo>
                  <a:lnTo>
                    <a:pt x="815" y="75"/>
                  </a:lnTo>
                  <a:lnTo>
                    <a:pt x="815" y="89"/>
                  </a:lnTo>
                  <a:lnTo>
                    <a:pt x="816" y="98"/>
                  </a:lnTo>
                  <a:lnTo>
                    <a:pt x="819" y="106"/>
                  </a:lnTo>
                  <a:lnTo>
                    <a:pt x="824" y="112"/>
                  </a:lnTo>
                  <a:lnTo>
                    <a:pt x="828" y="117"/>
                  </a:lnTo>
                  <a:lnTo>
                    <a:pt x="830" y="122"/>
                  </a:lnTo>
                  <a:lnTo>
                    <a:pt x="830" y="126"/>
                  </a:lnTo>
                  <a:lnTo>
                    <a:pt x="827" y="128"/>
                  </a:lnTo>
                  <a:lnTo>
                    <a:pt x="817" y="132"/>
                  </a:lnTo>
                  <a:lnTo>
                    <a:pt x="814" y="134"/>
                  </a:lnTo>
                  <a:lnTo>
                    <a:pt x="813" y="137"/>
                  </a:lnTo>
                  <a:lnTo>
                    <a:pt x="813" y="145"/>
                  </a:lnTo>
                  <a:lnTo>
                    <a:pt x="812" y="150"/>
                  </a:lnTo>
                  <a:lnTo>
                    <a:pt x="812" y="155"/>
                  </a:lnTo>
                  <a:lnTo>
                    <a:pt x="814" y="158"/>
                  </a:lnTo>
                  <a:lnTo>
                    <a:pt x="817" y="159"/>
                  </a:lnTo>
                  <a:lnTo>
                    <a:pt x="826" y="159"/>
                  </a:lnTo>
                  <a:lnTo>
                    <a:pt x="836" y="160"/>
                  </a:lnTo>
                  <a:lnTo>
                    <a:pt x="843" y="161"/>
                  </a:lnTo>
                  <a:lnTo>
                    <a:pt x="846" y="163"/>
                  </a:lnTo>
                  <a:lnTo>
                    <a:pt x="849" y="167"/>
                  </a:lnTo>
                  <a:lnTo>
                    <a:pt x="855" y="173"/>
                  </a:lnTo>
                  <a:lnTo>
                    <a:pt x="860" y="179"/>
                  </a:lnTo>
                  <a:lnTo>
                    <a:pt x="862" y="185"/>
                  </a:lnTo>
                  <a:lnTo>
                    <a:pt x="861" y="190"/>
                  </a:lnTo>
                  <a:lnTo>
                    <a:pt x="860" y="195"/>
                  </a:lnTo>
                  <a:lnTo>
                    <a:pt x="862" y="200"/>
                  </a:lnTo>
                  <a:lnTo>
                    <a:pt x="862" y="205"/>
                  </a:lnTo>
                  <a:lnTo>
                    <a:pt x="861" y="211"/>
                  </a:lnTo>
                  <a:lnTo>
                    <a:pt x="859" y="217"/>
                  </a:lnTo>
                  <a:lnTo>
                    <a:pt x="858" y="222"/>
                  </a:lnTo>
                  <a:lnTo>
                    <a:pt x="861" y="226"/>
                  </a:lnTo>
                  <a:lnTo>
                    <a:pt x="867" y="227"/>
                  </a:lnTo>
                  <a:lnTo>
                    <a:pt x="872" y="226"/>
                  </a:lnTo>
                  <a:lnTo>
                    <a:pt x="877" y="224"/>
                  </a:lnTo>
                  <a:lnTo>
                    <a:pt x="882" y="225"/>
                  </a:lnTo>
                  <a:lnTo>
                    <a:pt x="883" y="228"/>
                  </a:lnTo>
                  <a:lnTo>
                    <a:pt x="882" y="233"/>
                  </a:lnTo>
                  <a:lnTo>
                    <a:pt x="881" y="239"/>
                  </a:lnTo>
                  <a:lnTo>
                    <a:pt x="879" y="244"/>
                  </a:lnTo>
                  <a:lnTo>
                    <a:pt x="880" y="248"/>
                  </a:lnTo>
                  <a:lnTo>
                    <a:pt x="883" y="250"/>
                  </a:lnTo>
                  <a:lnTo>
                    <a:pt x="890" y="253"/>
                  </a:lnTo>
                  <a:lnTo>
                    <a:pt x="896" y="258"/>
                  </a:lnTo>
                  <a:lnTo>
                    <a:pt x="900" y="264"/>
                  </a:lnTo>
                  <a:lnTo>
                    <a:pt x="900" y="270"/>
                  </a:lnTo>
                  <a:lnTo>
                    <a:pt x="901" y="272"/>
                  </a:lnTo>
                  <a:lnTo>
                    <a:pt x="906" y="273"/>
                  </a:lnTo>
                  <a:lnTo>
                    <a:pt x="926" y="273"/>
                  </a:lnTo>
                  <a:lnTo>
                    <a:pt x="930" y="274"/>
                  </a:lnTo>
                  <a:lnTo>
                    <a:pt x="931" y="275"/>
                  </a:lnTo>
                  <a:lnTo>
                    <a:pt x="930" y="279"/>
                  </a:lnTo>
                  <a:lnTo>
                    <a:pt x="930" y="287"/>
                  </a:lnTo>
                  <a:lnTo>
                    <a:pt x="929" y="296"/>
                  </a:lnTo>
                  <a:lnTo>
                    <a:pt x="929" y="305"/>
                  </a:lnTo>
                  <a:lnTo>
                    <a:pt x="927" y="312"/>
                  </a:lnTo>
                  <a:lnTo>
                    <a:pt x="924" y="317"/>
                  </a:lnTo>
                  <a:lnTo>
                    <a:pt x="918" y="322"/>
                  </a:lnTo>
                  <a:lnTo>
                    <a:pt x="914" y="329"/>
                  </a:lnTo>
                  <a:lnTo>
                    <a:pt x="911" y="337"/>
                  </a:lnTo>
                  <a:lnTo>
                    <a:pt x="910" y="343"/>
                  </a:lnTo>
                  <a:lnTo>
                    <a:pt x="910" y="363"/>
                  </a:lnTo>
                  <a:lnTo>
                    <a:pt x="909" y="369"/>
                  </a:lnTo>
                  <a:lnTo>
                    <a:pt x="905" y="373"/>
                  </a:lnTo>
                  <a:lnTo>
                    <a:pt x="901" y="376"/>
                  </a:lnTo>
                  <a:lnTo>
                    <a:pt x="901" y="380"/>
                  </a:lnTo>
                  <a:lnTo>
                    <a:pt x="902" y="386"/>
                  </a:lnTo>
                  <a:lnTo>
                    <a:pt x="903" y="394"/>
                  </a:lnTo>
                  <a:lnTo>
                    <a:pt x="900" y="401"/>
                  </a:lnTo>
                  <a:lnTo>
                    <a:pt x="894" y="410"/>
                  </a:lnTo>
                  <a:lnTo>
                    <a:pt x="876" y="426"/>
                  </a:lnTo>
                  <a:lnTo>
                    <a:pt x="868" y="432"/>
                  </a:lnTo>
                  <a:lnTo>
                    <a:pt x="863" y="436"/>
                  </a:lnTo>
                  <a:lnTo>
                    <a:pt x="858" y="439"/>
                  </a:lnTo>
                  <a:lnTo>
                    <a:pt x="851" y="442"/>
                  </a:lnTo>
                  <a:lnTo>
                    <a:pt x="844" y="443"/>
                  </a:lnTo>
                  <a:lnTo>
                    <a:pt x="838" y="443"/>
                  </a:lnTo>
                  <a:lnTo>
                    <a:pt x="834" y="439"/>
                  </a:lnTo>
                  <a:lnTo>
                    <a:pt x="827" y="429"/>
                  </a:lnTo>
                  <a:lnTo>
                    <a:pt x="817" y="422"/>
                  </a:lnTo>
                  <a:lnTo>
                    <a:pt x="808" y="419"/>
                  </a:lnTo>
                  <a:lnTo>
                    <a:pt x="801" y="420"/>
                  </a:lnTo>
                  <a:lnTo>
                    <a:pt x="794" y="422"/>
                  </a:lnTo>
                  <a:lnTo>
                    <a:pt x="789" y="426"/>
                  </a:lnTo>
                  <a:lnTo>
                    <a:pt x="786" y="432"/>
                  </a:lnTo>
                  <a:lnTo>
                    <a:pt x="786" y="439"/>
                  </a:lnTo>
                  <a:lnTo>
                    <a:pt x="789" y="446"/>
                  </a:lnTo>
                  <a:lnTo>
                    <a:pt x="793" y="453"/>
                  </a:lnTo>
                  <a:lnTo>
                    <a:pt x="794" y="458"/>
                  </a:lnTo>
                  <a:lnTo>
                    <a:pt x="791" y="463"/>
                  </a:lnTo>
                  <a:lnTo>
                    <a:pt x="785" y="465"/>
                  </a:lnTo>
                  <a:lnTo>
                    <a:pt x="775" y="466"/>
                  </a:lnTo>
                  <a:lnTo>
                    <a:pt x="766" y="467"/>
                  </a:lnTo>
                  <a:lnTo>
                    <a:pt x="754" y="468"/>
                  </a:lnTo>
                  <a:lnTo>
                    <a:pt x="742" y="471"/>
                  </a:lnTo>
                  <a:lnTo>
                    <a:pt x="732" y="473"/>
                  </a:lnTo>
                  <a:lnTo>
                    <a:pt x="726" y="475"/>
                  </a:lnTo>
                  <a:lnTo>
                    <a:pt x="723" y="478"/>
                  </a:lnTo>
                  <a:lnTo>
                    <a:pt x="719" y="483"/>
                  </a:lnTo>
                  <a:lnTo>
                    <a:pt x="713" y="489"/>
                  </a:lnTo>
                  <a:lnTo>
                    <a:pt x="708" y="496"/>
                  </a:lnTo>
                  <a:lnTo>
                    <a:pt x="702" y="502"/>
                  </a:lnTo>
                  <a:lnTo>
                    <a:pt x="699" y="507"/>
                  </a:lnTo>
                  <a:lnTo>
                    <a:pt x="697" y="510"/>
                  </a:lnTo>
                  <a:lnTo>
                    <a:pt x="697" y="513"/>
                  </a:lnTo>
                  <a:lnTo>
                    <a:pt x="703" y="523"/>
                  </a:lnTo>
                  <a:lnTo>
                    <a:pt x="706" y="526"/>
                  </a:lnTo>
                  <a:lnTo>
                    <a:pt x="708" y="527"/>
                  </a:lnTo>
                  <a:lnTo>
                    <a:pt x="719" y="516"/>
                  </a:lnTo>
                  <a:lnTo>
                    <a:pt x="724" y="513"/>
                  </a:lnTo>
                  <a:lnTo>
                    <a:pt x="728" y="512"/>
                  </a:lnTo>
                  <a:lnTo>
                    <a:pt x="732" y="515"/>
                  </a:lnTo>
                  <a:lnTo>
                    <a:pt x="735" y="522"/>
                  </a:lnTo>
                  <a:lnTo>
                    <a:pt x="738" y="530"/>
                  </a:lnTo>
                  <a:lnTo>
                    <a:pt x="742" y="546"/>
                  </a:lnTo>
                  <a:lnTo>
                    <a:pt x="742" y="552"/>
                  </a:lnTo>
                  <a:lnTo>
                    <a:pt x="741" y="556"/>
                  </a:lnTo>
                  <a:lnTo>
                    <a:pt x="736" y="561"/>
                  </a:lnTo>
                  <a:lnTo>
                    <a:pt x="731" y="567"/>
                  </a:lnTo>
                  <a:lnTo>
                    <a:pt x="729" y="576"/>
                  </a:lnTo>
                  <a:lnTo>
                    <a:pt x="728" y="582"/>
                  </a:lnTo>
                  <a:lnTo>
                    <a:pt x="726" y="586"/>
                  </a:lnTo>
                  <a:lnTo>
                    <a:pt x="721" y="588"/>
                  </a:lnTo>
                  <a:lnTo>
                    <a:pt x="713" y="587"/>
                  </a:lnTo>
                  <a:lnTo>
                    <a:pt x="705" y="585"/>
                  </a:lnTo>
                  <a:lnTo>
                    <a:pt x="697" y="584"/>
                  </a:lnTo>
                  <a:lnTo>
                    <a:pt x="691" y="584"/>
                  </a:lnTo>
                  <a:lnTo>
                    <a:pt x="688" y="588"/>
                  </a:lnTo>
                  <a:lnTo>
                    <a:pt x="686" y="594"/>
                  </a:lnTo>
                  <a:lnTo>
                    <a:pt x="687" y="603"/>
                  </a:lnTo>
                  <a:lnTo>
                    <a:pt x="688" y="611"/>
                  </a:lnTo>
                  <a:lnTo>
                    <a:pt x="688" y="619"/>
                  </a:lnTo>
                  <a:lnTo>
                    <a:pt x="685" y="626"/>
                  </a:lnTo>
                  <a:lnTo>
                    <a:pt x="679" y="632"/>
                  </a:lnTo>
                  <a:lnTo>
                    <a:pt x="674" y="639"/>
                  </a:lnTo>
                  <a:lnTo>
                    <a:pt x="670" y="646"/>
                  </a:lnTo>
                  <a:lnTo>
                    <a:pt x="669" y="652"/>
                  </a:lnTo>
                  <a:lnTo>
                    <a:pt x="667" y="656"/>
                  </a:lnTo>
                  <a:lnTo>
                    <a:pt x="663" y="657"/>
                  </a:lnTo>
                  <a:lnTo>
                    <a:pt x="658" y="658"/>
                  </a:lnTo>
                  <a:lnTo>
                    <a:pt x="653" y="660"/>
                  </a:lnTo>
                  <a:lnTo>
                    <a:pt x="649" y="665"/>
                  </a:lnTo>
                  <a:lnTo>
                    <a:pt x="645" y="671"/>
                  </a:lnTo>
                  <a:lnTo>
                    <a:pt x="641" y="678"/>
                  </a:lnTo>
                  <a:lnTo>
                    <a:pt x="637" y="682"/>
                  </a:lnTo>
                  <a:lnTo>
                    <a:pt x="633" y="682"/>
                  </a:lnTo>
                  <a:lnTo>
                    <a:pt x="628" y="678"/>
                  </a:lnTo>
                  <a:lnTo>
                    <a:pt x="624" y="674"/>
                  </a:lnTo>
                  <a:lnTo>
                    <a:pt x="619" y="671"/>
                  </a:lnTo>
                  <a:lnTo>
                    <a:pt x="616" y="671"/>
                  </a:lnTo>
                  <a:lnTo>
                    <a:pt x="613" y="674"/>
                  </a:lnTo>
                  <a:lnTo>
                    <a:pt x="607" y="679"/>
                  </a:lnTo>
                  <a:lnTo>
                    <a:pt x="600" y="687"/>
                  </a:lnTo>
                  <a:lnTo>
                    <a:pt x="588" y="703"/>
                  </a:lnTo>
                  <a:lnTo>
                    <a:pt x="583" y="710"/>
                  </a:lnTo>
                  <a:lnTo>
                    <a:pt x="581" y="714"/>
                  </a:lnTo>
                  <a:lnTo>
                    <a:pt x="582" y="718"/>
                  </a:lnTo>
                  <a:lnTo>
                    <a:pt x="585" y="724"/>
                  </a:lnTo>
                  <a:lnTo>
                    <a:pt x="587" y="730"/>
                  </a:lnTo>
                  <a:lnTo>
                    <a:pt x="588" y="737"/>
                  </a:lnTo>
                  <a:lnTo>
                    <a:pt x="586" y="741"/>
                  </a:lnTo>
                  <a:lnTo>
                    <a:pt x="580" y="747"/>
                  </a:lnTo>
                  <a:lnTo>
                    <a:pt x="578" y="751"/>
                  </a:lnTo>
                  <a:lnTo>
                    <a:pt x="574" y="749"/>
                  </a:lnTo>
                  <a:lnTo>
                    <a:pt x="570" y="748"/>
                  </a:lnTo>
                  <a:lnTo>
                    <a:pt x="567" y="747"/>
                  </a:lnTo>
                  <a:lnTo>
                    <a:pt x="564" y="747"/>
                  </a:lnTo>
                  <a:lnTo>
                    <a:pt x="560" y="745"/>
                  </a:lnTo>
                  <a:lnTo>
                    <a:pt x="549" y="735"/>
                  </a:lnTo>
                  <a:lnTo>
                    <a:pt x="544" y="728"/>
                  </a:lnTo>
                  <a:lnTo>
                    <a:pt x="542" y="722"/>
                  </a:lnTo>
                  <a:lnTo>
                    <a:pt x="542" y="716"/>
                  </a:lnTo>
                  <a:lnTo>
                    <a:pt x="545" y="710"/>
                  </a:lnTo>
                  <a:lnTo>
                    <a:pt x="548" y="703"/>
                  </a:lnTo>
                  <a:lnTo>
                    <a:pt x="549" y="699"/>
                  </a:lnTo>
                  <a:lnTo>
                    <a:pt x="548" y="696"/>
                  </a:lnTo>
                  <a:lnTo>
                    <a:pt x="547" y="694"/>
                  </a:lnTo>
                  <a:lnTo>
                    <a:pt x="544" y="692"/>
                  </a:lnTo>
                  <a:lnTo>
                    <a:pt x="541" y="691"/>
                  </a:lnTo>
                  <a:lnTo>
                    <a:pt x="533" y="691"/>
                  </a:lnTo>
                  <a:lnTo>
                    <a:pt x="528" y="690"/>
                  </a:lnTo>
                  <a:lnTo>
                    <a:pt x="524" y="686"/>
                  </a:lnTo>
                  <a:lnTo>
                    <a:pt x="518" y="678"/>
                  </a:lnTo>
                  <a:lnTo>
                    <a:pt x="515" y="676"/>
                  </a:lnTo>
                  <a:lnTo>
                    <a:pt x="511" y="672"/>
                  </a:lnTo>
                  <a:lnTo>
                    <a:pt x="509" y="665"/>
                  </a:lnTo>
                  <a:lnTo>
                    <a:pt x="511" y="658"/>
                  </a:lnTo>
                  <a:lnTo>
                    <a:pt x="511" y="654"/>
                  </a:lnTo>
                  <a:lnTo>
                    <a:pt x="508" y="650"/>
                  </a:lnTo>
                  <a:lnTo>
                    <a:pt x="503" y="648"/>
                  </a:lnTo>
                  <a:lnTo>
                    <a:pt x="491" y="648"/>
                  </a:lnTo>
                  <a:lnTo>
                    <a:pt x="488" y="650"/>
                  </a:lnTo>
                  <a:lnTo>
                    <a:pt x="486" y="655"/>
                  </a:lnTo>
                  <a:lnTo>
                    <a:pt x="486" y="669"/>
                  </a:lnTo>
                  <a:lnTo>
                    <a:pt x="487" y="676"/>
                  </a:lnTo>
                  <a:lnTo>
                    <a:pt x="487" y="680"/>
                  </a:lnTo>
                  <a:lnTo>
                    <a:pt x="485" y="684"/>
                  </a:lnTo>
                  <a:lnTo>
                    <a:pt x="481" y="686"/>
                  </a:lnTo>
                  <a:lnTo>
                    <a:pt x="474" y="689"/>
                  </a:lnTo>
                  <a:lnTo>
                    <a:pt x="466" y="692"/>
                  </a:lnTo>
                  <a:lnTo>
                    <a:pt x="462" y="695"/>
                  </a:lnTo>
                  <a:lnTo>
                    <a:pt x="462" y="698"/>
                  </a:lnTo>
                  <a:lnTo>
                    <a:pt x="463" y="701"/>
                  </a:lnTo>
                  <a:lnTo>
                    <a:pt x="466" y="704"/>
                  </a:lnTo>
                  <a:lnTo>
                    <a:pt x="467" y="709"/>
                  </a:lnTo>
                  <a:lnTo>
                    <a:pt x="464" y="714"/>
                  </a:lnTo>
                  <a:lnTo>
                    <a:pt x="456" y="719"/>
                  </a:lnTo>
                  <a:lnTo>
                    <a:pt x="444" y="724"/>
                  </a:lnTo>
                  <a:lnTo>
                    <a:pt x="417" y="734"/>
                  </a:lnTo>
                  <a:lnTo>
                    <a:pt x="404" y="737"/>
                  </a:lnTo>
                  <a:lnTo>
                    <a:pt x="394" y="737"/>
                  </a:lnTo>
                  <a:lnTo>
                    <a:pt x="387" y="739"/>
                  </a:lnTo>
                  <a:lnTo>
                    <a:pt x="383" y="744"/>
                  </a:lnTo>
                  <a:lnTo>
                    <a:pt x="381" y="750"/>
                  </a:lnTo>
                  <a:lnTo>
                    <a:pt x="380" y="756"/>
                  </a:lnTo>
                  <a:lnTo>
                    <a:pt x="379" y="761"/>
                  </a:lnTo>
                  <a:lnTo>
                    <a:pt x="376" y="765"/>
                  </a:lnTo>
                  <a:lnTo>
                    <a:pt x="369" y="769"/>
                  </a:lnTo>
                  <a:lnTo>
                    <a:pt x="360" y="770"/>
                  </a:lnTo>
                  <a:lnTo>
                    <a:pt x="350" y="769"/>
                  </a:lnTo>
                  <a:lnTo>
                    <a:pt x="341" y="767"/>
                  </a:lnTo>
                  <a:lnTo>
                    <a:pt x="335" y="766"/>
                  </a:lnTo>
                  <a:lnTo>
                    <a:pt x="330" y="769"/>
                  </a:lnTo>
                  <a:lnTo>
                    <a:pt x="326" y="773"/>
                  </a:lnTo>
                  <a:lnTo>
                    <a:pt x="322" y="779"/>
                  </a:lnTo>
                  <a:lnTo>
                    <a:pt x="315" y="784"/>
                  </a:lnTo>
                  <a:lnTo>
                    <a:pt x="310" y="786"/>
                  </a:lnTo>
                  <a:lnTo>
                    <a:pt x="304" y="785"/>
                  </a:lnTo>
                  <a:lnTo>
                    <a:pt x="300" y="783"/>
                  </a:lnTo>
                  <a:lnTo>
                    <a:pt x="296" y="782"/>
                  </a:lnTo>
                  <a:lnTo>
                    <a:pt x="292" y="785"/>
                  </a:lnTo>
                  <a:lnTo>
                    <a:pt x="285" y="791"/>
                  </a:lnTo>
                  <a:lnTo>
                    <a:pt x="275" y="795"/>
                  </a:lnTo>
                  <a:lnTo>
                    <a:pt x="266" y="798"/>
                  </a:lnTo>
                  <a:lnTo>
                    <a:pt x="259" y="800"/>
                  </a:lnTo>
                  <a:lnTo>
                    <a:pt x="257" y="804"/>
                  </a:lnTo>
                  <a:lnTo>
                    <a:pt x="257" y="824"/>
                  </a:lnTo>
                  <a:lnTo>
                    <a:pt x="256" y="830"/>
                  </a:lnTo>
                  <a:lnTo>
                    <a:pt x="253" y="832"/>
                  </a:lnTo>
                  <a:lnTo>
                    <a:pt x="249" y="831"/>
                  </a:lnTo>
                  <a:lnTo>
                    <a:pt x="243" y="829"/>
                  </a:lnTo>
                  <a:lnTo>
                    <a:pt x="237" y="826"/>
                  </a:lnTo>
                  <a:lnTo>
                    <a:pt x="232" y="823"/>
                  </a:lnTo>
                  <a:lnTo>
                    <a:pt x="228" y="822"/>
                  </a:lnTo>
                  <a:lnTo>
                    <a:pt x="224" y="824"/>
                  </a:lnTo>
                  <a:lnTo>
                    <a:pt x="221" y="827"/>
                  </a:lnTo>
                  <a:lnTo>
                    <a:pt x="219" y="833"/>
                  </a:lnTo>
                  <a:lnTo>
                    <a:pt x="217" y="838"/>
                  </a:lnTo>
                  <a:lnTo>
                    <a:pt x="217" y="844"/>
                  </a:lnTo>
                  <a:lnTo>
                    <a:pt x="219" y="851"/>
                  </a:lnTo>
                  <a:lnTo>
                    <a:pt x="222" y="860"/>
                  </a:lnTo>
                  <a:lnTo>
                    <a:pt x="224" y="870"/>
                  </a:lnTo>
                  <a:lnTo>
                    <a:pt x="224" y="877"/>
                  </a:lnTo>
                  <a:lnTo>
                    <a:pt x="223" y="877"/>
                  </a:lnTo>
                  <a:lnTo>
                    <a:pt x="222" y="878"/>
                  </a:lnTo>
                  <a:lnTo>
                    <a:pt x="217" y="878"/>
                  </a:lnTo>
                  <a:lnTo>
                    <a:pt x="211" y="880"/>
                  </a:lnTo>
                  <a:lnTo>
                    <a:pt x="205" y="880"/>
                  </a:lnTo>
                  <a:lnTo>
                    <a:pt x="200" y="878"/>
                  </a:lnTo>
                  <a:lnTo>
                    <a:pt x="195" y="875"/>
                  </a:lnTo>
                  <a:lnTo>
                    <a:pt x="191" y="873"/>
                  </a:lnTo>
                  <a:lnTo>
                    <a:pt x="188" y="874"/>
                  </a:lnTo>
                  <a:lnTo>
                    <a:pt x="184" y="875"/>
                  </a:lnTo>
                  <a:lnTo>
                    <a:pt x="183" y="875"/>
                  </a:lnTo>
                  <a:lnTo>
                    <a:pt x="181" y="874"/>
                  </a:lnTo>
                  <a:lnTo>
                    <a:pt x="180" y="872"/>
                  </a:lnTo>
                  <a:lnTo>
                    <a:pt x="178" y="870"/>
                  </a:lnTo>
                  <a:lnTo>
                    <a:pt x="176" y="867"/>
                  </a:lnTo>
                  <a:lnTo>
                    <a:pt x="173" y="865"/>
                  </a:lnTo>
                  <a:lnTo>
                    <a:pt x="168" y="864"/>
                  </a:lnTo>
                  <a:lnTo>
                    <a:pt x="162" y="866"/>
                  </a:lnTo>
                  <a:lnTo>
                    <a:pt x="156" y="870"/>
                  </a:lnTo>
                  <a:lnTo>
                    <a:pt x="151" y="875"/>
                  </a:lnTo>
                  <a:lnTo>
                    <a:pt x="145" y="878"/>
                  </a:lnTo>
                  <a:lnTo>
                    <a:pt x="140" y="878"/>
                  </a:lnTo>
                  <a:lnTo>
                    <a:pt x="136" y="875"/>
                  </a:lnTo>
                  <a:lnTo>
                    <a:pt x="128" y="863"/>
                  </a:lnTo>
                  <a:lnTo>
                    <a:pt x="124" y="860"/>
                  </a:lnTo>
                  <a:lnTo>
                    <a:pt x="122" y="860"/>
                  </a:lnTo>
                  <a:lnTo>
                    <a:pt x="120" y="862"/>
                  </a:lnTo>
                  <a:lnTo>
                    <a:pt x="120" y="864"/>
                  </a:lnTo>
                  <a:lnTo>
                    <a:pt x="118" y="870"/>
                  </a:lnTo>
                  <a:lnTo>
                    <a:pt x="114" y="867"/>
                  </a:lnTo>
                  <a:lnTo>
                    <a:pt x="109" y="862"/>
                  </a:lnTo>
                  <a:lnTo>
                    <a:pt x="107" y="857"/>
                  </a:lnTo>
                  <a:lnTo>
                    <a:pt x="108" y="853"/>
                  </a:lnTo>
                  <a:lnTo>
                    <a:pt x="116" y="843"/>
                  </a:lnTo>
                  <a:lnTo>
                    <a:pt x="118" y="838"/>
                  </a:lnTo>
                  <a:lnTo>
                    <a:pt x="116" y="832"/>
                  </a:lnTo>
                  <a:lnTo>
                    <a:pt x="113" y="826"/>
                  </a:lnTo>
                  <a:lnTo>
                    <a:pt x="111" y="820"/>
                  </a:lnTo>
                  <a:lnTo>
                    <a:pt x="110" y="816"/>
                  </a:lnTo>
                  <a:lnTo>
                    <a:pt x="108" y="813"/>
                  </a:lnTo>
                  <a:lnTo>
                    <a:pt x="102" y="810"/>
                  </a:lnTo>
                  <a:lnTo>
                    <a:pt x="86" y="806"/>
                  </a:lnTo>
                  <a:lnTo>
                    <a:pt x="79" y="806"/>
                  </a:lnTo>
                  <a:lnTo>
                    <a:pt x="74" y="804"/>
                  </a:lnTo>
                  <a:lnTo>
                    <a:pt x="72" y="800"/>
                  </a:lnTo>
                  <a:lnTo>
                    <a:pt x="70" y="794"/>
                  </a:lnTo>
                  <a:lnTo>
                    <a:pt x="69" y="788"/>
                  </a:lnTo>
                  <a:lnTo>
                    <a:pt x="68" y="783"/>
                  </a:lnTo>
                  <a:lnTo>
                    <a:pt x="70" y="778"/>
                  </a:lnTo>
                  <a:lnTo>
                    <a:pt x="75" y="773"/>
                  </a:lnTo>
                  <a:lnTo>
                    <a:pt x="81" y="768"/>
                  </a:lnTo>
                  <a:lnTo>
                    <a:pt x="85" y="763"/>
                  </a:lnTo>
                  <a:lnTo>
                    <a:pt x="84" y="759"/>
                  </a:lnTo>
                  <a:lnTo>
                    <a:pt x="80" y="756"/>
                  </a:lnTo>
                  <a:lnTo>
                    <a:pt x="75" y="753"/>
                  </a:lnTo>
                  <a:lnTo>
                    <a:pt x="71" y="750"/>
                  </a:lnTo>
                  <a:lnTo>
                    <a:pt x="71" y="742"/>
                  </a:lnTo>
                  <a:lnTo>
                    <a:pt x="67" y="737"/>
                  </a:lnTo>
                  <a:lnTo>
                    <a:pt x="63" y="732"/>
                  </a:lnTo>
                  <a:lnTo>
                    <a:pt x="57" y="726"/>
                  </a:lnTo>
                  <a:lnTo>
                    <a:pt x="52" y="720"/>
                  </a:lnTo>
                  <a:lnTo>
                    <a:pt x="46" y="712"/>
                  </a:lnTo>
                  <a:lnTo>
                    <a:pt x="43" y="712"/>
                  </a:lnTo>
                  <a:lnTo>
                    <a:pt x="38" y="714"/>
                  </a:lnTo>
                  <a:lnTo>
                    <a:pt x="33" y="717"/>
                  </a:lnTo>
                  <a:lnTo>
                    <a:pt x="29" y="717"/>
                  </a:lnTo>
                  <a:lnTo>
                    <a:pt x="27" y="713"/>
                  </a:lnTo>
                  <a:lnTo>
                    <a:pt x="25" y="708"/>
                  </a:lnTo>
                  <a:lnTo>
                    <a:pt x="25" y="703"/>
                  </a:lnTo>
                  <a:lnTo>
                    <a:pt x="27" y="695"/>
                  </a:lnTo>
                  <a:lnTo>
                    <a:pt x="26" y="691"/>
                  </a:lnTo>
                  <a:lnTo>
                    <a:pt x="23" y="685"/>
                  </a:lnTo>
                  <a:lnTo>
                    <a:pt x="21" y="680"/>
                  </a:lnTo>
                  <a:lnTo>
                    <a:pt x="20" y="678"/>
                  </a:lnTo>
                  <a:lnTo>
                    <a:pt x="21" y="676"/>
                  </a:lnTo>
                  <a:lnTo>
                    <a:pt x="24" y="673"/>
                  </a:lnTo>
                  <a:lnTo>
                    <a:pt x="27" y="672"/>
                  </a:lnTo>
                  <a:lnTo>
                    <a:pt x="29" y="671"/>
                  </a:lnTo>
                  <a:lnTo>
                    <a:pt x="32" y="668"/>
                  </a:lnTo>
                  <a:lnTo>
                    <a:pt x="35" y="662"/>
                  </a:lnTo>
                  <a:lnTo>
                    <a:pt x="37" y="660"/>
                  </a:lnTo>
                  <a:lnTo>
                    <a:pt x="40" y="658"/>
                  </a:lnTo>
                  <a:lnTo>
                    <a:pt x="43" y="657"/>
                  </a:lnTo>
                  <a:lnTo>
                    <a:pt x="46" y="655"/>
                  </a:lnTo>
                  <a:lnTo>
                    <a:pt x="48" y="654"/>
                  </a:lnTo>
                  <a:lnTo>
                    <a:pt x="49" y="649"/>
                  </a:lnTo>
                  <a:lnTo>
                    <a:pt x="48" y="642"/>
                  </a:lnTo>
                  <a:lnTo>
                    <a:pt x="45" y="635"/>
                  </a:lnTo>
                  <a:lnTo>
                    <a:pt x="40" y="630"/>
                  </a:lnTo>
                  <a:lnTo>
                    <a:pt x="36" y="625"/>
                  </a:lnTo>
                  <a:lnTo>
                    <a:pt x="34" y="619"/>
                  </a:lnTo>
                  <a:lnTo>
                    <a:pt x="33" y="612"/>
                  </a:lnTo>
                  <a:lnTo>
                    <a:pt x="34" y="607"/>
                  </a:lnTo>
                  <a:lnTo>
                    <a:pt x="33" y="605"/>
                  </a:lnTo>
                  <a:lnTo>
                    <a:pt x="28" y="604"/>
                  </a:lnTo>
                  <a:lnTo>
                    <a:pt x="6" y="604"/>
                  </a:lnTo>
                  <a:lnTo>
                    <a:pt x="2" y="602"/>
                  </a:lnTo>
                  <a:lnTo>
                    <a:pt x="0" y="598"/>
                  </a:lnTo>
                  <a:lnTo>
                    <a:pt x="1" y="590"/>
                  </a:lnTo>
                  <a:lnTo>
                    <a:pt x="2" y="583"/>
                  </a:lnTo>
                  <a:lnTo>
                    <a:pt x="5" y="576"/>
                  </a:lnTo>
                  <a:lnTo>
                    <a:pt x="8" y="572"/>
                  </a:lnTo>
                  <a:lnTo>
                    <a:pt x="10" y="571"/>
                  </a:lnTo>
                  <a:lnTo>
                    <a:pt x="11" y="571"/>
                  </a:lnTo>
                  <a:lnTo>
                    <a:pt x="13" y="572"/>
                  </a:lnTo>
                  <a:lnTo>
                    <a:pt x="13" y="574"/>
                  </a:lnTo>
                  <a:lnTo>
                    <a:pt x="17" y="578"/>
                  </a:lnTo>
                  <a:lnTo>
                    <a:pt x="19" y="579"/>
                  </a:lnTo>
                  <a:lnTo>
                    <a:pt x="21" y="579"/>
                  </a:lnTo>
                  <a:lnTo>
                    <a:pt x="22" y="578"/>
                  </a:lnTo>
                  <a:lnTo>
                    <a:pt x="24" y="577"/>
                  </a:lnTo>
                  <a:lnTo>
                    <a:pt x="25" y="574"/>
                  </a:lnTo>
                  <a:lnTo>
                    <a:pt x="27" y="572"/>
                  </a:lnTo>
                  <a:lnTo>
                    <a:pt x="28" y="569"/>
                  </a:lnTo>
                  <a:lnTo>
                    <a:pt x="34" y="563"/>
                  </a:lnTo>
                  <a:lnTo>
                    <a:pt x="42" y="558"/>
                  </a:lnTo>
                  <a:lnTo>
                    <a:pt x="60" y="546"/>
                  </a:lnTo>
                  <a:lnTo>
                    <a:pt x="67" y="541"/>
                  </a:lnTo>
                  <a:lnTo>
                    <a:pt x="72" y="538"/>
                  </a:lnTo>
                  <a:lnTo>
                    <a:pt x="74" y="537"/>
                  </a:lnTo>
                  <a:lnTo>
                    <a:pt x="75" y="535"/>
                  </a:lnTo>
                  <a:lnTo>
                    <a:pt x="74" y="534"/>
                  </a:lnTo>
                  <a:lnTo>
                    <a:pt x="73" y="532"/>
                  </a:lnTo>
                  <a:lnTo>
                    <a:pt x="71" y="531"/>
                  </a:lnTo>
                  <a:lnTo>
                    <a:pt x="67" y="531"/>
                  </a:lnTo>
                  <a:lnTo>
                    <a:pt x="64" y="532"/>
                  </a:lnTo>
                  <a:lnTo>
                    <a:pt x="60" y="533"/>
                  </a:lnTo>
                  <a:lnTo>
                    <a:pt x="56" y="529"/>
                  </a:lnTo>
                  <a:lnTo>
                    <a:pt x="54" y="522"/>
                  </a:lnTo>
                  <a:lnTo>
                    <a:pt x="53" y="513"/>
                  </a:lnTo>
                  <a:lnTo>
                    <a:pt x="55" y="505"/>
                  </a:lnTo>
                  <a:lnTo>
                    <a:pt x="59" y="496"/>
                  </a:lnTo>
                  <a:lnTo>
                    <a:pt x="70" y="476"/>
                  </a:lnTo>
                  <a:lnTo>
                    <a:pt x="76" y="469"/>
                  </a:lnTo>
                  <a:lnTo>
                    <a:pt x="81" y="465"/>
                  </a:lnTo>
                  <a:lnTo>
                    <a:pt x="87" y="459"/>
                  </a:lnTo>
                  <a:lnTo>
                    <a:pt x="91" y="450"/>
                  </a:lnTo>
                  <a:lnTo>
                    <a:pt x="92" y="439"/>
                  </a:lnTo>
                  <a:lnTo>
                    <a:pt x="92" y="419"/>
                  </a:lnTo>
                  <a:lnTo>
                    <a:pt x="96" y="410"/>
                  </a:lnTo>
                  <a:lnTo>
                    <a:pt x="98" y="403"/>
                  </a:lnTo>
                  <a:lnTo>
                    <a:pt x="96" y="394"/>
                  </a:lnTo>
                  <a:lnTo>
                    <a:pt x="91" y="383"/>
                  </a:lnTo>
                  <a:lnTo>
                    <a:pt x="84" y="371"/>
                  </a:lnTo>
                  <a:lnTo>
                    <a:pt x="76" y="359"/>
                  </a:lnTo>
                  <a:lnTo>
                    <a:pt x="71" y="352"/>
                  </a:lnTo>
                  <a:lnTo>
                    <a:pt x="68" y="347"/>
                  </a:lnTo>
                  <a:lnTo>
                    <a:pt x="68" y="343"/>
                  </a:lnTo>
                  <a:lnTo>
                    <a:pt x="70" y="337"/>
                  </a:lnTo>
                  <a:lnTo>
                    <a:pt x="72" y="334"/>
                  </a:lnTo>
                  <a:lnTo>
                    <a:pt x="73" y="330"/>
                  </a:lnTo>
                  <a:lnTo>
                    <a:pt x="73" y="326"/>
                  </a:lnTo>
                  <a:lnTo>
                    <a:pt x="71" y="324"/>
                  </a:lnTo>
                  <a:lnTo>
                    <a:pt x="67" y="324"/>
                  </a:lnTo>
                  <a:lnTo>
                    <a:pt x="63" y="323"/>
                  </a:lnTo>
                  <a:lnTo>
                    <a:pt x="58" y="321"/>
                  </a:lnTo>
                  <a:lnTo>
                    <a:pt x="55" y="317"/>
                  </a:lnTo>
                  <a:lnTo>
                    <a:pt x="53" y="312"/>
                  </a:lnTo>
                  <a:lnTo>
                    <a:pt x="51" y="305"/>
                  </a:lnTo>
                  <a:lnTo>
                    <a:pt x="48" y="300"/>
                  </a:lnTo>
                  <a:lnTo>
                    <a:pt x="43" y="296"/>
                  </a:lnTo>
                  <a:lnTo>
                    <a:pt x="37" y="292"/>
                  </a:lnTo>
                  <a:lnTo>
                    <a:pt x="36" y="287"/>
                  </a:lnTo>
                  <a:lnTo>
                    <a:pt x="37" y="283"/>
                  </a:lnTo>
                  <a:lnTo>
                    <a:pt x="42" y="280"/>
                  </a:lnTo>
                  <a:lnTo>
                    <a:pt x="44" y="277"/>
                  </a:lnTo>
                  <a:lnTo>
                    <a:pt x="45" y="272"/>
                  </a:lnTo>
                  <a:lnTo>
                    <a:pt x="43" y="262"/>
                  </a:lnTo>
                  <a:lnTo>
                    <a:pt x="43" y="258"/>
                  </a:lnTo>
                  <a:lnTo>
                    <a:pt x="45" y="256"/>
                  </a:lnTo>
                  <a:lnTo>
                    <a:pt x="51" y="253"/>
                  </a:lnTo>
                  <a:lnTo>
                    <a:pt x="58" y="247"/>
                  </a:lnTo>
                  <a:lnTo>
                    <a:pt x="65" y="242"/>
                  </a:lnTo>
                  <a:lnTo>
                    <a:pt x="71" y="242"/>
                  </a:lnTo>
                  <a:lnTo>
                    <a:pt x="77" y="244"/>
                  </a:lnTo>
                  <a:lnTo>
                    <a:pt x="83" y="247"/>
                  </a:lnTo>
                  <a:lnTo>
                    <a:pt x="88" y="249"/>
                  </a:lnTo>
                  <a:lnTo>
                    <a:pt x="91" y="248"/>
                  </a:lnTo>
                  <a:lnTo>
                    <a:pt x="91" y="244"/>
                  </a:lnTo>
                  <a:lnTo>
                    <a:pt x="87" y="238"/>
                  </a:lnTo>
                  <a:lnTo>
                    <a:pt x="83" y="233"/>
                  </a:lnTo>
                  <a:lnTo>
                    <a:pt x="82" y="226"/>
                  </a:lnTo>
                  <a:lnTo>
                    <a:pt x="85" y="224"/>
                  </a:lnTo>
                  <a:lnTo>
                    <a:pt x="89" y="225"/>
                  </a:lnTo>
                  <a:lnTo>
                    <a:pt x="95" y="228"/>
                  </a:lnTo>
                  <a:lnTo>
                    <a:pt x="109" y="238"/>
                  </a:lnTo>
                  <a:lnTo>
                    <a:pt x="115" y="242"/>
                  </a:lnTo>
                  <a:lnTo>
                    <a:pt x="120" y="244"/>
                  </a:lnTo>
                  <a:lnTo>
                    <a:pt x="127" y="248"/>
                  </a:lnTo>
                  <a:lnTo>
                    <a:pt x="141" y="260"/>
                  </a:lnTo>
                  <a:lnTo>
                    <a:pt x="147" y="264"/>
                  </a:lnTo>
                  <a:lnTo>
                    <a:pt x="150" y="263"/>
                  </a:lnTo>
                  <a:lnTo>
                    <a:pt x="152" y="259"/>
                  </a:lnTo>
                  <a:lnTo>
                    <a:pt x="152" y="254"/>
                  </a:lnTo>
                  <a:lnTo>
                    <a:pt x="153" y="249"/>
                  </a:lnTo>
                  <a:lnTo>
                    <a:pt x="155" y="245"/>
                  </a:lnTo>
                  <a:lnTo>
                    <a:pt x="158" y="244"/>
                  </a:lnTo>
                  <a:lnTo>
                    <a:pt x="162" y="246"/>
                  </a:lnTo>
                  <a:lnTo>
                    <a:pt x="167" y="249"/>
                  </a:lnTo>
                  <a:lnTo>
                    <a:pt x="173" y="251"/>
                  </a:lnTo>
                  <a:lnTo>
                    <a:pt x="179" y="251"/>
                  </a:lnTo>
                  <a:lnTo>
                    <a:pt x="187" y="248"/>
                  </a:lnTo>
                  <a:lnTo>
                    <a:pt x="195" y="244"/>
                  </a:lnTo>
                  <a:lnTo>
                    <a:pt x="205" y="240"/>
                  </a:lnTo>
                  <a:lnTo>
                    <a:pt x="219" y="233"/>
                  </a:lnTo>
                  <a:lnTo>
                    <a:pt x="225" y="232"/>
                  </a:lnTo>
                  <a:lnTo>
                    <a:pt x="229" y="232"/>
                  </a:lnTo>
                  <a:lnTo>
                    <a:pt x="233" y="233"/>
                  </a:lnTo>
                  <a:lnTo>
                    <a:pt x="238" y="235"/>
                  </a:lnTo>
                  <a:lnTo>
                    <a:pt x="243" y="234"/>
                  </a:lnTo>
                  <a:lnTo>
                    <a:pt x="251" y="224"/>
                  </a:lnTo>
                  <a:lnTo>
                    <a:pt x="254" y="220"/>
                  </a:lnTo>
                  <a:lnTo>
                    <a:pt x="257" y="215"/>
                  </a:lnTo>
                  <a:lnTo>
                    <a:pt x="260" y="208"/>
                  </a:lnTo>
                  <a:lnTo>
                    <a:pt x="261" y="202"/>
                  </a:lnTo>
                  <a:lnTo>
                    <a:pt x="260" y="198"/>
                  </a:lnTo>
                  <a:lnTo>
                    <a:pt x="256" y="194"/>
                  </a:lnTo>
                  <a:lnTo>
                    <a:pt x="242" y="185"/>
                  </a:lnTo>
                  <a:lnTo>
                    <a:pt x="235" y="182"/>
                  </a:lnTo>
                  <a:lnTo>
                    <a:pt x="232" y="181"/>
                  </a:lnTo>
                  <a:lnTo>
                    <a:pt x="231" y="179"/>
                  </a:lnTo>
                  <a:lnTo>
                    <a:pt x="231" y="175"/>
                  </a:lnTo>
                  <a:lnTo>
                    <a:pt x="232" y="173"/>
                  </a:lnTo>
                  <a:lnTo>
                    <a:pt x="236" y="169"/>
                  </a:lnTo>
                  <a:lnTo>
                    <a:pt x="242" y="166"/>
                  </a:lnTo>
                  <a:lnTo>
                    <a:pt x="244" y="164"/>
                  </a:lnTo>
                  <a:lnTo>
                    <a:pt x="246" y="161"/>
                  </a:lnTo>
                  <a:lnTo>
                    <a:pt x="247" y="159"/>
                  </a:lnTo>
                  <a:lnTo>
                    <a:pt x="248" y="156"/>
                  </a:lnTo>
                  <a:lnTo>
                    <a:pt x="249" y="154"/>
                  </a:lnTo>
                  <a:lnTo>
                    <a:pt x="250" y="153"/>
                  </a:lnTo>
                  <a:lnTo>
                    <a:pt x="252" y="152"/>
                  </a:lnTo>
                  <a:lnTo>
                    <a:pt x="258" y="152"/>
                  </a:lnTo>
                  <a:lnTo>
                    <a:pt x="265" y="150"/>
                  </a:lnTo>
                  <a:lnTo>
                    <a:pt x="272" y="147"/>
                  </a:lnTo>
                  <a:lnTo>
                    <a:pt x="276" y="143"/>
                  </a:lnTo>
                  <a:lnTo>
                    <a:pt x="280" y="137"/>
                  </a:lnTo>
                  <a:lnTo>
                    <a:pt x="286" y="131"/>
                  </a:lnTo>
                  <a:lnTo>
                    <a:pt x="294" y="127"/>
                  </a:lnTo>
                  <a:lnTo>
                    <a:pt x="299" y="124"/>
                  </a:lnTo>
                  <a:lnTo>
                    <a:pt x="308" y="109"/>
                  </a:lnTo>
                  <a:lnTo>
                    <a:pt x="312" y="105"/>
                  </a:lnTo>
                  <a:lnTo>
                    <a:pt x="317" y="105"/>
                  </a:lnTo>
                  <a:lnTo>
                    <a:pt x="319" y="104"/>
                  </a:lnTo>
                  <a:lnTo>
                    <a:pt x="321" y="102"/>
                  </a:lnTo>
                  <a:lnTo>
                    <a:pt x="321" y="101"/>
                  </a:lnTo>
                  <a:lnTo>
                    <a:pt x="328" y="100"/>
                  </a:lnTo>
                  <a:lnTo>
                    <a:pt x="333" y="97"/>
                  </a:lnTo>
                  <a:lnTo>
                    <a:pt x="340" y="93"/>
                  </a:lnTo>
                  <a:lnTo>
                    <a:pt x="348" y="91"/>
                  </a:lnTo>
                  <a:lnTo>
                    <a:pt x="357" y="91"/>
                  </a:lnTo>
                  <a:lnTo>
                    <a:pt x="375" y="93"/>
                  </a:lnTo>
                  <a:lnTo>
                    <a:pt x="382" y="93"/>
                  </a:lnTo>
                  <a:lnTo>
                    <a:pt x="388" y="91"/>
                  </a:lnTo>
                  <a:lnTo>
                    <a:pt x="395" y="85"/>
                  </a:lnTo>
                  <a:lnTo>
                    <a:pt x="405" y="78"/>
                  </a:lnTo>
                  <a:lnTo>
                    <a:pt x="417" y="69"/>
                  </a:lnTo>
                  <a:lnTo>
                    <a:pt x="429" y="62"/>
                  </a:lnTo>
                  <a:lnTo>
                    <a:pt x="440" y="55"/>
                  </a:lnTo>
                  <a:lnTo>
                    <a:pt x="448" y="52"/>
                  </a:lnTo>
                  <a:lnTo>
                    <a:pt x="457" y="47"/>
                  </a:lnTo>
                  <a:lnTo>
                    <a:pt x="462" y="41"/>
                  </a:lnTo>
                  <a:lnTo>
                    <a:pt x="465" y="36"/>
                  </a:lnTo>
                  <a:lnTo>
                    <a:pt x="463" y="30"/>
                  </a:lnTo>
                  <a:lnTo>
                    <a:pt x="460" y="25"/>
                  </a:lnTo>
                  <a:lnTo>
                    <a:pt x="459" y="19"/>
                  </a:lnTo>
                  <a:lnTo>
                    <a:pt x="460" y="14"/>
                  </a:lnTo>
                  <a:lnTo>
                    <a:pt x="463" y="11"/>
                  </a:lnTo>
                  <a:lnTo>
                    <a:pt x="470" y="10"/>
                  </a:lnTo>
                  <a:lnTo>
                    <a:pt x="480" y="12"/>
                  </a:lnTo>
                  <a:lnTo>
                    <a:pt x="486" y="16"/>
                  </a:lnTo>
                  <a:lnTo>
                    <a:pt x="489" y="23"/>
                  </a:lnTo>
                  <a:lnTo>
                    <a:pt x="490" y="32"/>
                  </a:lnTo>
                  <a:lnTo>
                    <a:pt x="493" y="41"/>
                  </a:lnTo>
                  <a:lnTo>
                    <a:pt x="501" y="48"/>
                  </a:lnTo>
                  <a:lnTo>
                    <a:pt x="511" y="52"/>
                  </a:lnTo>
                  <a:lnTo>
                    <a:pt x="521" y="53"/>
                  </a:lnTo>
                  <a:lnTo>
                    <a:pt x="529" y="54"/>
                  </a:lnTo>
                  <a:lnTo>
                    <a:pt x="538" y="59"/>
                  </a:lnTo>
                  <a:lnTo>
                    <a:pt x="545" y="65"/>
                  </a:lnTo>
                  <a:lnTo>
                    <a:pt x="550" y="71"/>
                  </a:lnTo>
                  <a:lnTo>
                    <a:pt x="552" y="75"/>
                  </a:lnTo>
                  <a:lnTo>
                    <a:pt x="550" y="81"/>
                  </a:lnTo>
                  <a:lnTo>
                    <a:pt x="548" y="86"/>
                  </a:lnTo>
                  <a:lnTo>
                    <a:pt x="548" y="98"/>
                  </a:lnTo>
                  <a:lnTo>
                    <a:pt x="546" y="105"/>
                  </a:lnTo>
                  <a:lnTo>
                    <a:pt x="543" y="111"/>
                  </a:lnTo>
                  <a:lnTo>
                    <a:pt x="541" y="116"/>
                  </a:lnTo>
                  <a:lnTo>
                    <a:pt x="540" y="119"/>
                  </a:lnTo>
                  <a:lnTo>
                    <a:pt x="538" y="122"/>
                  </a:lnTo>
                  <a:lnTo>
                    <a:pt x="537" y="125"/>
                  </a:lnTo>
                  <a:lnTo>
                    <a:pt x="537" y="128"/>
                  </a:lnTo>
                  <a:lnTo>
                    <a:pt x="541" y="130"/>
                  </a:lnTo>
                  <a:lnTo>
                    <a:pt x="548" y="132"/>
                  </a:lnTo>
                  <a:lnTo>
                    <a:pt x="559" y="135"/>
                  </a:lnTo>
                  <a:lnTo>
                    <a:pt x="565" y="137"/>
                  </a:lnTo>
                  <a:lnTo>
                    <a:pt x="565" y="140"/>
                  </a:lnTo>
                  <a:lnTo>
                    <a:pt x="564" y="145"/>
                  </a:lnTo>
                  <a:lnTo>
                    <a:pt x="563" y="147"/>
                  </a:lnTo>
                  <a:lnTo>
                    <a:pt x="563" y="151"/>
                  </a:lnTo>
                  <a:lnTo>
                    <a:pt x="565" y="155"/>
                  </a:lnTo>
                  <a:lnTo>
                    <a:pt x="565" y="159"/>
                  </a:lnTo>
                  <a:lnTo>
                    <a:pt x="563" y="160"/>
                  </a:lnTo>
                  <a:lnTo>
                    <a:pt x="551" y="160"/>
                  </a:lnTo>
                  <a:lnTo>
                    <a:pt x="544" y="161"/>
                  </a:lnTo>
                  <a:lnTo>
                    <a:pt x="539" y="163"/>
                  </a:lnTo>
                  <a:lnTo>
                    <a:pt x="536" y="167"/>
                  </a:lnTo>
                  <a:lnTo>
                    <a:pt x="536" y="173"/>
                  </a:lnTo>
                  <a:lnTo>
                    <a:pt x="539" y="182"/>
                  </a:lnTo>
                  <a:lnTo>
                    <a:pt x="543" y="190"/>
                  </a:lnTo>
                  <a:lnTo>
                    <a:pt x="548" y="195"/>
                  </a:lnTo>
                  <a:lnTo>
                    <a:pt x="554" y="195"/>
                  </a:lnTo>
                  <a:lnTo>
                    <a:pt x="560" y="190"/>
                  </a:lnTo>
                  <a:lnTo>
                    <a:pt x="565" y="185"/>
                  </a:lnTo>
                  <a:lnTo>
                    <a:pt x="570" y="180"/>
                  </a:lnTo>
                  <a:lnTo>
                    <a:pt x="576" y="178"/>
                  </a:lnTo>
                  <a:lnTo>
                    <a:pt x="585" y="178"/>
                  </a:lnTo>
                  <a:lnTo>
                    <a:pt x="595" y="177"/>
                  </a:lnTo>
                  <a:lnTo>
                    <a:pt x="606" y="175"/>
                  </a:lnTo>
                  <a:lnTo>
                    <a:pt x="614" y="171"/>
                  </a:lnTo>
                  <a:lnTo>
                    <a:pt x="617" y="168"/>
                  </a:lnTo>
                  <a:lnTo>
                    <a:pt x="621" y="162"/>
                  </a:lnTo>
                  <a:lnTo>
                    <a:pt x="623" y="160"/>
                  </a:lnTo>
                  <a:lnTo>
                    <a:pt x="629" y="159"/>
                  </a:lnTo>
                  <a:lnTo>
                    <a:pt x="637" y="159"/>
                  </a:lnTo>
                  <a:lnTo>
                    <a:pt x="647" y="161"/>
                  </a:lnTo>
                  <a:lnTo>
                    <a:pt x="653" y="163"/>
                  </a:lnTo>
                  <a:lnTo>
                    <a:pt x="657" y="165"/>
                  </a:lnTo>
                  <a:lnTo>
                    <a:pt x="660" y="165"/>
                  </a:lnTo>
                  <a:lnTo>
                    <a:pt x="665" y="161"/>
                  </a:lnTo>
                  <a:lnTo>
                    <a:pt x="673" y="154"/>
                  </a:lnTo>
                  <a:lnTo>
                    <a:pt x="680" y="148"/>
                  </a:lnTo>
                  <a:lnTo>
                    <a:pt x="685" y="143"/>
                  </a:lnTo>
                  <a:lnTo>
                    <a:pt x="686" y="138"/>
                  </a:lnTo>
                  <a:lnTo>
                    <a:pt x="684" y="133"/>
                  </a:lnTo>
                  <a:lnTo>
                    <a:pt x="681" y="127"/>
                  </a:lnTo>
                  <a:lnTo>
                    <a:pt x="678" y="123"/>
                  </a:lnTo>
                  <a:lnTo>
                    <a:pt x="677" y="120"/>
                  </a:lnTo>
                  <a:lnTo>
                    <a:pt x="680" y="108"/>
                  </a:lnTo>
                  <a:lnTo>
                    <a:pt x="682" y="86"/>
                  </a:lnTo>
                  <a:lnTo>
                    <a:pt x="681" y="75"/>
                  </a:lnTo>
                  <a:lnTo>
                    <a:pt x="677" y="66"/>
                  </a:lnTo>
                  <a:lnTo>
                    <a:pt x="670" y="58"/>
                  </a:lnTo>
                  <a:lnTo>
                    <a:pt x="661" y="52"/>
                  </a:lnTo>
                  <a:lnTo>
                    <a:pt x="653" y="47"/>
                  </a:lnTo>
                  <a:lnTo>
                    <a:pt x="647" y="43"/>
                  </a:lnTo>
                  <a:lnTo>
                    <a:pt x="645" y="38"/>
                  </a:lnTo>
                  <a:lnTo>
                    <a:pt x="645" y="29"/>
                  </a:lnTo>
                  <a:lnTo>
                    <a:pt x="646" y="27"/>
                  </a:lnTo>
                  <a:lnTo>
                    <a:pt x="646" y="26"/>
                  </a:lnTo>
                  <a:lnTo>
                    <a:pt x="647" y="24"/>
                  </a:lnTo>
                  <a:lnTo>
                    <a:pt x="648" y="24"/>
                  </a:lnTo>
                  <a:lnTo>
                    <a:pt x="650" y="23"/>
                  </a:lnTo>
                  <a:lnTo>
                    <a:pt x="653" y="23"/>
                  </a:lnTo>
                  <a:lnTo>
                    <a:pt x="657" y="24"/>
                  </a:lnTo>
                  <a:lnTo>
                    <a:pt x="666" y="28"/>
                  </a:lnTo>
                  <a:lnTo>
                    <a:pt x="672" y="31"/>
                  </a:lnTo>
                  <a:lnTo>
                    <a:pt x="676" y="32"/>
                  </a:lnTo>
                  <a:lnTo>
                    <a:pt x="679" y="28"/>
                  </a:lnTo>
                  <a:lnTo>
                    <a:pt x="680" y="23"/>
                  </a:lnTo>
                  <a:lnTo>
                    <a:pt x="680" y="19"/>
                  </a:lnTo>
                  <a:lnTo>
                    <a:pt x="679" y="14"/>
                  </a:lnTo>
                  <a:lnTo>
                    <a:pt x="680" y="10"/>
                  </a:lnTo>
                  <a:lnTo>
                    <a:pt x="683" y="7"/>
                  </a:lnTo>
                  <a:lnTo>
                    <a:pt x="689" y="6"/>
                  </a:lnTo>
                  <a:lnTo>
                    <a:pt x="699" y="5"/>
                  </a:lnTo>
                  <a:lnTo>
                    <a:pt x="706" y="4"/>
                  </a:lnTo>
                  <a:lnTo>
                    <a:pt x="712" y="3"/>
                  </a:lnTo>
                  <a:lnTo>
                    <a:pt x="719" y="1"/>
                  </a:lnTo>
                  <a:lnTo>
                    <a:pt x="727"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7">
              <a:extLst>
                <a:ext uri="{FF2B5EF4-FFF2-40B4-BE49-F238E27FC236}">
                  <a16:creationId xmlns:a16="http://schemas.microsoft.com/office/drawing/2014/main" id="{527260A9-A1EF-D6F2-7EB9-8A605C2C085B}"/>
                </a:ext>
              </a:extLst>
            </p:cNvPr>
            <p:cNvSpPr>
              <a:spLocks/>
            </p:cNvSpPr>
            <p:nvPr/>
          </p:nvSpPr>
          <p:spPr bwMode="auto">
            <a:xfrm>
              <a:off x="5803901" y="2105026"/>
              <a:ext cx="238125" cy="219075"/>
            </a:xfrm>
            <a:custGeom>
              <a:avLst/>
              <a:gdLst/>
              <a:ahLst/>
              <a:cxnLst>
                <a:cxn ang="0">
                  <a:pos x="113" y="0"/>
                </a:cxn>
                <a:cxn ang="0">
                  <a:pos x="112" y="20"/>
                </a:cxn>
                <a:cxn ang="0">
                  <a:pos x="118" y="28"/>
                </a:cxn>
                <a:cxn ang="0">
                  <a:pos x="125" y="42"/>
                </a:cxn>
                <a:cxn ang="0">
                  <a:pos x="119" y="55"/>
                </a:cxn>
                <a:cxn ang="0">
                  <a:pos x="114" y="70"/>
                </a:cxn>
                <a:cxn ang="0">
                  <a:pos x="117" y="82"/>
                </a:cxn>
                <a:cxn ang="0">
                  <a:pos x="127" y="93"/>
                </a:cxn>
                <a:cxn ang="0">
                  <a:pos x="142" y="113"/>
                </a:cxn>
                <a:cxn ang="0">
                  <a:pos x="142" y="124"/>
                </a:cxn>
                <a:cxn ang="0">
                  <a:pos x="131" y="128"/>
                </a:cxn>
                <a:cxn ang="0">
                  <a:pos x="127" y="135"/>
                </a:cxn>
                <a:cxn ang="0">
                  <a:pos x="119" y="138"/>
                </a:cxn>
                <a:cxn ang="0">
                  <a:pos x="106" y="131"/>
                </a:cxn>
                <a:cxn ang="0">
                  <a:pos x="95" y="118"/>
                </a:cxn>
                <a:cxn ang="0">
                  <a:pos x="82" y="120"/>
                </a:cxn>
                <a:cxn ang="0">
                  <a:pos x="72" y="126"/>
                </a:cxn>
                <a:cxn ang="0">
                  <a:pos x="44" y="127"/>
                </a:cxn>
                <a:cxn ang="0">
                  <a:pos x="30" y="121"/>
                </a:cxn>
                <a:cxn ang="0">
                  <a:pos x="21" y="105"/>
                </a:cxn>
                <a:cxn ang="0">
                  <a:pos x="10" y="84"/>
                </a:cxn>
                <a:cxn ang="0">
                  <a:pos x="0" y="70"/>
                </a:cxn>
                <a:cxn ang="0">
                  <a:pos x="8" y="49"/>
                </a:cxn>
                <a:cxn ang="0">
                  <a:pos x="17" y="41"/>
                </a:cxn>
                <a:cxn ang="0">
                  <a:pos x="23" y="45"/>
                </a:cxn>
                <a:cxn ang="0">
                  <a:pos x="27" y="52"/>
                </a:cxn>
                <a:cxn ang="0">
                  <a:pos x="31" y="51"/>
                </a:cxn>
                <a:cxn ang="0">
                  <a:pos x="39" y="41"/>
                </a:cxn>
                <a:cxn ang="0">
                  <a:pos x="49" y="33"/>
                </a:cxn>
                <a:cxn ang="0">
                  <a:pos x="63" y="30"/>
                </a:cxn>
                <a:cxn ang="0">
                  <a:pos x="70" y="22"/>
                </a:cxn>
                <a:cxn ang="0">
                  <a:pos x="75" y="20"/>
                </a:cxn>
                <a:cxn ang="0">
                  <a:pos x="80" y="22"/>
                </a:cxn>
                <a:cxn ang="0">
                  <a:pos x="83" y="27"/>
                </a:cxn>
                <a:cxn ang="0">
                  <a:pos x="86" y="34"/>
                </a:cxn>
                <a:cxn ang="0">
                  <a:pos x="90" y="32"/>
                </a:cxn>
                <a:cxn ang="0">
                  <a:pos x="90" y="23"/>
                </a:cxn>
                <a:cxn ang="0">
                  <a:pos x="88" y="13"/>
                </a:cxn>
                <a:cxn ang="0">
                  <a:pos x="93" y="6"/>
                </a:cxn>
                <a:cxn ang="0">
                  <a:pos x="109" y="0"/>
                </a:cxn>
              </a:cxnLst>
              <a:rect l="0" t="0" r="r" b="b"/>
              <a:pathLst>
                <a:path w="150" h="138">
                  <a:moveTo>
                    <a:pt x="109" y="0"/>
                  </a:moveTo>
                  <a:lnTo>
                    <a:pt x="113" y="0"/>
                  </a:lnTo>
                  <a:lnTo>
                    <a:pt x="115" y="2"/>
                  </a:lnTo>
                  <a:lnTo>
                    <a:pt x="112" y="20"/>
                  </a:lnTo>
                  <a:lnTo>
                    <a:pt x="114" y="24"/>
                  </a:lnTo>
                  <a:lnTo>
                    <a:pt x="118" y="28"/>
                  </a:lnTo>
                  <a:lnTo>
                    <a:pt x="123" y="35"/>
                  </a:lnTo>
                  <a:lnTo>
                    <a:pt x="125" y="42"/>
                  </a:lnTo>
                  <a:lnTo>
                    <a:pt x="123" y="49"/>
                  </a:lnTo>
                  <a:lnTo>
                    <a:pt x="119" y="55"/>
                  </a:lnTo>
                  <a:lnTo>
                    <a:pt x="116" y="62"/>
                  </a:lnTo>
                  <a:lnTo>
                    <a:pt x="114" y="70"/>
                  </a:lnTo>
                  <a:lnTo>
                    <a:pt x="114" y="77"/>
                  </a:lnTo>
                  <a:lnTo>
                    <a:pt x="117" y="82"/>
                  </a:lnTo>
                  <a:lnTo>
                    <a:pt x="121" y="86"/>
                  </a:lnTo>
                  <a:lnTo>
                    <a:pt x="127" y="93"/>
                  </a:lnTo>
                  <a:lnTo>
                    <a:pt x="135" y="103"/>
                  </a:lnTo>
                  <a:lnTo>
                    <a:pt x="142" y="113"/>
                  </a:lnTo>
                  <a:lnTo>
                    <a:pt x="150" y="124"/>
                  </a:lnTo>
                  <a:lnTo>
                    <a:pt x="142" y="124"/>
                  </a:lnTo>
                  <a:lnTo>
                    <a:pt x="135" y="125"/>
                  </a:lnTo>
                  <a:lnTo>
                    <a:pt x="131" y="128"/>
                  </a:lnTo>
                  <a:lnTo>
                    <a:pt x="129" y="131"/>
                  </a:lnTo>
                  <a:lnTo>
                    <a:pt x="127" y="135"/>
                  </a:lnTo>
                  <a:lnTo>
                    <a:pt x="124" y="137"/>
                  </a:lnTo>
                  <a:lnTo>
                    <a:pt x="119" y="138"/>
                  </a:lnTo>
                  <a:lnTo>
                    <a:pt x="113" y="136"/>
                  </a:lnTo>
                  <a:lnTo>
                    <a:pt x="106" y="131"/>
                  </a:lnTo>
                  <a:lnTo>
                    <a:pt x="100" y="123"/>
                  </a:lnTo>
                  <a:lnTo>
                    <a:pt x="95" y="118"/>
                  </a:lnTo>
                  <a:lnTo>
                    <a:pt x="90" y="116"/>
                  </a:lnTo>
                  <a:lnTo>
                    <a:pt x="82" y="120"/>
                  </a:lnTo>
                  <a:lnTo>
                    <a:pt x="78" y="123"/>
                  </a:lnTo>
                  <a:lnTo>
                    <a:pt x="72" y="126"/>
                  </a:lnTo>
                  <a:lnTo>
                    <a:pt x="64" y="127"/>
                  </a:lnTo>
                  <a:lnTo>
                    <a:pt x="44" y="127"/>
                  </a:lnTo>
                  <a:lnTo>
                    <a:pt x="36" y="125"/>
                  </a:lnTo>
                  <a:lnTo>
                    <a:pt x="30" y="121"/>
                  </a:lnTo>
                  <a:lnTo>
                    <a:pt x="25" y="114"/>
                  </a:lnTo>
                  <a:lnTo>
                    <a:pt x="21" y="105"/>
                  </a:lnTo>
                  <a:lnTo>
                    <a:pt x="16" y="94"/>
                  </a:lnTo>
                  <a:lnTo>
                    <a:pt x="10" y="84"/>
                  </a:lnTo>
                  <a:lnTo>
                    <a:pt x="4" y="75"/>
                  </a:lnTo>
                  <a:lnTo>
                    <a:pt x="0" y="70"/>
                  </a:lnTo>
                  <a:lnTo>
                    <a:pt x="4" y="59"/>
                  </a:lnTo>
                  <a:lnTo>
                    <a:pt x="8" y="49"/>
                  </a:lnTo>
                  <a:lnTo>
                    <a:pt x="13" y="43"/>
                  </a:lnTo>
                  <a:lnTo>
                    <a:pt x="17" y="41"/>
                  </a:lnTo>
                  <a:lnTo>
                    <a:pt x="20" y="42"/>
                  </a:lnTo>
                  <a:lnTo>
                    <a:pt x="23" y="45"/>
                  </a:lnTo>
                  <a:lnTo>
                    <a:pt x="26" y="51"/>
                  </a:lnTo>
                  <a:lnTo>
                    <a:pt x="27" y="52"/>
                  </a:lnTo>
                  <a:lnTo>
                    <a:pt x="29" y="52"/>
                  </a:lnTo>
                  <a:lnTo>
                    <a:pt x="31" y="51"/>
                  </a:lnTo>
                  <a:lnTo>
                    <a:pt x="35" y="47"/>
                  </a:lnTo>
                  <a:lnTo>
                    <a:pt x="39" y="41"/>
                  </a:lnTo>
                  <a:lnTo>
                    <a:pt x="44" y="36"/>
                  </a:lnTo>
                  <a:lnTo>
                    <a:pt x="49" y="33"/>
                  </a:lnTo>
                  <a:lnTo>
                    <a:pt x="57" y="31"/>
                  </a:lnTo>
                  <a:lnTo>
                    <a:pt x="63" y="30"/>
                  </a:lnTo>
                  <a:lnTo>
                    <a:pt x="66" y="28"/>
                  </a:lnTo>
                  <a:lnTo>
                    <a:pt x="70" y="22"/>
                  </a:lnTo>
                  <a:lnTo>
                    <a:pt x="72" y="20"/>
                  </a:lnTo>
                  <a:lnTo>
                    <a:pt x="75" y="20"/>
                  </a:lnTo>
                  <a:lnTo>
                    <a:pt x="77" y="21"/>
                  </a:lnTo>
                  <a:lnTo>
                    <a:pt x="80" y="22"/>
                  </a:lnTo>
                  <a:lnTo>
                    <a:pt x="81" y="25"/>
                  </a:lnTo>
                  <a:lnTo>
                    <a:pt x="83" y="27"/>
                  </a:lnTo>
                  <a:lnTo>
                    <a:pt x="84" y="30"/>
                  </a:lnTo>
                  <a:lnTo>
                    <a:pt x="86" y="34"/>
                  </a:lnTo>
                  <a:lnTo>
                    <a:pt x="89" y="34"/>
                  </a:lnTo>
                  <a:lnTo>
                    <a:pt x="90" y="32"/>
                  </a:lnTo>
                  <a:lnTo>
                    <a:pt x="91" y="28"/>
                  </a:lnTo>
                  <a:lnTo>
                    <a:pt x="90" y="23"/>
                  </a:lnTo>
                  <a:lnTo>
                    <a:pt x="88" y="17"/>
                  </a:lnTo>
                  <a:lnTo>
                    <a:pt x="88" y="13"/>
                  </a:lnTo>
                  <a:lnTo>
                    <a:pt x="89" y="9"/>
                  </a:lnTo>
                  <a:lnTo>
                    <a:pt x="93" y="6"/>
                  </a:lnTo>
                  <a:lnTo>
                    <a:pt x="102" y="3"/>
                  </a:lnTo>
                  <a:lnTo>
                    <a:pt x="109"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8">
              <a:extLst>
                <a:ext uri="{FF2B5EF4-FFF2-40B4-BE49-F238E27FC236}">
                  <a16:creationId xmlns:a16="http://schemas.microsoft.com/office/drawing/2014/main" id="{E8B04494-D5D9-1A7D-FD23-3BB964252D36}"/>
                </a:ext>
              </a:extLst>
            </p:cNvPr>
            <p:cNvSpPr>
              <a:spLocks/>
            </p:cNvSpPr>
            <p:nvPr/>
          </p:nvSpPr>
          <p:spPr bwMode="auto">
            <a:xfrm>
              <a:off x="5372101" y="1319213"/>
              <a:ext cx="960438" cy="1022350"/>
            </a:xfrm>
            <a:custGeom>
              <a:avLst/>
              <a:gdLst/>
              <a:ahLst/>
              <a:cxnLst>
                <a:cxn ang="0">
                  <a:pos x="111" y="19"/>
                </a:cxn>
                <a:cxn ang="0">
                  <a:pos x="155" y="44"/>
                </a:cxn>
                <a:cxn ang="0">
                  <a:pos x="201" y="35"/>
                </a:cxn>
                <a:cxn ang="0">
                  <a:pos x="213" y="40"/>
                </a:cxn>
                <a:cxn ang="0">
                  <a:pos x="246" y="38"/>
                </a:cxn>
                <a:cxn ang="0">
                  <a:pos x="283" y="54"/>
                </a:cxn>
                <a:cxn ang="0">
                  <a:pos x="316" y="54"/>
                </a:cxn>
                <a:cxn ang="0">
                  <a:pos x="342" y="92"/>
                </a:cxn>
                <a:cxn ang="0">
                  <a:pos x="331" y="100"/>
                </a:cxn>
                <a:cxn ang="0">
                  <a:pos x="344" y="147"/>
                </a:cxn>
                <a:cxn ang="0">
                  <a:pos x="323" y="188"/>
                </a:cxn>
                <a:cxn ang="0">
                  <a:pos x="380" y="184"/>
                </a:cxn>
                <a:cxn ang="0">
                  <a:pos x="385" y="214"/>
                </a:cxn>
                <a:cxn ang="0">
                  <a:pos x="376" y="247"/>
                </a:cxn>
                <a:cxn ang="0">
                  <a:pos x="405" y="205"/>
                </a:cxn>
                <a:cxn ang="0">
                  <a:pos x="463" y="222"/>
                </a:cxn>
                <a:cxn ang="0">
                  <a:pos x="509" y="251"/>
                </a:cxn>
                <a:cxn ang="0">
                  <a:pos x="561" y="220"/>
                </a:cxn>
                <a:cxn ang="0">
                  <a:pos x="599" y="232"/>
                </a:cxn>
                <a:cxn ang="0">
                  <a:pos x="604" y="292"/>
                </a:cxn>
                <a:cxn ang="0">
                  <a:pos x="552" y="343"/>
                </a:cxn>
                <a:cxn ang="0">
                  <a:pos x="522" y="363"/>
                </a:cxn>
                <a:cxn ang="0">
                  <a:pos x="547" y="381"/>
                </a:cxn>
                <a:cxn ang="0">
                  <a:pos x="558" y="402"/>
                </a:cxn>
                <a:cxn ang="0">
                  <a:pos x="530" y="438"/>
                </a:cxn>
                <a:cxn ang="0">
                  <a:pos x="534" y="494"/>
                </a:cxn>
                <a:cxn ang="0">
                  <a:pos x="574" y="523"/>
                </a:cxn>
                <a:cxn ang="0">
                  <a:pos x="567" y="564"/>
                </a:cxn>
                <a:cxn ang="0">
                  <a:pos x="538" y="581"/>
                </a:cxn>
                <a:cxn ang="0">
                  <a:pos x="497" y="613"/>
                </a:cxn>
                <a:cxn ang="0">
                  <a:pos x="454" y="633"/>
                </a:cxn>
                <a:cxn ang="0">
                  <a:pos x="399" y="588"/>
                </a:cxn>
                <a:cxn ang="0">
                  <a:pos x="395" y="544"/>
                </a:cxn>
                <a:cxn ang="0">
                  <a:pos x="385" y="495"/>
                </a:cxn>
                <a:cxn ang="0">
                  <a:pos x="362" y="518"/>
                </a:cxn>
                <a:cxn ang="0">
                  <a:pos x="353" y="520"/>
                </a:cxn>
                <a:cxn ang="0">
                  <a:pos x="335" y="525"/>
                </a:cxn>
                <a:cxn ang="0">
                  <a:pos x="301" y="547"/>
                </a:cxn>
                <a:cxn ang="0">
                  <a:pos x="280" y="544"/>
                </a:cxn>
                <a:cxn ang="0">
                  <a:pos x="233" y="540"/>
                </a:cxn>
                <a:cxn ang="0">
                  <a:pos x="194" y="474"/>
                </a:cxn>
                <a:cxn ang="0">
                  <a:pos x="144" y="425"/>
                </a:cxn>
                <a:cxn ang="0">
                  <a:pos x="72" y="403"/>
                </a:cxn>
                <a:cxn ang="0">
                  <a:pos x="78" y="364"/>
                </a:cxn>
                <a:cxn ang="0">
                  <a:pos x="100" y="342"/>
                </a:cxn>
                <a:cxn ang="0">
                  <a:pos x="67" y="322"/>
                </a:cxn>
                <a:cxn ang="0">
                  <a:pos x="61" y="284"/>
                </a:cxn>
                <a:cxn ang="0">
                  <a:pos x="87" y="257"/>
                </a:cxn>
                <a:cxn ang="0">
                  <a:pos x="52" y="259"/>
                </a:cxn>
                <a:cxn ang="0">
                  <a:pos x="14" y="265"/>
                </a:cxn>
                <a:cxn ang="0">
                  <a:pos x="3" y="231"/>
                </a:cxn>
                <a:cxn ang="0">
                  <a:pos x="18" y="221"/>
                </a:cxn>
                <a:cxn ang="0">
                  <a:pos x="10" y="215"/>
                </a:cxn>
                <a:cxn ang="0">
                  <a:pos x="50" y="207"/>
                </a:cxn>
                <a:cxn ang="0">
                  <a:pos x="98" y="188"/>
                </a:cxn>
                <a:cxn ang="0">
                  <a:pos x="80" y="143"/>
                </a:cxn>
                <a:cxn ang="0">
                  <a:pos x="58" y="105"/>
                </a:cxn>
                <a:cxn ang="0">
                  <a:pos x="26" y="66"/>
                </a:cxn>
                <a:cxn ang="0">
                  <a:pos x="27" y="6"/>
                </a:cxn>
              </a:cxnLst>
              <a:rect l="0" t="0" r="r" b="b"/>
              <a:pathLst>
                <a:path w="605" h="644">
                  <a:moveTo>
                    <a:pt x="53" y="0"/>
                  </a:moveTo>
                  <a:lnTo>
                    <a:pt x="62" y="0"/>
                  </a:lnTo>
                  <a:lnTo>
                    <a:pt x="70" y="2"/>
                  </a:lnTo>
                  <a:lnTo>
                    <a:pt x="78" y="6"/>
                  </a:lnTo>
                  <a:lnTo>
                    <a:pt x="87" y="10"/>
                  </a:lnTo>
                  <a:lnTo>
                    <a:pt x="97" y="15"/>
                  </a:lnTo>
                  <a:lnTo>
                    <a:pt x="111" y="19"/>
                  </a:lnTo>
                  <a:lnTo>
                    <a:pt x="126" y="21"/>
                  </a:lnTo>
                  <a:lnTo>
                    <a:pt x="147" y="21"/>
                  </a:lnTo>
                  <a:lnTo>
                    <a:pt x="153" y="23"/>
                  </a:lnTo>
                  <a:lnTo>
                    <a:pt x="155" y="27"/>
                  </a:lnTo>
                  <a:lnTo>
                    <a:pt x="155" y="33"/>
                  </a:lnTo>
                  <a:lnTo>
                    <a:pt x="154" y="39"/>
                  </a:lnTo>
                  <a:lnTo>
                    <a:pt x="155" y="44"/>
                  </a:lnTo>
                  <a:lnTo>
                    <a:pt x="158" y="48"/>
                  </a:lnTo>
                  <a:lnTo>
                    <a:pt x="164" y="49"/>
                  </a:lnTo>
                  <a:lnTo>
                    <a:pt x="174" y="47"/>
                  </a:lnTo>
                  <a:lnTo>
                    <a:pt x="184" y="44"/>
                  </a:lnTo>
                  <a:lnTo>
                    <a:pt x="192" y="41"/>
                  </a:lnTo>
                  <a:lnTo>
                    <a:pt x="197" y="37"/>
                  </a:lnTo>
                  <a:lnTo>
                    <a:pt x="201" y="35"/>
                  </a:lnTo>
                  <a:lnTo>
                    <a:pt x="207" y="33"/>
                  </a:lnTo>
                  <a:lnTo>
                    <a:pt x="213" y="32"/>
                  </a:lnTo>
                  <a:lnTo>
                    <a:pt x="212" y="34"/>
                  </a:lnTo>
                  <a:lnTo>
                    <a:pt x="210" y="38"/>
                  </a:lnTo>
                  <a:lnTo>
                    <a:pt x="210" y="39"/>
                  </a:lnTo>
                  <a:lnTo>
                    <a:pt x="211" y="40"/>
                  </a:lnTo>
                  <a:lnTo>
                    <a:pt x="213" y="40"/>
                  </a:lnTo>
                  <a:lnTo>
                    <a:pt x="220" y="38"/>
                  </a:lnTo>
                  <a:lnTo>
                    <a:pt x="227" y="33"/>
                  </a:lnTo>
                  <a:lnTo>
                    <a:pt x="233" y="29"/>
                  </a:lnTo>
                  <a:lnTo>
                    <a:pt x="237" y="27"/>
                  </a:lnTo>
                  <a:lnTo>
                    <a:pt x="240" y="28"/>
                  </a:lnTo>
                  <a:lnTo>
                    <a:pt x="242" y="33"/>
                  </a:lnTo>
                  <a:lnTo>
                    <a:pt x="246" y="38"/>
                  </a:lnTo>
                  <a:lnTo>
                    <a:pt x="250" y="42"/>
                  </a:lnTo>
                  <a:lnTo>
                    <a:pt x="255" y="44"/>
                  </a:lnTo>
                  <a:lnTo>
                    <a:pt x="260" y="44"/>
                  </a:lnTo>
                  <a:lnTo>
                    <a:pt x="266" y="43"/>
                  </a:lnTo>
                  <a:lnTo>
                    <a:pt x="273" y="45"/>
                  </a:lnTo>
                  <a:lnTo>
                    <a:pt x="279" y="49"/>
                  </a:lnTo>
                  <a:lnTo>
                    <a:pt x="283" y="54"/>
                  </a:lnTo>
                  <a:lnTo>
                    <a:pt x="291" y="66"/>
                  </a:lnTo>
                  <a:lnTo>
                    <a:pt x="296" y="69"/>
                  </a:lnTo>
                  <a:lnTo>
                    <a:pt x="302" y="70"/>
                  </a:lnTo>
                  <a:lnTo>
                    <a:pt x="307" y="67"/>
                  </a:lnTo>
                  <a:lnTo>
                    <a:pt x="311" y="63"/>
                  </a:lnTo>
                  <a:lnTo>
                    <a:pt x="314" y="58"/>
                  </a:lnTo>
                  <a:lnTo>
                    <a:pt x="316" y="54"/>
                  </a:lnTo>
                  <a:lnTo>
                    <a:pt x="319" y="53"/>
                  </a:lnTo>
                  <a:lnTo>
                    <a:pt x="324" y="56"/>
                  </a:lnTo>
                  <a:lnTo>
                    <a:pt x="329" y="63"/>
                  </a:lnTo>
                  <a:lnTo>
                    <a:pt x="337" y="77"/>
                  </a:lnTo>
                  <a:lnTo>
                    <a:pt x="339" y="82"/>
                  </a:lnTo>
                  <a:lnTo>
                    <a:pt x="341" y="88"/>
                  </a:lnTo>
                  <a:lnTo>
                    <a:pt x="342" y="92"/>
                  </a:lnTo>
                  <a:lnTo>
                    <a:pt x="340" y="94"/>
                  </a:lnTo>
                  <a:lnTo>
                    <a:pt x="336" y="95"/>
                  </a:lnTo>
                  <a:lnTo>
                    <a:pt x="330" y="96"/>
                  </a:lnTo>
                  <a:lnTo>
                    <a:pt x="325" y="98"/>
                  </a:lnTo>
                  <a:lnTo>
                    <a:pt x="323" y="99"/>
                  </a:lnTo>
                  <a:lnTo>
                    <a:pt x="325" y="100"/>
                  </a:lnTo>
                  <a:lnTo>
                    <a:pt x="331" y="100"/>
                  </a:lnTo>
                  <a:lnTo>
                    <a:pt x="337" y="101"/>
                  </a:lnTo>
                  <a:lnTo>
                    <a:pt x="342" y="104"/>
                  </a:lnTo>
                  <a:lnTo>
                    <a:pt x="344" y="109"/>
                  </a:lnTo>
                  <a:lnTo>
                    <a:pt x="344" y="115"/>
                  </a:lnTo>
                  <a:lnTo>
                    <a:pt x="345" y="125"/>
                  </a:lnTo>
                  <a:lnTo>
                    <a:pt x="345" y="136"/>
                  </a:lnTo>
                  <a:lnTo>
                    <a:pt x="344" y="147"/>
                  </a:lnTo>
                  <a:lnTo>
                    <a:pt x="342" y="156"/>
                  </a:lnTo>
                  <a:lnTo>
                    <a:pt x="338" y="163"/>
                  </a:lnTo>
                  <a:lnTo>
                    <a:pt x="315" y="178"/>
                  </a:lnTo>
                  <a:lnTo>
                    <a:pt x="310" y="182"/>
                  </a:lnTo>
                  <a:lnTo>
                    <a:pt x="310" y="186"/>
                  </a:lnTo>
                  <a:lnTo>
                    <a:pt x="315" y="188"/>
                  </a:lnTo>
                  <a:lnTo>
                    <a:pt x="323" y="188"/>
                  </a:lnTo>
                  <a:lnTo>
                    <a:pt x="331" y="186"/>
                  </a:lnTo>
                  <a:lnTo>
                    <a:pt x="337" y="184"/>
                  </a:lnTo>
                  <a:lnTo>
                    <a:pt x="344" y="181"/>
                  </a:lnTo>
                  <a:lnTo>
                    <a:pt x="353" y="177"/>
                  </a:lnTo>
                  <a:lnTo>
                    <a:pt x="363" y="176"/>
                  </a:lnTo>
                  <a:lnTo>
                    <a:pt x="373" y="179"/>
                  </a:lnTo>
                  <a:lnTo>
                    <a:pt x="380" y="184"/>
                  </a:lnTo>
                  <a:lnTo>
                    <a:pt x="383" y="189"/>
                  </a:lnTo>
                  <a:lnTo>
                    <a:pt x="384" y="193"/>
                  </a:lnTo>
                  <a:lnTo>
                    <a:pt x="383" y="195"/>
                  </a:lnTo>
                  <a:lnTo>
                    <a:pt x="384" y="198"/>
                  </a:lnTo>
                  <a:lnTo>
                    <a:pt x="386" y="202"/>
                  </a:lnTo>
                  <a:lnTo>
                    <a:pt x="387" y="207"/>
                  </a:lnTo>
                  <a:lnTo>
                    <a:pt x="385" y="214"/>
                  </a:lnTo>
                  <a:lnTo>
                    <a:pt x="383" y="217"/>
                  </a:lnTo>
                  <a:lnTo>
                    <a:pt x="381" y="219"/>
                  </a:lnTo>
                  <a:lnTo>
                    <a:pt x="380" y="220"/>
                  </a:lnTo>
                  <a:lnTo>
                    <a:pt x="378" y="222"/>
                  </a:lnTo>
                  <a:lnTo>
                    <a:pt x="378" y="232"/>
                  </a:lnTo>
                  <a:lnTo>
                    <a:pt x="376" y="244"/>
                  </a:lnTo>
                  <a:lnTo>
                    <a:pt x="376" y="247"/>
                  </a:lnTo>
                  <a:lnTo>
                    <a:pt x="378" y="246"/>
                  </a:lnTo>
                  <a:lnTo>
                    <a:pt x="381" y="241"/>
                  </a:lnTo>
                  <a:lnTo>
                    <a:pt x="384" y="232"/>
                  </a:lnTo>
                  <a:lnTo>
                    <a:pt x="389" y="222"/>
                  </a:lnTo>
                  <a:lnTo>
                    <a:pt x="394" y="214"/>
                  </a:lnTo>
                  <a:lnTo>
                    <a:pt x="399" y="209"/>
                  </a:lnTo>
                  <a:lnTo>
                    <a:pt x="405" y="205"/>
                  </a:lnTo>
                  <a:lnTo>
                    <a:pt x="412" y="200"/>
                  </a:lnTo>
                  <a:lnTo>
                    <a:pt x="419" y="197"/>
                  </a:lnTo>
                  <a:lnTo>
                    <a:pt x="425" y="199"/>
                  </a:lnTo>
                  <a:lnTo>
                    <a:pt x="432" y="204"/>
                  </a:lnTo>
                  <a:lnTo>
                    <a:pt x="443" y="211"/>
                  </a:lnTo>
                  <a:lnTo>
                    <a:pt x="454" y="217"/>
                  </a:lnTo>
                  <a:lnTo>
                    <a:pt x="463" y="222"/>
                  </a:lnTo>
                  <a:lnTo>
                    <a:pt x="473" y="226"/>
                  </a:lnTo>
                  <a:lnTo>
                    <a:pt x="481" y="230"/>
                  </a:lnTo>
                  <a:lnTo>
                    <a:pt x="488" y="235"/>
                  </a:lnTo>
                  <a:lnTo>
                    <a:pt x="493" y="238"/>
                  </a:lnTo>
                  <a:lnTo>
                    <a:pt x="496" y="242"/>
                  </a:lnTo>
                  <a:lnTo>
                    <a:pt x="502" y="247"/>
                  </a:lnTo>
                  <a:lnTo>
                    <a:pt x="509" y="251"/>
                  </a:lnTo>
                  <a:lnTo>
                    <a:pt x="518" y="251"/>
                  </a:lnTo>
                  <a:lnTo>
                    <a:pt x="524" y="248"/>
                  </a:lnTo>
                  <a:lnTo>
                    <a:pt x="532" y="243"/>
                  </a:lnTo>
                  <a:lnTo>
                    <a:pt x="541" y="236"/>
                  </a:lnTo>
                  <a:lnTo>
                    <a:pt x="549" y="230"/>
                  </a:lnTo>
                  <a:lnTo>
                    <a:pt x="556" y="224"/>
                  </a:lnTo>
                  <a:lnTo>
                    <a:pt x="561" y="220"/>
                  </a:lnTo>
                  <a:lnTo>
                    <a:pt x="569" y="220"/>
                  </a:lnTo>
                  <a:lnTo>
                    <a:pt x="578" y="220"/>
                  </a:lnTo>
                  <a:lnTo>
                    <a:pt x="587" y="223"/>
                  </a:lnTo>
                  <a:lnTo>
                    <a:pt x="592" y="224"/>
                  </a:lnTo>
                  <a:lnTo>
                    <a:pt x="595" y="225"/>
                  </a:lnTo>
                  <a:lnTo>
                    <a:pt x="597" y="226"/>
                  </a:lnTo>
                  <a:lnTo>
                    <a:pt x="599" y="232"/>
                  </a:lnTo>
                  <a:lnTo>
                    <a:pt x="599" y="236"/>
                  </a:lnTo>
                  <a:lnTo>
                    <a:pt x="600" y="241"/>
                  </a:lnTo>
                  <a:lnTo>
                    <a:pt x="601" y="250"/>
                  </a:lnTo>
                  <a:lnTo>
                    <a:pt x="603" y="261"/>
                  </a:lnTo>
                  <a:lnTo>
                    <a:pt x="604" y="273"/>
                  </a:lnTo>
                  <a:lnTo>
                    <a:pt x="605" y="284"/>
                  </a:lnTo>
                  <a:lnTo>
                    <a:pt x="604" y="292"/>
                  </a:lnTo>
                  <a:lnTo>
                    <a:pt x="603" y="297"/>
                  </a:lnTo>
                  <a:lnTo>
                    <a:pt x="587" y="314"/>
                  </a:lnTo>
                  <a:lnTo>
                    <a:pt x="578" y="322"/>
                  </a:lnTo>
                  <a:lnTo>
                    <a:pt x="570" y="330"/>
                  </a:lnTo>
                  <a:lnTo>
                    <a:pt x="562" y="337"/>
                  </a:lnTo>
                  <a:lnTo>
                    <a:pt x="556" y="341"/>
                  </a:lnTo>
                  <a:lnTo>
                    <a:pt x="552" y="343"/>
                  </a:lnTo>
                  <a:lnTo>
                    <a:pt x="546" y="342"/>
                  </a:lnTo>
                  <a:lnTo>
                    <a:pt x="540" y="342"/>
                  </a:lnTo>
                  <a:lnTo>
                    <a:pt x="534" y="344"/>
                  </a:lnTo>
                  <a:lnTo>
                    <a:pt x="531" y="348"/>
                  </a:lnTo>
                  <a:lnTo>
                    <a:pt x="527" y="353"/>
                  </a:lnTo>
                  <a:lnTo>
                    <a:pt x="524" y="358"/>
                  </a:lnTo>
                  <a:lnTo>
                    <a:pt x="522" y="363"/>
                  </a:lnTo>
                  <a:lnTo>
                    <a:pt x="522" y="366"/>
                  </a:lnTo>
                  <a:lnTo>
                    <a:pt x="523" y="369"/>
                  </a:lnTo>
                  <a:lnTo>
                    <a:pt x="527" y="377"/>
                  </a:lnTo>
                  <a:lnTo>
                    <a:pt x="531" y="381"/>
                  </a:lnTo>
                  <a:lnTo>
                    <a:pt x="536" y="382"/>
                  </a:lnTo>
                  <a:lnTo>
                    <a:pt x="544" y="382"/>
                  </a:lnTo>
                  <a:lnTo>
                    <a:pt x="547" y="381"/>
                  </a:lnTo>
                  <a:lnTo>
                    <a:pt x="549" y="382"/>
                  </a:lnTo>
                  <a:lnTo>
                    <a:pt x="551" y="382"/>
                  </a:lnTo>
                  <a:lnTo>
                    <a:pt x="551" y="387"/>
                  </a:lnTo>
                  <a:lnTo>
                    <a:pt x="552" y="389"/>
                  </a:lnTo>
                  <a:lnTo>
                    <a:pt x="555" y="392"/>
                  </a:lnTo>
                  <a:lnTo>
                    <a:pt x="558" y="393"/>
                  </a:lnTo>
                  <a:lnTo>
                    <a:pt x="558" y="402"/>
                  </a:lnTo>
                  <a:lnTo>
                    <a:pt x="559" y="410"/>
                  </a:lnTo>
                  <a:lnTo>
                    <a:pt x="558" y="415"/>
                  </a:lnTo>
                  <a:lnTo>
                    <a:pt x="556" y="417"/>
                  </a:lnTo>
                  <a:lnTo>
                    <a:pt x="550" y="419"/>
                  </a:lnTo>
                  <a:lnTo>
                    <a:pt x="543" y="422"/>
                  </a:lnTo>
                  <a:lnTo>
                    <a:pt x="532" y="433"/>
                  </a:lnTo>
                  <a:lnTo>
                    <a:pt x="530" y="438"/>
                  </a:lnTo>
                  <a:lnTo>
                    <a:pt x="530" y="449"/>
                  </a:lnTo>
                  <a:lnTo>
                    <a:pt x="528" y="462"/>
                  </a:lnTo>
                  <a:lnTo>
                    <a:pt x="524" y="477"/>
                  </a:lnTo>
                  <a:lnTo>
                    <a:pt x="523" y="483"/>
                  </a:lnTo>
                  <a:lnTo>
                    <a:pt x="525" y="487"/>
                  </a:lnTo>
                  <a:lnTo>
                    <a:pt x="531" y="491"/>
                  </a:lnTo>
                  <a:lnTo>
                    <a:pt x="534" y="494"/>
                  </a:lnTo>
                  <a:lnTo>
                    <a:pt x="541" y="500"/>
                  </a:lnTo>
                  <a:lnTo>
                    <a:pt x="551" y="504"/>
                  </a:lnTo>
                  <a:lnTo>
                    <a:pt x="564" y="506"/>
                  </a:lnTo>
                  <a:lnTo>
                    <a:pt x="569" y="508"/>
                  </a:lnTo>
                  <a:lnTo>
                    <a:pt x="573" y="512"/>
                  </a:lnTo>
                  <a:lnTo>
                    <a:pt x="574" y="517"/>
                  </a:lnTo>
                  <a:lnTo>
                    <a:pt x="574" y="523"/>
                  </a:lnTo>
                  <a:lnTo>
                    <a:pt x="573" y="530"/>
                  </a:lnTo>
                  <a:lnTo>
                    <a:pt x="571" y="540"/>
                  </a:lnTo>
                  <a:lnTo>
                    <a:pt x="571" y="544"/>
                  </a:lnTo>
                  <a:lnTo>
                    <a:pt x="572" y="548"/>
                  </a:lnTo>
                  <a:lnTo>
                    <a:pt x="573" y="553"/>
                  </a:lnTo>
                  <a:lnTo>
                    <a:pt x="571" y="560"/>
                  </a:lnTo>
                  <a:lnTo>
                    <a:pt x="567" y="564"/>
                  </a:lnTo>
                  <a:lnTo>
                    <a:pt x="562" y="565"/>
                  </a:lnTo>
                  <a:lnTo>
                    <a:pt x="556" y="564"/>
                  </a:lnTo>
                  <a:lnTo>
                    <a:pt x="551" y="563"/>
                  </a:lnTo>
                  <a:lnTo>
                    <a:pt x="546" y="563"/>
                  </a:lnTo>
                  <a:lnTo>
                    <a:pt x="544" y="565"/>
                  </a:lnTo>
                  <a:lnTo>
                    <a:pt x="542" y="572"/>
                  </a:lnTo>
                  <a:lnTo>
                    <a:pt x="538" y="581"/>
                  </a:lnTo>
                  <a:lnTo>
                    <a:pt x="533" y="590"/>
                  </a:lnTo>
                  <a:lnTo>
                    <a:pt x="529" y="596"/>
                  </a:lnTo>
                  <a:lnTo>
                    <a:pt x="523" y="599"/>
                  </a:lnTo>
                  <a:lnTo>
                    <a:pt x="514" y="602"/>
                  </a:lnTo>
                  <a:lnTo>
                    <a:pt x="506" y="605"/>
                  </a:lnTo>
                  <a:lnTo>
                    <a:pt x="499" y="608"/>
                  </a:lnTo>
                  <a:lnTo>
                    <a:pt x="497" y="613"/>
                  </a:lnTo>
                  <a:lnTo>
                    <a:pt x="495" y="621"/>
                  </a:lnTo>
                  <a:lnTo>
                    <a:pt x="494" y="631"/>
                  </a:lnTo>
                  <a:lnTo>
                    <a:pt x="493" y="644"/>
                  </a:lnTo>
                  <a:lnTo>
                    <a:pt x="480" y="644"/>
                  </a:lnTo>
                  <a:lnTo>
                    <a:pt x="473" y="642"/>
                  </a:lnTo>
                  <a:lnTo>
                    <a:pt x="464" y="638"/>
                  </a:lnTo>
                  <a:lnTo>
                    <a:pt x="454" y="633"/>
                  </a:lnTo>
                  <a:lnTo>
                    <a:pt x="444" y="629"/>
                  </a:lnTo>
                  <a:lnTo>
                    <a:pt x="436" y="624"/>
                  </a:lnTo>
                  <a:lnTo>
                    <a:pt x="430" y="621"/>
                  </a:lnTo>
                  <a:lnTo>
                    <a:pt x="422" y="619"/>
                  </a:lnTo>
                  <a:lnTo>
                    <a:pt x="414" y="608"/>
                  </a:lnTo>
                  <a:lnTo>
                    <a:pt x="407" y="598"/>
                  </a:lnTo>
                  <a:lnTo>
                    <a:pt x="399" y="588"/>
                  </a:lnTo>
                  <a:lnTo>
                    <a:pt x="393" y="581"/>
                  </a:lnTo>
                  <a:lnTo>
                    <a:pt x="389" y="577"/>
                  </a:lnTo>
                  <a:lnTo>
                    <a:pt x="386" y="572"/>
                  </a:lnTo>
                  <a:lnTo>
                    <a:pt x="386" y="565"/>
                  </a:lnTo>
                  <a:lnTo>
                    <a:pt x="388" y="557"/>
                  </a:lnTo>
                  <a:lnTo>
                    <a:pt x="391" y="550"/>
                  </a:lnTo>
                  <a:lnTo>
                    <a:pt x="395" y="544"/>
                  </a:lnTo>
                  <a:lnTo>
                    <a:pt x="397" y="537"/>
                  </a:lnTo>
                  <a:lnTo>
                    <a:pt x="395" y="530"/>
                  </a:lnTo>
                  <a:lnTo>
                    <a:pt x="390" y="523"/>
                  </a:lnTo>
                  <a:lnTo>
                    <a:pt x="386" y="519"/>
                  </a:lnTo>
                  <a:lnTo>
                    <a:pt x="384" y="515"/>
                  </a:lnTo>
                  <a:lnTo>
                    <a:pt x="387" y="497"/>
                  </a:lnTo>
                  <a:lnTo>
                    <a:pt x="385" y="495"/>
                  </a:lnTo>
                  <a:lnTo>
                    <a:pt x="381" y="495"/>
                  </a:lnTo>
                  <a:lnTo>
                    <a:pt x="374" y="498"/>
                  </a:lnTo>
                  <a:lnTo>
                    <a:pt x="365" y="501"/>
                  </a:lnTo>
                  <a:lnTo>
                    <a:pt x="361" y="504"/>
                  </a:lnTo>
                  <a:lnTo>
                    <a:pt x="360" y="508"/>
                  </a:lnTo>
                  <a:lnTo>
                    <a:pt x="360" y="512"/>
                  </a:lnTo>
                  <a:lnTo>
                    <a:pt x="362" y="518"/>
                  </a:lnTo>
                  <a:lnTo>
                    <a:pt x="363" y="523"/>
                  </a:lnTo>
                  <a:lnTo>
                    <a:pt x="362" y="527"/>
                  </a:lnTo>
                  <a:lnTo>
                    <a:pt x="361" y="529"/>
                  </a:lnTo>
                  <a:lnTo>
                    <a:pt x="358" y="529"/>
                  </a:lnTo>
                  <a:lnTo>
                    <a:pt x="356" y="525"/>
                  </a:lnTo>
                  <a:lnTo>
                    <a:pt x="355" y="522"/>
                  </a:lnTo>
                  <a:lnTo>
                    <a:pt x="353" y="520"/>
                  </a:lnTo>
                  <a:lnTo>
                    <a:pt x="352" y="517"/>
                  </a:lnTo>
                  <a:lnTo>
                    <a:pt x="349" y="516"/>
                  </a:lnTo>
                  <a:lnTo>
                    <a:pt x="347" y="515"/>
                  </a:lnTo>
                  <a:lnTo>
                    <a:pt x="344" y="515"/>
                  </a:lnTo>
                  <a:lnTo>
                    <a:pt x="342" y="517"/>
                  </a:lnTo>
                  <a:lnTo>
                    <a:pt x="338" y="523"/>
                  </a:lnTo>
                  <a:lnTo>
                    <a:pt x="335" y="525"/>
                  </a:lnTo>
                  <a:lnTo>
                    <a:pt x="329" y="526"/>
                  </a:lnTo>
                  <a:lnTo>
                    <a:pt x="321" y="528"/>
                  </a:lnTo>
                  <a:lnTo>
                    <a:pt x="316" y="531"/>
                  </a:lnTo>
                  <a:lnTo>
                    <a:pt x="311" y="536"/>
                  </a:lnTo>
                  <a:lnTo>
                    <a:pt x="307" y="542"/>
                  </a:lnTo>
                  <a:lnTo>
                    <a:pt x="303" y="546"/>
                  </a:lnTo>
                  <a:lnTo>
                    <a:pt x="301" y="547"/>
                  </a:lnTo>
                  <a:lnTo>
                    <a:pt x="299" y="547"/>
                  </a:lnTo>
                  <a:lnTo>
                    <a:pt x="298" y="546"/>
                  </a:lnTo>
                  <a:lnTo>
                    <a:pt x="295" y="540"/>
                  </a:lnTo>
                  <a:lnTo>
                    <a:pt x="292" y="537"/>
                  </a:lnTo>
                  <a:lnTo>
                    <a:pt x="289" y="536"/>
                  </a:lnTo>
                  <a:lnTo>
                    <a:pt x="285" y="538"/>
                  </a:lnTo>
                  <a:lnTo>
                    <a:pt x="280" y="544"/>
                  </a:lnTo>
                  <a:lnTo>
                    <a:pt x="276" y="554"/>
                  </a:lnTo>
                  <a:lnTo>
                    <a:pt x="272" y="565"/>
                  </a:lnTo>
                  <a:lnTo>
                    <a:pt x="271" y="565"/>
                  </a:lnTo>
                  <a:lnTo>
                    <a:pt x="266" y="562"/>
                  </a:lnTo>
                  <a:lnTo>
                    <a:pt x="259" y="558"/>
                  </a:lnTo>
                  <a:lnTo>
                    <a:pt x="241" y="546"/>
                  </a:lnTo>
                  <a:lnTo>
                    <a:pt x="233" y="540"/>
                  </a:lnTo>
                  <a:lnTo>
                    <a:pt x="228" y="535"/>
                  </a:lnTo>
                  <a:lnTo>
                    <a:pt x="225" y="529"/>
                  </a:lnTo>
                  <a:lnTo>
                    <a:pt x="219" y="520"/>
                  </a:lnTo>
                  <a:lnTo>
                    <a:pt x="212" y="508"/>
                  </a:lnTo>
                  <a:lnTo>
                    <a:pt x="205" y="494"/>
                  </a:lnTo>
                  <a:lnTo>
                    <a:pt x="196" y="482"/>
                  </a:lnTo>
                  <a:lnTo>
                    <a:pt x="194" y="474"/>
                  </a:lnTo>
                  <a:lnTo>
                    <a:pt x="190" y="465"/>
                  </a:lnTo>
                  <a:lnTo>
                    <a:pt x="185" y="454"/>
                  </a:lnTo>
                  <a:lnTo>
                    <a:pt x="179" y="445"/>
                  </a:lnTo>
                  <a:lnTo>
                    <a:pt x="172" y="439"/>
                  </a:lnTo>
                  <a:lnTo>
                    <a:pt x="163" y="434"/>
                  </a:lnTo>
                  <a:lnTo>
                    <a:pt x="153" y="429"/>
                  </a:lnTo>
                  <a:lnTo>
                    <a:pt x="144" y="425"/>
                  </a:lnTo>
                  <a:lnTo>
                    <a:pt x="135" y="422"/>
                  </a:lnTo>
                  <a:lnTo>
                    <a:pt x="116" y="422"/>
                  </a:lnTo>
                  <a:lnTo>
                    <a:pt x="107" y="421"/>
                  </a:lnTo>
                  <a:lnTo>
                    <a:pt x="93" y="421"/>
                  </a:lnTo>
                  <a:lnTo>
                    <a:pt x="87" y="419"/>
                  </a:lnTo>
                  <a:lnTo>
                    <a:pt x="80" y="414"/>
                  </a:lnTo>
                  <a:lnTo>
                    <a:pt x="72" y="403"/>
                  </a:lnTo>
                  <a:lnTo>
                    <a:pt x="66" y="392"/>
                  </a:lnTo>
                  <a:lnTo>
                    <a:pt x="57" y="374"/>
                  </a:lnTo>
                  <a:lnTo>
                    <a:pt x="57" y="367"/>
                  </a:lnTo>
                  <a:lnTo>
                    <a:pt x="60" y="362"/>
                  </a:lnTo>
                  <a:lnTo>
                    <a:pt x="65" y="361"/>
                  </a:lnTo>
                  <a:lnTo>
                    <a:pt x="71" y="362"/>
                  </a:lnTo>
                  <a:lnTo>
                    <a:pt x="78" y="364"/>
                  </a:lnTo>
                  <a:lnTo>
                    <a:pt x="85" y="367"/>
                  </a:lnTo>
                  <a:lnTo>
                    <a:pt x="91" y="369"/>
                  </a:lnTo>
                  <a:lnTo>
                    <a:pt x="96" y="369"/>
                  </a:lnTo>
                  <a:lnTo>
                    <a:pt x="99" y="366"/>
                  </a:lnTo>
                  <a:lnTo>
                    <a:pt x="101" y="360"/>
                  </a:lnTo>
                  <a:lnTo>
                    <a:pt x="101" y="352"/>
                  </a:lnTo>
                  <a:lnTo>
                    <a:pt x="100" y="342"/>
                  </a:lnTo>
                  <a:lnTo>
                    <a:pt x="98" y="333"/>
                  </a:lnTo>
                  <a:lnTo>
                    <a:pt x="95" y="324"/>
                  </a:lnTo>
                  <a:lnTo>
                    <a:pt x="91" y="318"/>
                  </a:lnTo>
                  <a:lnTo>
                    <a:pt x="87" y="316"/>
                  </a:lnTo>
                  <a:lnTo>
                    <a:pt x="79" y="317"/>
                  </a:lnTo>
                  <a:lnTo>
                    <a:pt x="73" y="319"/>
                  </a:lnTo>
                  <a:lnTo>
                    <a:pt x="67" y="322"/>
                  </a:lnTo>
                  <a:lnTo>
                    <a:pt x="62" y="323"/>
                  </a:lnTo>
                  <a:lnTo>
                    <a:pt x="59" y="321"/>
                  </a:lnTo>
                  <a:lnTo>
                    <a:pt x="53" y="311"/>
                  </a:lnTo>
                  <a:lnTo>
                    <a:pt x="52" y="305"/>
                  </a:lnTo>
                  <a:lnTo>
                    <a:pt x="55" y="297"/>
                  </a:lnTo>
                  <a:lnTo>
                    <a:pt x="59" y="290"/>
                  </a:lnTo>
                  <a:lnTo>
                    <a:pt x="61" y="284"/>
                  </a:lnTo>
                  <a:lnTo>
                    <a:pt x="62" y="279"/>
                  </a:lnTo>
                  <a:lnTo>
                    <a:pt x="62" y="274"/>
                  </a:lnTo>
                  <a:lnTo>
                    <a:pt x="64" y="271"/>
                  </a:lnTo>
                  <a:lnTo>
                    <a:pt x="69" y="269"/>
                  </a:lnTo>
                  <a:lnTo>
                    <a:pt x="76" y="265"/>
                  </a:lnTo>
                  <a:lnTo>
                    <a:pt x="82" y="261"/>
                  </a:lnTo>
                  <a:lnTo>
                    <a:pt x="87" y="257"/>
                  </a:lnTo>
                  <a:lnTo>
                    <a:pt x="87" y="252"/>
                  </a:lnTo>
                  <a:lnTo>
                    <a:pt x="84" y="249"/>
                  </a:lnTo>
                  <a:lnTo>
                    <a:pt x="79" y="249"/>
                  </a:lnTo>
                  <a:lnTo>
                    <a:pt x="69" y="253"/>
                  </a:lnTo>
                  <a:lnTo>
                    <a:pt x="63" y="251"/>
                  </a:lnTo>
                  <a:lnTo>
                    <a:pt x="57" y="257"/>
                  </a:lnTo>
                  <a:lnTo>
                    <a:pt x="52" y="259"/>
                  </a:lnTo>
                  <a:lnTo>
                    <a:pt x="47" y="259"/>
                  </a:lnTo>
                  <a:lnTo>
                    <a:pt x="38" y="258"/>
                  </a:lnTo>
                  <a:lnTo>
                    <a:pt x="30" y="259"/>
                  </a:lnTo>
                  <a:lnTo>
                    <a:pt x="25" y="262"/>
                  </a:lnTo>
                  <a:lnTo>
                    <a:pt x="23" y="264"/>
                  </a:lnTo>
                  <a:lnTo>
                    <a:pt x="19" y="265"/>
                  </a:lnTo>
                  <a:lnTo>
                    <a:pt x="14" y="265"/>
                  </a:lnTo>
                  <a:lnTo>
                    <a:pt x="10" y="262"/>
                  </a:lnTo>
                  <a:lnTo>
                    <a:pt x="7" y="257"/>
                  </a:lnTo>
                  <a:lnTo>
                    <a:pt x="4" y="250"/>
                  </a:lnTo>
                  <a:lnTo>
                    <a:pt x="2" y="243"/>
                  </a:lnTo>
                  <a:lnTo>
                    <a:pt x="0" y="237"/>
                  </a:lnTo>
                  <a:lnTo>
                    <a:pt x="0" y="233"/>
                  </a:lnTo>
                  <a:lnTo>
                    <a:pt x="3" y="231"/>
                  </a:lnTo>
                  <a:lnTo>
                    <a:pt x="8" y="232"/>
                  </a:lnTo>
                  <a:lnTo>
                    <a:pt x="14" y="232"/>
                  </a:lnTo>
                  <a:lnTo>
                    <a:pt x="18" y="231"/>
                  </a:lnTo>
                  <a:lnTo>
                    <a:pt x="21" y="228"/>
                  </a:lnTo>
                  <a:lnTo>
                    <a:pt x="21" y="224"/>
                  </a:lnTo>
                  <a:lnTo>
                    <a:pt x="20" y="222"/>
                  </a:lnTo>
                  <a:lnTo>
                    <a:pt x="18" y="221"/>
                  </a:lnTo>
                  <a:lnTo>
                    <a:pt x="17" y="221"/>
                  </a:lnTo>
                  <a:lnTo>
                    <a:pt x="15" y="222"/>
                  </a:lnTo>
                  <a:lnTo>
                    <a:pt x="14" y="223"/>
                  </a:lnTo>
                  <a:lnTo>
                    <a:pt x="12" y="223"/>
                  </a:lnTo>
                  <a:lnTo>
                    <a:pt x="11" y="222"/>
                  </a:lnTo>
                  <a:lnTo>
                    <a:pt x="10" y="220"/>
                  </a:lnTo>
                  <a:lnTo>
                    <a:pt x="10" y="215"/>
                  </a:lnTo>
                  <a:lnTo>
                    <a:pt x="14" y="211"/>
                  </a:lnTo>
                  <a:lnTo>
                    <a:pt x="17" y="210"/>
                  </a:lnTo>
                  <a:lnTo>
                    <a:pt x="20" y="210"/>
                  </a:lnTo>
                  <a:lnTo>
                    <a:pt x="27" y="209"/>
                  </a:lnTo>
                  <a:lnTo>
                    <a:pt x="34" y="209"/>
                  </a:lnTo>
                  <a:lnTo>
                    <a:pt x="43" y="207"/>
                  </a:lnTo>
                  <a:lnTo>
                    <a:pt x="50" y="207"/>
                  </a:lnTo>
                  <a:lnTo>
                    <a:pt x="58" y="210"/>
                  </a:lnTo>
                  <a:lnTo>
                    <a:pt x="65" y="212"/>
                  </a:lnTo>
                  <a:lnTo>
                    <a:pt x="71" y="210"/>
                  </a:lnTo>
                  <a:lnTo>
                    <a:pt x="77" y="205"/>
                  </a:lnTo>
                  <a:lnTo>
                    <a:pt x="83" y="199"/>
                  </a:lnTo>
                  <a:lnTo>
                    <a:pt x="88" y="194"/>
                  </a:lnTo>
                  <a:lnTo>
                    <a:pt x="98" y="188"/>
                  </a:lnTo>
                  <a:lnTo>
                    <a:pt x="102" y="182"/>
                  </a:lnTo>
                  <a:lnTo>
                    <a:pt x="105" y="175"/>
                  </a:lnTo>
                  <a:lnTo>
                    <a:pt x="104" y="166"/>
                  </a:lnTo>
                  <a:lnTo>
                    <a:pt x="98" y="158"/>
                  </a:lnTo>
                  <a:lnTo>
                    <a:pt x="90" y="152"/>
                  </a:lnTo>
                  <a:lnTo>
                    <a:pt x="84" y="147"/>
                  </a:lnTo>
                  <a:lnTo>
                    <a:pt x="80" y="143"/>
                  </a:lnTo>
                  <a:lnTo>
                    <a:pt x="77" y="136"/>
                  </a:lnTo>
                  <a:lnTo>
                    <a:pt x="72" y="129"/>
                  </a:lnTo>
                  <a:lnTo>
                    <a:pt x="65" y="124"/>
                  </a:lnTo>
                  <a:lnTo>
                    <a:pt x="61" y="121"/>
                  </a:lnTo>
                  <a:lnTo>
                    <a:pt x="61" y="118"/>
                  </a:lnTo>
                  <a:lnTo>
                    <a:pt x="60" y="113"/>
                  </a:lnTo>
                  <a:lnTo>
                    <a:pt x="58" y="105"/>
                  </a:lnTo>
                  <a:lnTo>
                    <a:pt x="53" y="96"/>
                  </a:lnTo>
                  <a:lnTo>
                    <a:pt x="47" y="88"/>
                  </a:lnTo>
                  <a:lnTo>
                    <a:pt x="40" y="81"/>
                  </a:lnTo>
                  <a:lnTo>
                    <a:pt x="32" y="76"/>
                  </a:lnTo>
                  <a:lnTo>
                    <a:pt x="27" y="73"/>
                  </a:lnTo>
                  <a:lnTo>
                    <a:pt x="26" y="70"/>
                  </a:lnTo>
                  <a:lnTo>
                    <a:pt x="26" y="66"/>
                  </a:lnTo>
                  <a:lnTo>
                    <a:pt x="25" y="62"/>
                  </a:lnTo>
                  <a:lnTo>
                    <a:pt x="23" y="57"/>
                  </a:lnTo>
                  <a:lnTo>
                    <a:pt x="18" y="47"/>
                  </a:lnTo>
                  <a:lnTo>
                    <a:pt x="16" y="35"/>
                  </a:lnTo>
                  <a:lnTo>
                    <a:pt x="18" y="22"/>
                  </a:lnTo>
                  <a:lnTo>
                    <a:pt x="24" y="4"/>
                  </a:lnTo>
                  <a:lnTo>
                    <a:pt x="27" y="6"/>
                  </a:lnTo>
                  <a:lnTo>
                    <a:pt x="30" y="7"/>
                  </a:lnTo>
                  <a:lnTo>
                    <a:pt x="32" y="8"/>
                  </a:lnTo>
                  <a:lnTo>
                    <a:pt x="34" y="8"/>
                  </a:lnTo>
                  <a:lnTo>
                    <a:pt x="39" y="6"/>
                  </a:lnTo>
                  <a:lnTo>
                    <a:pt x="45" y="2"/>
                  </a:lnTo>
                  <a:lnTo>
                    <a:pt x="53"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9">
              <a:extLst>
                <a:ext uri="{FF2B5EF4-FFF2-40B4-BE49-F238E27FC236}">
                  <a16:creationId xmlns:a16="http://schemas.microsoft.com/office/drawing/2014/main" id="{3186DEB6-DFC6-7E29-3934-CB0FFEFE42F6}"/>
                </a:ext>
              </a:extLst>
            </p:cNvPr>
            <p:cNvSpPr>
              <a:spLocks noEditPoints="1"/>
            </p:cNvSpPr>
            <p:nvPr/>
          </p:nvSpPr>
          <p:spPr bwMode="auto">
            <a:xfrm>
              <a:off x="6154738" y="1589088"/>
              <a:ext cx="1489075" cy="962025"/>
            </a:xfrm>
            <a:custGeom>
              <a:avLst/>
              <a:gdLst/>
              <a:ahLst/>
              <a:cxnLst>
                <a:cxn ang="0">
                  <a:pos x="480" y="436"/>
                </a:cxn>
                <a:cxn ang="0">
                  <a:pos x="507" y="453"/>
                </a:cxn>
                <a:cxn ang="0">
                  <a:pos x="530" y="455"/>
                </a:cxn>
                <a:cxn ang="0">
                  <a:pos x="516" y="425"/>
                </a:cxn>
                <a:cxn ang="0">
                  <a:pos x="454" y="2"/>
                </a:cxn>
                <a:cxn ang="0">
                  <a:pos x="541" y="24"/>
                </a:cxn>
                <a:cxn ang="0">
                  <a:pos x="488" y="28"/>
                </a:cxn>
                <a:cxn ang="0">
                  <a:pos x="432" y="56"/>
                </a:cxn>
                <a:cxn ang="0">
                  <a:pos x="439" y="100"/>
                </a:cxn>
                <a:cxn ang="0">
                  <a:pos x="465" y="55"/>
                </a:cxn>
                <a:cxn ang="0">
                  <a:pos x="525" y="50"/>
                </a:cxn>
                <a:cxn ang="0">
                  <a:pos x="571" y="18"/>
                </a:cxn>
                <a:cxn ang="0">
                  <a:pos x="590" y="47"/>
                </a:cxn>
                <a:cxn ang="0">
                  <a:pos x="626" y="95"/>
                </a:cxn>
                <a:cxn ang="0">
                  <a:pos x="668" y="125"/>
                </a:cxn>
                <a:cxn ang="0">
                  <a:pos x="693" y="153"/>
                </a:cxn>
                <a:cxn ang="0">
                  <a:pos x="740" y="121"/>
                </a:cxn>
                <a:cxn ang="0">
                  <a:pos x="758" y="137"/>
                </a:cxn>
                <a:cxn ang="0">
                  <a:pos x="769" y="188"/>
                </a:cxn>
                <a:cxn ang="0">
                  <a:pos x="797" y="220"/>
                </a:cxn>
                <a:cxn ang="0">
                  <a:pos x="775" y="245"/>
                </a:cxn>
                <a:cxn ang="0">
                  <a:pos x="827" y="284"/>
                </a:cxn>
                <a:cxn ang="0">
                  <a:pos x="880" y="298"/>
                </a:cxn>
                <a:cxn ang="0">
                  <a:pos x="910" y="345"/>
                </a:cxn>
                <a:cxn ang="0">
                  <a:pos x="938" y="458"/>
                </a:cxn>
                <a:cxn ang="0">
                  <a:pos x="864" y="489"/>
                </a:cxn>
                <a:cxn ang="0">
                  <a:pos x="808" y="432"/>
                </a:cxn>
                <a:cxn ang="0">
                  <a:pos x="718" y="464"/>
                </a:cxn>
                <a:cxn ang="0">
                  <a:pos x="691" y="512"/>
                </a:cxn>
                <a:cxn ang="0">
                  <a:pos x="665" y="495"/>
                </a:cxn>
                <a:cxn ang="0">
                  <a:pos x="641" y="514"/>
                </a:cxn>
                <a:cxn ang="0">
                  <a:pos x="619" y="516"/>
                </a:cxn>
                <a:cxn ang="0">
                  <a:pos x="577" y="545"/>
                </a:cxn>
                <a:cxn ang="0">
                  <a:pos x="527" y="526"/>
                </a:cxn>
                <a:cxn ang="0">
                  <a:pos x="477" y="505"/>
                </a:cxn>
                <a:cxn ang="0">
                  <a:pos x="431" y="491"/>
                </a:cxn>
                <a:cxn ang="0">
                  <a:pos x="363" y="472"/>
                </a:cxn>
                <a:cxn ang="0">
                  <a:pos x="315" y="507"/>
                </a:cxn>
                <a:cxn ang="0">
                  <a:pos x="273" y="510"/>
                </a:cxn>
                <a:cxn ang="0">
                  <a:pos x="226" y="561"/>
                </a:cxn>
                <a:cxn ang="0">
                  <a:pos x="264" y="599"/>
                </a:cxn>
                <a:cxn ang="0">
                  <a:pos x="200" y="592"/>
                </a:cxn>
                <a:cxn ang="0">
                  <a:pos x="153" y="564"/>
                </a:cxn>
                <a:cxn ang="0">
                  <a:pos x="135" y="559"/>
                </a:cxn>
                <a:cxn ang="0">
                  <a:pos x="93" y="547"/>
                </a:cxn>
                <a:cxn ang="0">
                  <a:pos x="28" y="499"/>
                </a:cxn>
                <a:cxn ang="0">
                  <a:pos x="2" y="451"/>
                </a:cxn>
                <a:cxn ang="0">
                  <a:pos x="51" y="395"/>
                </a:cxn>
                <a:cxn ang="0">
                  <a:pos x="78" y="370"/>
                </a:cxn>
                <a:cxn ang="0">
                  <a:pos x="38" y="321"/>
                </a:cxn>
                <a:cxn ang="0">
                  <a:pos x="63" y="247"/>
                </a:cxn>
                <a:cxn ang="0">
                  <a:pos x="111" y="206"/>
                </a:cxn>
                <a:cxn ang="0">
                  <a:pos x="145" y="221"/>
                </a:cxn>
                <a:cxn ang="0">
                  <a:pos x="176" y="231"/>
                </a:cxn>
                <a:cxn ang="0">
                  <a:pos x="206" y="229"/>
                </a:cxn>
                <a:cxn ang="0">
                  <a:pos x="239" y="168"/>
                </a:cxn>
                <a:cxn ang="0">
                  <a:pos x="330" y="132"/>
                </a:cxn>
                <a:cxn ang="0">
                  <a:pos x="415" y="72"/>
                </a:cxn>
                <a:cxn ang="0">
                  <a:pos x="450" y="1"/>
                </a:cxn>
              </a:cxnLst>
              <a:rect l="0" t="0" r="r" b="b"/>
              <a:pathLst>
                <a:path w="938" h="606">
                  <a:moveTo>
                    <a:pt x="500" y="393"/>
                  </a:moveTo>
                  <a:lnTo>
                    <a:pt x="500" y="394"/>
                  </a:lnTo>
                  <a:lnTo>
                    <a:pt x="498" y="398"/>
                  </a:lnTo>
                  <a:lnTo>
                    <a:pt x="497" y="401"/>
                  </a:lnTo>
                  <a:lnTo>
                    <a:pt x="495" y="408"/>
                  </a:lnTo>
                  <a:lnTo>
                    <a:pt x="491" y="416"/>
                  </a:lnTo>
                  <a:lnTo>
                    <a:pt x="486" y="424"/>
                  </a:lnTo>
                  <a:lnTo>
                    <a:pt x="482" y="431"/>
                  </a:lnTo>
                  <a:lnTo>
                    <a:pt x="480" y="435"/>
                  </a:lnTo>
                  <a:lnTo>
                    <a:pt x="480" y="436"/>
                  </a:lnTo>
                  <a:lnTo>
                    <a:pt x="481" y="437"/>
                  </a:lnTo>
                  <a:lnTo>
                    <a:pt x="483" y="438"/>
                  </a:lnTo>
                  <a:lnTo>
                    <a:pt x="492" y="438"/>
                  </a:lnTo>
                  <a:lnTo>
                    <a:pt x="494" y="440"/>
                  </a:lnTo>
                  <a:lnTo>
                    <a:pt x="495" y="442"/>
                  </a:lnTo>
                  <a:lnTo>
                    <a:pt x="497" y="443"/>
                  </a:lnTo>
                  <a:lnTo>
                    <a:pt x="501" y="447"/>
                  </a:lnTo>
                  <a:lnTo>
                    <a:pt x="504" y="447"/>
                  </a:lnTo>
                  <a:lnTo>
                    <a:pt x="506" y="449"/>
                  </a:lnTo>
                  <a:lnTo>
                    <a:pt x="507" y="453"/>
                  </a:lnTo>
                  <a:lnTo>
                    <a:pt x="507" y="464"/>
                  </a:lnTo>
                  <a:lnTo>
                    <a:pt x="508" y="470"/>
                  </a:lnTo>
                  <a:lnTo>
                    <a:pt x="510" y="473"/>
                  </a:lnTo>
                  <a:lnTo>
                    <a:pt x="514" y="473"/>
                  </a:lnTo>
                  <a:lnTo>
                    <a:pt x="516" y="470"/>
                  </a:lnTo>
                  <a:lnTo>
                    <a:pt x="518" y="466"/>
                  </a:lnTo>
                  <a:lnTo>
                    <a:pt x="520" y="461"/>
                  </a:lnTo>
                  <a:lnTo>
                    <a:pt x="523" y="458"/>
                  </a:lnTo>
                  <a:lnTo>
                    <a:pt x="527" y="456"/>
                  </a:lnTo>
                  <a:lnTo>
                    <a:pt x="530" y="455"/>
                  </a:lnTo>
                  <a:lnTo>
                    <a:pt x="532" y="454"/>
                  </a:lnTo>
                  <a:lnTo>
                    <a:pt x="533" y="453"/>
                  </a:lnTo>
                  <a:lnTo>
                    <a:pt x="534" y="451"/>
                  </a:lnTo>
                  <a:lnTo>
                    <a:pt x="533" y="449"/>
                  </a:lnTo>
                  <a:lnTo>
                    <a:pt x="533" y="447"/>
                  </a:lnTo>
                  <a:lnTo>
                    <a:pt x="532" y="444"/>
                  </a:lnTo>
                  <a:lnTo>
                    <a:pt x="532" y="442"/>
                  </a:lnTo>
                  <a:lnTo>
                    <a:pt x="530" y="437"/>
                  </a:lnTo>
                  <a:lnTo>
                    <a:pt x="524" y="431"/>
                  </a:lnTo>
                  <a:lnTo>
                    <a:pt x="516" y="425"/>
                  </a:lnTo>
                  <a:lnTo>
                    <a:pt x="510" y="419"/>
                  </a:lnTo>
                  <a:lnTo>
                    <a:pt x="506" y="411"/>
                  </a:lnTo>
                  <a:lnTo>
                    <a:pt x="504" y="404"/>
                  </a:lnTo>
                  <a:lnTo>
                    <a:pt x="503" y="396"/>
                  </a:lnTo>
                  <a:lnTo>
                    <a:pt x="502" y="394"/>
                  </a:lnTo>
                  <a:lnTo>
                    <a:pt x="501" y="393"/>
                  </a:lnTo>
                  <a:lnTo>
                    <a:pt x="500" y="393"/>
                  </a:lnTo>
                  <a:close/>
                  <a:moveTo>
                    <a:pt x="452" y="0"/>
                  </a:moveTo>
                  <a:lnTo>
                    <a:pt x="453" y="0"/>
                  </a:lnTo>
                  <a:lnTo>
                    <a:pt x="454" y="2"/>
                  </a:lnTo>
                  <a:lnTo>
                    <a:pt x="459" y="7"/>
                  </a:lnTo>
                  <a:lnTo>
                    <a:pt x="468" y="10"/>
                  </a:lnTo>
                  <a:lnTo>
                    <a:pt x="480" y="14"/>
                  </a:lnTo>
                  <a:lnTo>
                    <a:pt x="488" y="15"/>
                  </a:lnTo>
                  <a:lnTo>
                    <a:pt x="542" y="15"/>
                  </a:lnTo>
                  <a:lnTo>
                    <a:pt x="545" y="16"/>
                  </a:lnTo>
                  <a:lnTo>
                    <a:pt x="545" y="18"/>
                  </a:lnTo>
                  <a:lnTo>
                    <a:pt x="544" y="19"/>
                  </a:lnTo>
                  <a:lnTo>
                    <a:pt x="543" y="22"/>
                  </a:lnTo>
                  <a:lnTo>
                    <a:pt x="541" y="24"/>
                  </a:lnTo>
                  <a:lnTo>
                    <a:pt x="538" y="25"/>
                  </a:lnTo>
                  <a:lnTo>
                    <a:pt x="535" y="27"/>
                  </a:lnTo>
                  <a:lnTo>
                    <a:pt x="532" y="27"/>
                  </a:lnTo>
                  <a:lnTo>
                    <a:pt x="526" y="26"/>
                  </a:lnTo>
                  <a:lnTo>
                    <a:pt x="518" y="25"/>
                  </a:lnTo>
                  <a:lnTo>
                    <a:pt x="509" y="24"/>
                  </a:lnTo>
                  <a:lnTo>
                    <a:pt x="502" y="23"/>
                  </a:lnTo>
                  <a:lnTo>
                    <a:pt x="498" y="22"/>
                  </a:lnTo>
                  <a:lnTo>
                    <a:pt x="493" y="24"/>
                  </a:lnTo>
                  <a:lnTo>
                    <a:pt x="488" y="28"/>
                  </a:lnTo>
                  <a:lnTo>
                    <a:pt x="482" y="29"/>
                  </a:lnTo>
                  <a:lnTo>
                    <a:pt x="478" y="30"/>
                  </a:lnTo>
                  <a:lnTo>
                    <a:pt x="474" y="33"/>
                  </a:lnTo>
                  <a:lnTo>
                    <a:pt x="465" y="41"/>
                  </a:lnTo>
                  <a:lnTo>
                    <a:pt x="460" y="43"/>
                  </a:lnTo>
                  <a:lnTo>
                    <a:pt x="446" y="41"/>
                  </a:lnTo>
                  <a:lnTo>
                    <a:pt x="442" y="42"/>
                  </a:lnTo>
                  <a:lnTo>
                    <a:pt x="440" y="44"/>
                  </a:lnTo>
                  <a:lnTo>
                    <a:pt x="436" y="49"/>
                  </a:lnTo>
                  <a:lnTo>
                    <a:pt x="432" y="56"/>
                  </a:lnTo>
                  <a:lnTo>
                    <a:pt x="427" y="63"/>
                  </a:lnTo>
                  <a:lnTo>
                    <a:pt x="420" y="77"/>
                  </a:lnTo>
                  <a:lnTo>
                    <a:pt x="419" y="81"/>
                  </a:lnTo>
                  <a:lnTo>
                    <a:pt x="419" y="86"/>
                  </a:lnTo>
                  <a:lnTo>
                    <a:pt x="421" y="92"/>
                  </a:lnTo>
                  <a:lnTo>
                    <a:pt x="422" y="98"/>
                  </a:lnTo>
                  <a:lnTo>
                    <a:pt x="425" y="101"/>
                  </a:lnTo>
                  <a:lnTo>
                    <a:pt x="435" y="101"/>
                  </a:lnTo>
                  <a:lnTo>
                    <a:pt x="437" y="100"/>
                  </a:lnTo>
                  <a:lnTo>
                    <a:pt x="439" y="100"/>
                  </a:lnTo>
                  <a:lnTo>
                    <a:pt x="439" y="98"/>
                  </a:lnTo>
                  <a:lnTo>
                    <a:pt x="437" y="95"/>
                  </a:lnTo>
                  <a:lnTo>
                    <a:pt x="436" y="90"/>
                  </a:lnTo>
                  <a:lnTo>
                    <a:pt x="436" y="85"/>
                  </a:lnTo>
                  <a:lnTo>
                    <a:pt x="437" y="82"/>
                  </a:lnTo>
                  <a:lnTo>
                    <a:pt x="441" y="75"/>
                  </a:lnTo>
                  <a:lnTo>
                    <a:pt x="445" y="66"/>
                  </a:lnTo>
                  <a:lnTo>
                    <a:pt x="450" y="61"/>
                  </a:lnTo>
                  <a:lnTo>
                    <a:pt x="458" y="57"/>
                  </a:lnTo>
                  <a:lnTo>
                    <a:pt x="465" y="55"/>
                  </a:lnTo>
                  <a:lnTo>
                    <a:pt x="470" y="50"/>
                  </a:lnTo>
                  <a:lnTo>
                    <a:pt x="486" y="44"/>
                  </a:lnTo>
                  <a:lnTo>
                    <a:pt x="492" y="40"/>
                  </a:lnTo>
                  <a:lnTo>
                    <a:pt x="495" y="39"/>
                  </a:lnTo>
                  <a:lnTo>
                    <a:pt x="499" y="41"/>
                  </a:lnTo>
                  <a:lnTo>
                    <a:pt x="504" y="44"/>
                  </a:lnTo>
                  <a:lnTo>
                    <a:pt x="509" y="46"/>
                  </a:lnTo>
                  <a:lnTo>
                    <a:pt x="515" y="45"/>
                  </a:lnTo>
                  <a:lnTo>
                    <a:pt x="519" y="45"/>
                  </a:lnTo>
                  <a:lnTo>
                    <a:pt x="525" y="50"/>
                  </a:lnTo>
                  <a:lnTo>
                    <a:pt x="527" y="54"/>
                  </a:lnTo>
                  <a:lnTo>
                    <a:pt x="530" y="55"/>
                  </a:lnTo>
                  <a:lnTo>
                    <a:pt x="533" y="54"/>
                  </a:lnTo>
                  <a:lnTo>
                    <a:pt x="538" y="49"/>
                  </a:lnTo>
                  <a:lnTo>
                    <a:pt x="543" y="41"/>
                  </a:lnTo>
                  <a:lnTo>
                    <a:pt x="548" y="34"/>
                  </a:lnTo>
                  <a:lnTo>
                    <a:pt x="553" y="29"/>
                  </a:lnTo>
                  <a:lnTo>
                    <a:pt x="559" y="25"/>
                  </a:lnTo>
                  <a:lnTo>
                    <a:pt x="567" y="17"/>
                  </a:lnTo>
                  <a:lnTo>
                    <a:pt x="571" y="18"/>
                  </a:lnTo>
                  <a:lnTo>
                    <a:pt x="573" y="21"/>
                  </a:lnTo>
                  <a:lnTo>
                    <a:pt x="574" y="27"/>
                  </a:lnTo>
                  <a:lnTo>
                    <a:pt x="574" y="33"/>
                  </a:lnTo>
                  <a:lnTo>
                    <a:pt x="575" y="38"/>
                  </a:lnTo>
                  <a:lnTo>
                    <a:pt x="577" y="40"/>
                  </a:lnTo>
                  <a:lnTo>
                    <a:pt x="584" y="40"/>
                  </a:lnTo>
                  <a:lnTo>
                    <a:pt x="587" y="41"/>
                  </a:lnTo>
                  <a:lnTo>
                    <a:pt x="591" y="43"/>
                  </a:lnTo>
                  <a:lnTo>
                    <a:pt x="591" y="45"/>
                  </a:lnTo>
                  <a:lnTo>
                    <a:pt x="590" y="47"/>
                  </a:lnTo>
                  <a:lnTo>
                    <a:pt x="588" y="52"/>
                  </a:lnTo>
                  <a:lnTo>
                    <a:pt x="588" y="58"/>
                  </a:lnTo>
                  <a:lnTo>
                    <a:pt x="590" y="65"/>
                  </a:lnTo>
                  <a:lnTo>
                    <a:pt x="595" y="75"/>
                  </a:lnTo>
                  <a:lnTo>
                    <a:pt x="600" y="80"/>
                  </a:lnTo>
                  <a:lnTo>
                    <a:pt x="604" y="85"/>
                  </a:lnTo>
                  <a:lnTo>
                    <a:pt x="608" y="87"/>
                  </a:lnTo>
                  <a:lnTo>
                    <a:pt x="613" y="88"/>
                  </a:lnTo>
                  <a:lnTo>
                    <a:pt x="620" y="91"/>
                  </a:lnTo>
                  <a:lnTo>
                    <a:pt x="626" y="95"/>
                  </a:lnTo>
                  <a:lnTo>
                    <a:pt x="629" y="98"/>
                  </a:lnTo>
                  <a:lnTo>
                    <a:pt x="632" y="99"/>
                  </a:lnTo>
                  <a:lnTo>
                    <a:pt x="642" y="101"/>
                  </a:lnTo>
                  <a:lnTo>
                    <a:pt x="646" y="104"/>
                  </a:lnTo>
                  <a:lnTo>
                    <a:pt x="648" y="109"/>
                  </a:lnTo>
                  <a:lnTo>
                    <a:pt x="651" y="115"/>
                  </a:lnTo>
                  <a:lnTo>
                    <a:pt x="656" y="120"/>
                  </a:lnTo>
                  <a:lnTo>
                    <a:pt x="665" y="123"/>
                  </a:lnTo>
                  <a:lnTo>
                    <a:pt x="667" y="124"/>
                  </a:lnTo>
                  <a:lnTo>
                    <a:pt x="668" y="125"/>
                  </a:lnTo>
                  <a:lnTo>
                    <a:pt x="671" y="131"/>
                  </a:lnTo>
                  <a:lnTo>
                    <a:pt x="672" y="132"/>
                  </a:lnTo>
                  <a:lnTo>
                    <a:pt x="674" y="133"/>
                  </a:lnTo>
                  <a:lnTo>
                    <a:pt x="677" y="137"/>
                  </a:lnTo>
                  <a:lnTo>
                    <a:pt x="679" y="143"/>
                  </a:lnTo>
                  <a:lnTo>
                    <a:pt x="682" y="150"/>
                  </a:lnTo>
                  <a:lnTo>
                    <a:pt x="685" y="156"/>
                  </a:lnTo>
                  <a:lnTo>
                    <a:pt x="689" y="158"/>
                  </a:lnTo>
                  <a:lnTo>
                    <a:pt x="692" y="156"/>
                  </a:lnTo>
                  <a:lnTo>
                    <a:pt x="693" y="153"/>
                  </a:lnTo>
                  <a:lnTo>
                    <a:pt x="694" y="148"/>
                  </a:lnTo>
                  <a:lnTo>
                    <a:pt x="694" y="144"/>
                  </a:lnTo>
                  <a:lnTo>
                    <a:pt x="695" y="141"/>
                  </a:lnTo>
                  <a:lnTo>
                    <a:pt x="698" y="139"/>
                  </a:lnTo>
                  <a:lnTo>
                    <a:pt x="714" y="137"/>
                  </a:lnTo>
                  <a:lnTo>
                    <a:pt x="720" y="136"/>
                  </a:lnTo>
                  <a:lnTo>
                    <a:pt x="726" y="133"/>
                  </a:lnTo>
                  <a:lnTo>
                    <a:pt x="730" y="130"/>
                  </a:lnTo>
                  <a:lnTo>
                    <a:pt x="735" y="125"/>
                  </a:lnTo>
                  <a:lnTo>
                    <a:pt x="740" y="121"/>
                  </a:lnTo>
                  <a:lnTo>
                    <a:pt x="744" y="120"/>
                  </a:lnTo>
                  <a:lnTo>
                    <a:pt x="746" y="121"/>
                  </a:lnTo>
                  <a:lnTo>
                    <a:pt x="747" y="123"/>
                  </a:lnTo>
                  <a:lnTo>
                    <a:pt x="747" y="127"/>
                  </a:lnTo>
                  <a:lnTo>
                    <a:pt x="746" y="129"/>
                  </a:lnTo>
                  <a:lnTo>
                    <a:pt x="746" y="131"/>
                  </a:lnTo>
                  <a:lnTo>
                    <a:pt x="747" y="133"/>
                  </a:lnTo>
                  <a:lnTo>
                    <a:pt x="749" y="135"/>
                  </a:lnTo>
                  <a:lnTo>
                    <a:pt x="752" y="136"/>
                  </a:lnTo>
                  <a:lnTo>
                    <a:pt x="758" y="137"/>
                  </a:lnTo>
                  <a:lnTo>
                    <a:pt x="764" y="141"/>
                  </a:lnTo>
                  <a:lnTo>
                    <a:pt x="768" y="146"/>
                  </a:lnTo>
                  <a:lnTo>
                    <a:pt x="770" y="151"/>
                  </a:lnTo>
                  <a:lnTo>
                    <a:pt x="767" y="158"/>
                  </a:lnTo>
                  <a:lnTo>
                    <a:pt x="762" y="166"/>
                  </a:lnTo>
                  <a:lnTo>
                    <a:pt x="758" y="174"/>
                  </a:lnTo>
                  <a:lnTo>
                    <a:pt x="757" y="180"/>
                  </a:lnTo>
                  <a:lnTo>
                    <a:pt x="759" y="184"/>
                  </a:lnTo>
                  <a:lnTo>
                    <a:pt x="764" y="187"/>
                  </a:lnTo>
                  <a:lnTo>
                    <a:pt x="769" y="188"/>
                  </a:lnTo>
                  <a:lnTo>
                    <a:pt x="773" y="190"/>
                  </a:lnTo>
                  <a:lnTo>
                    <a:pt x="775" y="192"/>
                  </a:lnTo>
                  <a:lnTo>
                    <a:pt x="776" y="195"/>
                  </a:lnTo>
                  <a:lnTo>
                    <a:pt x="779" y="200"/>
                  </a:lnTo>
                  <a:lnTo>
                    <a:pt x="783" y="205"/>
                  </a:lnTo>
                  <a:lnTo>
                    <a:pt x="786" y="208"/>
                  </a:lnTo>
                  <a:lnTo>
                    <a:pt x="789" y="210"/>
                  </a:lnTo>
                  <a:lnTo>
                    <a:pt x="792" y="213"/>
                  </a:lnTo>
                  <a:lnTo>
                    <a:pt x="795" y="217"/>
                  </a:lnTo>
                  <a:lnTo>
                    <a:pt x="797" y="220"/>
                  </a:lnTo>
                  <a:lnTo>
                    <a:pt x="797" y="223"/>
                  </a:lnTo>
                  <a:lnTo>
                    <a:pt x="793" y="225"/>
                  </a:lnTo>
                  <a:lnTo>
                    <a:pt x="789" y="226"/>
                  </a:lnTo>
                  <a:lnTo>
                    <a:pt x="787" y="227"/>
                  </a:lnTo>
                  <a:lnTo>
                    <a:pt x="783" y="231"/>
                  </a:lnTo>
                  <a:lnTo>
                    <a:pt x="782" y="233"/>
                  </a:lnTo>
                  <a:lnTo>
                    <a:pt x="780" y="236"/>
                  </a:lnTo>
                  <a:lnTo>
                    <a:pt x="778" y="240"/>
                  </a:lnTo>
                  <a:lnTo>
                    <a:pt x="776" y="243"/>
                  </a:lnTo>
                  <a:lnTo>
                    <a:pt x="775" y="245"/>
                  </a:lnTo>
                  <a:lnTo>
                    <a:pt x="775" y="248"/>
                  </a:lnTo>
                  <a:lnTo>
                    <a:pt x="776" y="250"/>
                  </a:lnTo>
                  <a:lnTo>
                    <a:pt x="778" y="251"/>
                  </a:lnTo>
                  <a:lnTo>
                    <a:pt x="780" y="253"/>
                  </a:lnTo>
                  <a:lnTo>
                    <a:pt x="783" y="255"/>
                  </a:lnTo>
                  <a:lnTo>
                    <a:pt x="791" y="262"/>
                  </a:lnTo>
                  <a:lnTo>
                    <a:pt x="799" y="268"/>
                  </a:lnTo>
                  <a:lnTo>
                    <a:pt x="810" y="275"/>
                  </a:lnTo>
                  <a:lnTo>
                    <a:pt x="818" y="279"/>
                  </a:lnTo>
                  <a:lnTo>
                    <a:pt x="827" y="284"/>
                  </a:lnTo>
                  <a:lnTo>
                    <a:pt x="838" y="290"/>
                  </a:lnTo>
                  <a:lnTo>
                    <a:pt x="848" y="294"/>
                  </a:lnTo>
                  <a:lnTo>
                    <a:pt x="858" y="296"/>
                  </a:lnTo>
                  <a:lnTo>
                    <a:pt x="866" y="295"/>
                  </a:lnTo>
                  <a:lnTo>
                    <a:pt x="874" y="290"/>
                  </a:lnTo>
                  <a:lnTo>
                    <a:pt x="878" y="286"/>
                  </a:lnTo>
                  <a:lnTo>
                    <a:pt x="881" y="284"/>
                  </a:lnTo>
                  <a:lnTo>
                    <a:pt x="883" y="285"/>
                  </a:lnTo>
                  <a:lnTo>
                    <a:pt x="884" y="288"/>
                  </a:lnTo>
                  <a:lnTo>
                    <a:pt x="880" y="298"/>
                  </a:lnTo>
                  <a:lnTo>
                    <a:pt x="879" y="304"/>
                  </a:lnTo>
                  <a:lnTo>
                    <a:pt x="879" y="307"/>
                  </a:lnTo>
                  <a:lnTo>
                    <a:pt x="882" y="309"/>
                  </a:lnTo>
                  <a:lnTo>
                    <a:pt x="887" y="309"/>
                  </a:lnTo>
                  <a:lnTo>
                    <a:pt x="893" y="307"/>
                  </a:lnTo>
                  <a:lnTo>
                    <a:pt x="895" y="306"/>
                  </a:lnTo>
                  <a:lnTo>
                    <a:pt x="899" y="317"/>
                  </a:lnTo>
                  <a:lnTo>
                    <a:pt x="904" y="327"/>
                  </a:lnTo>
                  <a:lnTo>
                    <a:pt x="907" y="337"/>
                  </a:lnTo>
                  <a:lnTo>
                    <a:pt x="910" y="345"/>
                  </a:lnTo>
                  <a:lnTo>
                    <a:pt x="911" y="351"/>
                  </a:lnTo>
                  <a:lnTo>
                    <a:pt x="911" y="363"/>
                  </a:lnTo>
                  <a:lnTo>
                    <a:pt x="912" y="375"/>
                  </a:lnTo>
                  <a:lnTo>
                    <a:pt x="915" y="387"/>
                  </a:lnTo>
                  <a:lnTo>
                    <a:pt x="918" y="393"/>
                  </a:lnTo>
                  <a:lnTo>
                    <a:pt x="921" y="403"/>
                  </a:lnTo>
                  <a:lnTo>
                    <a:pt x="925" y="415"/>
                  </a:lnTo>
                  <a:lnTo>
                    <a:pt x="930" y="429"/>
                  </a:lnTo>
                  <a:lnTo>
                    <a:pt x="934" y="444"/>
                  </a:lnTo>
                  <a:lnTo>
                    <a:pt x="938" y="458"/>
                  </a:lnTo>
                  <a:lnTo>
                    <a:pt x="929" y="460"/>
                  </a:lnTo>
                  <a:lnTo>
                    <a:pt x="921" y="461"/>
                  </a:lnTo>
                  <a:lnTo>
                    <a:pt x="915" y="463"/>
                  </a:lnTo>
                  <a:lnTo>
                    <a:pt x="907" y="466"/>
                  </a:lnTo>
                  <a:lnTo>
                    <a:pt x="895" y="478"/>
                  </a:lnTo>
                  <a:lnTo>
                    <a:pt x="891" y="484"/>
                  </a:lnTo>
                  <a:lnTo>
                    <a:pt x="886" y="489"/>
                  </a:lnTo>
                  <a:lnTo>
                    <a:pt x="880" y="492"/>
                  </a:lnTo>
                  <a:lnTo>
                    <a:pt x="872" y="492"/>
                  </a:lnTo>
                  <a:lnTo>
                    <a:pt x="864" y="489"/>
                  </a:lnTo>
                  <a:lnTo>
                    <a:pt x="859" y="484"/>
                  </a:lnTo>
                  <a:lnTo>
                    <a:pt x="855" y="476"/>
                  </a:lnTo>
                  <a:lnTo>
                    <a:pt x="851" y="465"/>
                  </a:lnTo>
                  <a:lnTo>
                    <a:pt x="840" y="442"/>
                  </a:lnTo>
                  <a:lnTo>
                    <a:pt x="833" y="431"/>
                  </a:lnTo>
                  <a:lnTo>
                    <a:pt x="827" y="426"/>
                  </a:lnTo>
                  <a:lnTo>
                    <a:pt x="822" y="424"/>
                  </a:lnTo>
                  <a:lnTo>
                    <a:pt x="817" y="425"/>
                  </a:lnTo>
                  <a:lnTo>
                    <a:pt x="812" y="428"/>
                  </a:lnTo>
                  <a:lnTo>
                    <a:pt x="808" y="432"/>
                  </a:lnTo>
                  <a:lnTo>
                    <a:pt x="802" y="436"/>
                  </a:lnTo>
                  <a:lnTo>
                    <a:pt x="793" y="439"/>
                  </a:lnTo>
                  <a:lnTo>
                    <a:pt x="780" y="440"/>
                  </a:lnTo>
                  <a:lnTo>
                    <a:pt x="766" y="440"/>
                  </a:lnTo>
                  <a:lnTo>
                    <a:pt x="753" y="439"/>
                  </a:lnTo>
                  <a:lnTo>
                    <a:pt x="743" y="439"/>
                  </a:lnTo>
                  <a:lnTo>
                    <a:pt x="734" y="441"/>
                  </a:lnTo>
                  <a:lnTo>
                    <a:pt x="727" y="447"/>
                  </a:lnTo>
                  <a:lnTo>
                    <a:pt x="721" y="456"/>
                  </a:lnTo>
                  <a:lnTo>
                    <a:pt x="718" y="464"/>
                  </a:lnTo>
                  <a:lnTo>
                    <a:pt x="717" y="470"/>
                  </a:lnTo>
                  <a:lnTo>
                    <a:pt x="716" y="474"/>
                  </a:lnTo>
                  <a:lnTo>
                    <a:pt x="715" y="477"/>
                  </a:lnTo>
                  <a:lnTo>
                    <a:pt x="712" y="480"/>
                  </a:lnTo>
                  <a:lnTo>
                    <a:pt x="706" y="484"/>
                  </a:lnTo>
                  <a:lnTo>
                    <a:pt x="699" y="488"/>
                  </a:lnTo>
                  <a:lnTo>
                    <a:pt x="696" y="494"/>
                  </a:lnTo>
                  <a:lnTo>
                    <a:pt x="694" y="500"/>
                  </a:lnTo>
                  <a:lnTo>
                    <a:pt x="694" y="506"/>
                  </a:lnTo>
                  <a:lnTo>
                    <a:pt x="691" y="512"/>
                  </a:lnTo>
                  <a:lnTo>
                    <a:pt x="689" y="512"/>
                  </a:lnTo>
                  <a:lnTo>
                    <a:pt x="688" y="511"/>
                  </a:lnTo>
                  <a:lnTo>
                    <a:pt x="686" y="507"/>
                  </a:lnTo>
                  <a:lnTo>
                    <a:pt x="686" y="505"/>
                  </a:lnTo>
                  <a:lnTo>
                    <a:pt x="685" y="502"/>
                  </a:lnTo>
                  <a:lnTo>
                    <a:pt x="685" y="500"/>
                  </a:lnTo>
                  <a:lnTo>
                    <a:pt x="683" y="497"/>
                  </a:lnTo>
                  <a:lnTo>
                    <a:pt x="678" y="496"/>
                  </a:lnTo>
                  <a:lnTo>
                    <a:pt x="672" y="495"/>
                  </a:lnTo>
                  <a:lnTo>
                    <a:pt x="665" y="495"/>
                  </a:lnTo>
                  <a:lnTo>
                    <a:pt x="661" y="496"/>
                  </a:lnTo>
                  <a:lnTo>
                    <a:pt x="658" y="499"/>
                  </a:lnTo>
                  <a:lnTo>
                    <a:pt x="656" y="504"/>
                  </a:lnTo>
                  <a:lnTo>
                    <a:pt x="652" y="509"/>
                  </a:lnTo>
                  <a:lnTo>
                    <a:pt x="647" y="515"/>
                  </a:lnTo>
                  <a:lnTo>
                    <a:pt x="644" y="518"/>
                  </a:lnTo>
                  <a:lnTo>
                    <a:pt x="643" y="518"/>
                  </a:lnTo>
                  <a:lnTo>
                    <a:pt x="642" y="517"/>
                  </a:lnTo>
                  <a:lnTo>
                    <a:pt x="641" y="515"/>
                  </a:lnTo>
                  <a:lnTo>
                    <a:pt x="641" y="514"/>
                  </a:lnTo>
                  <a:lnTo>
                    <a:pt x="640" y="512"/>
                  </a:lnTo>
                  <a:lnTo>
                    <a:pt x="638" y="511"/>
                  </a:lnTo>
                  <a:lnTo>
                    <a:pt x="636" y="509"/>
                  </a:lnTo>
                  <a:lnTo>
                    <a:pt x="633" y="508"/>
                  </a:lnTo>
                  <a:lnTo>
                    <a:pt x="629" y="507"/>
                  </a:lnTo>
                  <a:lnTo>
                    <a:pt x="623" y="507"/>
                  </a:lnTo>
                  <a:lnTo>
                    <a:pt x="620" y="510"/>
                  </a:lnTo>
                  <a:lnTo>
                    <a:pt x="620" y="512"/>
                  </a:lnTo>
                  <a:lnTo>
                    <a:pt x="619" y="514"/>
                  </a:lnTo>
                  <a:lnTo>
                    <a:pt x="619" y="516"/>
                  </a:lnTo>
                  <a:lnTo>
                    <a:pt x="616" y="522"/>
                  </a:lnTo>
                  <a:lnTo>
                    <a:pt x="610" y="528"/>
                  </a:lnTo>
                  <a:lnTo>
                    <a:pt x="601" y="535"/>
                  </a:lnTo>
                  <a:lnTo>
                    <a:pt x="593" y="540"/>
                  </a:lnTo>
                  <a:lnTo>
                    <a:pt x="585" y="545"/>
                  </a:lnTo>
                  <a:lnTo>
                    <a:pt x="582" y="546"/>
                  </a:lnTo>
                  <a:lnTo>
                    <a:pt x="580" y="547"/>
                  </a:lnTo>
                  <a:lnTo>
                    <a:pt x="578" y="547"/>
                  </a:lnTo>
                  <a:lnTo>
                    <a:pt x="578" y="546"/>
                  </a:lnTo>
                  <a:lnTo>
                    <a:pt x="577" y="545"/>
                  </a:lnTo>
                  <a:lnTo>
                    <a:pt x="577" y="543"/>
                  </a:lnTo>
                  <a:lnTo>
                    <a:pt x="578" y="542"/>
                  </a:lnTo>
                  <a:lnTo>
                    <a:pt x="578" y="539"/>
                  </a:lnTo>
                  <a:lnTo>
                    <a:pt x="577" y="538"/>
                  </a:lnTo>
                  <a:lnTo>
                    <a:pt x="573" y="537"/>
                  </a:lnTo>
                  <a:lnTo>
                    <a:pt x="565" y="536"/>
                  </a:lnTo>
                  <a:lnTo>
                    <a:pt x="530" y="536"/>
                  </a:lnTo>
                  <a:lnTo>
                    <a:pt x="526" y="534"/>
                  </a:lnTo>
                  <a:lnTo>
                    <a:pt x="526" y="528"/>
                  </a:lnTo>
                  <a:lnTo>
                    <a:pt x="527" y="526"/>
                  </a:lnTo>
                  <a:lnTo>
                    <a:pt x="527" y="524"/>
                  </a:lnTo>
                  <a:lnTo>
                    <a:pt x="525" y="522"/>
                  </a:lnTo>
                  <a:lnTo>
                    <a:pt x="521" y="521"/>
                  </a:lnTo>
                  <a:lnTo>
                    <a:pt x="516" y="521"/>
                  </a:lnTo>
                  <a:lnTo>
                    <a:pt x="510" y="519"/>
                  </a:lnTo>
                  <a:lnTo>
                    <a:pt x="504" y="516"/>
                  </a:lnTo>
                  <a:lnTo>
                    <a:pt x="497" y="512"/>
                  </a:lnTo>
                  <a:lnTo>
                    <a:pt x="489" y="510"/>
                  </a:lnTo>
                  <a:lnTo>
                    <a:pt x="482" y="508"/>
                  </a:lnTo>
                  <a:lnTo>
                    <a:pt x="477" y="505"/>
                  </a:lnTo>
                  <a:lnTo>
                    <a:pt x="473" y="503"/>
                  </a:lnTo>
                  <a:lnTo>
                    <a:pt x="470" y="502"/>
                  </a:lnTo>
                  <a:lnTo>
                    <a:pt x="463" y="504"/>
                  </a:lnTo>
                  <a:lnTo>
                    <a:pt x="453" y="506"/>
                  </a:lnTo>
                  <a:lnTo>
                    <a:pt x="447" y="507"/>
                  </a:lnTo>
                  <a:lnTo>
                    <a:pt x="443" y="506"/>
                  </a:lnTo>
                  <a:lnTo>
                    <a:pt x="441" y="504"/>
                  </a:lnTo>
                  <a:lnTo>
                    <a:pt x="439" y="500"/>
                  </a:lnTo>
                  <a:lnTo>
                    <a:pt x="436" y="496"/>
                  </a:lnTo>
                  <a:lnTo>
                    <a:pt x="431" y="491"/>
                  </a:lnTo>
                  <a:lnTo>
                    <a:pt x="420" y="484"/>
                  </a:lnTo>
                  <a:lnTo>
                    <a:pt x="409" y="478"/>
                  </a:lnTo>
                  <a:lnTo>
                    <a:pt x="400" y="473"/>
                  </a:lnTo>
                  <a:lnTo>
                    <a:pt x="394" y="469"/>
                  </a:lnTo>
                  <a:lnTo>
                    <a:pt x="389" y="467"/>
                  </a:lnTo>
                  <a:lnTo>
                    <a:pt x="384" y="469"/>
                  </a:lnTo>
                  <a:lnTo>
                    <a:pt x="377" y="474"/>
                  </a:lnTo>
                  <a:lnTo>
                    <a:pt x="371" y="476"/>
                  </a:lnTo>
                  <a:lnTo>
                    <a:pt x="367" y="475"/>
                  </a:lnTo>
                  <a:lnTo>
                    <a:pt x="363" y="472"/>
                  </a:lnTo>
                  <a:lnTo>
                    <a:pt x="357" y="470"/>
                  </a:lnTo>
                  <a:lnTo>
                    <a:pt x="351" y="470"/>
                  </a:lnTo>
                  <a:lnTo>
                    <a:pt x="346" y="474"/>
                  </a:lnTo>
                  <a:lnTo>
                    <a:pt x="343" y="479"/>
                  </a:lnTo>
                  <a:lnTo>
                    <a:pt x="342" y="486"/>
                  </a:lnTo>
                  <a:lnTo>
                    <a:pt x="340" y="493"/>
                  </a:lnTo>
                  <a:lnTo>
                    <a:pt x="335" y="499"/>
                  </a:lnTo>
                  <a:lnTo>
                    <a:pt x="329" y="503"/>
                  </a:lnTo>
                  <a:lnTo>
                    <a:pt x="321" y="505"/>
                  </a:lnTo>
                  <a:lnTo>
                    <a:pt x="315" y="507"/>
                  </a:lnTo>
                  <a:lnTo>
                    <a:pt x="305" y="515"/>
                  </a:lnTo>
                  <a:lnTo>
                    <a:pt x="299" y="517"/>
                  </a:lnTo>
                  <a:lnTo>
                    <a:pt x="295" y="516"/>
                  </a:lnTo>
                  <a:lnTo>
                    <a:pt x="293" y="512"/>
                  </a:lnTo>
                  <a:lnTo>
                    <a:pt x="293" y="501"/>
                  </a:lnTo>
                  <a:lnTo>
                    <a:pt x="294" y="496"/>
                  </a:lnTo>
                  <a:lnTo>
                    <a:pt x="294" y="492"/>
                  </a:lnTo>
                  <a:lnTo>
                    <a:pt x="293" y="491"/>
                  </a:lnTo>
                  <a:lnTo>
                    <a:pt x="290" y="493"/>
                  </a:lnTo>
                  <a:lnTo>
                    <a:pt x="273" y="510"/>
                  </a:lnTo>
                  <a:lnTo>
                    <a:pt x="266" y="516"/>
                  </a:lnTo>
                  <a:lnTo>
                    <a:pt x="259" y="521"/>
                  </a:lnTo>
                  <a:lnTo>
                    <a:pt x="253" y="523"/>
                  </a:lnTo>
                  <a:lnTo>
                    <a:pt x="242" y="526"/>
                  </a:lnTo>
                  <a:lnTo>
                    <a:pt x="232" y="532"/>
                  </a:lnTo>
                  <a:lnTo>
                    <a:pt x="223" y="539"/>
                  </a:lnTo>
                  <a:lnTo>
                    <a:pt x="217" y="547"/>
                  </a:lnTo>
                  <a:lnTo>
                    <a:pt x="216" y="552"/>
                  </a:lnTo>
                  <a:lnTo>
                    <a:pt x="220" y="556"/>
                  </a:lnTo>
                  <a:lnTo>
                    <a:pt x="226" y="561"/>
                  </a:lnTo>
                  <a:lnTo>
                    <a:pt x="234" y="565"/>
                  </a:lnTo>
                  <a:lnTo>
                    <a:pt x="241" y="570"/>
                  </a:lnTo>
                  <a:lnTo>
                    <a:pt x="246" y="576"/>
                  </a:lnTo>
                  <a:lnTo>
                    <a:pt x="250" y="582"/>
                  </a:lnTo>
                  <a:lnTo>
                    <a:pt x="254" y="584"/>
                  </a:lnTo>
                  <a:lnTo>
                    <a:pt x="257" y="584"/>
                  </a:lnTo>
                  <a:lnTo>
                    <a:pt x="263" y="586"/>
                  </a:lnTo>
                  <a:lnTo>
                    <a:pt x="266" y="591"/>
                  </a:lnTo>
                  <a:lnTo>
                    <a:pt x="266" y="596"/>
                  </a:lnTo>
                  <a:lnTo>
                    <a:pt x="264" y="599"/>
                  </a:lnTo>
                  <a:lnTo>
                    <a:pt x="261" y="601"/>
                  </a:lnTo>
                  <a:lnTo>
                    <a:pt x="259" y="601"/>
                  </a:lnTo>
                  <a:lnTo>
                    <a:pt x="249" y="606"/>
                  </a:lnTo>
                  <a:lnTo>
                    <a:pt x="244" y="605"/>
                  </a:lnTo>
                  <a:lnTo>
                    <a:pt x="237" y="604"/>
                  </a:lnTo>
                  <a:lnTo>
                    <a:pt x="229" y="603"/>
                  </a:lnTo>
                  <a:lnTo>
                    <a:pt x="221" y="601"/>
                  </a:lnTo>
                  <a:lnTo>
                    <a:pt x="217" y="599"/>
                  </a:lnTo>
                  <a:lnTo>
                    <a:pt x="209" y="595"/>
                  </a:lnTo>
                  <a:lnTo>
                    <a:pt x="200" y="592"/>
                  </a:lnTo>
                  <a:lnTo>
                    <a:pt x="192" y="592"/>
                  </a:lnTo>
                  <a:lnTo>
                    <a:pt x="187" y="593"/>
                  </a:lnTo>
                  <a:lnTo>
                    <a:pt x="181" y="594"/>
                  </a:lnTo>
                  <a:lnTo>
                    <a:pt x="176" y="595"/>
                  </a:lnTo>
                  <a:lnTo>
                    <a:pt x="172" y="595"/>
                  </a:lnTo>
                  <a:lnTo>
                    <a:pt x="169" y="592"/>
                  </a:lnTo>
                  <a:lnTo>
                    <a:pt x="166" y="585"/>
                  </a:lnTo>
                  <a:lnTo>
                    <a:pt x="161" y="576"/>
                  </a:lnTo>
                  <a:lnTo>
                    <a:pt x="157" y="568"/>
                  </a:lnTo>
                  <a:lnTo>
                    <a:pt x="153" y="564"/>
                  </a:lnTo>
                  <a:lnTo>
                    <a:pt x="150" y="564"/>
                  </a:lnTo>
                  <a:lnTo>
                    <a:pt x="149" y="565"/>
                  </a:lnTo>
                  <a:lnTo>
                    <a:pt x="148" y="567"/>
                  </a:lnTo>
                  <a:lnTo>
                    <a:pt x="147" y="568"/>
                  </a:lnTo>
                  <a:lnTo>
                    <a:pt x="145" y="569"/>
                  </a:lnTo>
                  <a:lnTo>
                    <a:pt x="144" y="570"/>
                  </a:lnTo>
                  <a:lnTo>
                    <a:pt x="142" y="570"/>
                  </a:lnTo>
                  <a:lnTo>
                    <a:pt x="138" y="566"/>
                  </a:lnTo>
                  <a:lnTo>
                    <a:pt x="137" y="563"/>
                  </a:lnTo>
                  <a:lnTo>
                    <a:pt x="135" y="559"/>
                  </a:lnTo>
                  <a:lnTo>
                    <a:pt x="135" y="558"/>
                  </a:lnTo>
                  <a:lnTo>
                    <a:pt x="134" y="556"/>
                  </a:lnTo>
                  <a:lnTo>
                    <a:pt x="132" y="555"/>
                  </a:lnTo>
                  <a:lnTo>
                    <a:pt x="130" y="555"/>
                  </a:lnTo>
                  <a:lnTo>
                    <a:pt x="124" y="556"/>
                  </a:lnTo>
                  <a:lnTo>
                    <a:pt x="120" y="559"/>
                  </a:lnTo>
                  <a:lnTo>
                    <a:pt x="116" y="561"/>
                  </a:lnTo>
                  <a:lnTo>
                    <a:pt x="111" y="560"/>
                  </a:lnTo>
                  <a:lnTo>
                    <a:pt x="107" y="557"/>
                  </a:lnTo>
                  <a:lnTo>
                    <a:pt x="93" y="547"/>
                  </a:lnTo>
                  <a:lnTo>
                    <a:pt x="83" y="539"/>
                  </a:lnTo>
                  <a:lnTo>
                    <a:pt x="72" y="532"/>
                  </a:lnTo>
                  <a:lnTo>
                    <a:pt x="62" y="524"/>
                  </a:lnTo>
                  <a:lnTo>
                    <a:pt x="53" y="517"/>
                  </a:lnTo>
                  <a:lnTo>
                    <a:pt x="46" y="511"/>
                  </a:lnTo>
                  <a:lnTo>
                    <a:pt x="42" y="506"/>
                  </a:lnTo>
                  <a:lnTo>
                    <a:pt x="38" y="502"/>
                  </a:lnTo>
                  <a:lnTo>
                    <a:pt x="35" y="501"/>
                  </a:lnTo>
                  <a:lnTo>
                    <a:pt x="31" y="500"/>
                  </a:lnTo>
                  <a:lnTo>
                    <a:pt x="28" y="499"/>
                  </a:lnTo>
                  <a:lnTo>
                    <a:pt x="26" y="495"/>
                  </a:lnTo>
                  <a:lnTo>
                    <a:pt x="25" y="487"/>
                  </a:lnTo>
                  <a:lnTo>
                    <a:pt x="26" y="481"/>
                  </a:lnTo>
                  <a:lnTo>
                    <a:pt x="26" y="477"/>
                  </a:lnTo>
                  <a:lnTo>
                    <a:pt x="23" y="474"/>
                  </a:lnTo>
                  <a:lnTo>
                    <a:pt x="20" y="473"/>
                  </a:lnTo>
                  <a:lnTo>
                    <a:pt x="14" y="472"/>
                  </a:lnTo>
                  <a:lnTo>
                    <a:pt x="0" y="474"/>
                  </a:lnTo>
                  <a:lnTo>
                    <a:pt x="1" y="461"/>
                  </a:lnTo>
                  <a:lnTo>
                    <a:pt x="2" y="451"/>
                  </a:lnTo>
                  <a:lnTo>
                    <a:pt x="4" y="443"/>
                  </a:lnTo>
                  <a:lnTo>
                    <a:pt x="6" y="438"/>
                  </a:lnTo>
                  <a:lnTo>
                    <a:pt x="13" y="435"/>
                  </a:lnTo>
                  <a:lnTo>
                    <a:pt x="21" y="432"/>
                  </a:lnTo>
                  <a:lnTo>
                    <a:pt x="30" y="429"/>
                  </a:lnTo>
                  <a:lnTo>
                    <a:pt x="36" y="426"/>
                  </a:lnTo>
                  <a:lnTo>
                    <a:pt x="40" y="420"/>
                  </a:lnTo>
                  <a:lnTo>
                    <a:pt x="45" y="411"/>
                  </a:lnTo>
                  <a:lnTo>
                    <a:pt x="49" y="402"/>
                  </a:lnTo>
                  <a:lnTo>
                    <a:pt x="51" y="395"/>
                  </a:lnTo>
                  <a:lnTo>
                    <a:pt x="53" y="393"/>
                  </a:lnTo>
                  <a:lnTo>
                    <a:pt x="58" y="393"/>
                  </a:lnTo>
                  <a:lnTo>
                    <a:pt x="63" y="394"/>
                  </a:lnTo>
                  <a:lnTo>
                    <a:pt x="69" y="395"/>
                  </a:lnTo>
                  <a:lnTo>
                    <a:pt x="74" y="394"/>
                  </a:lnTo>
                  <a:lnTo>
                    <a:pt x="78" y="390"/>
                  </a:lnTo>
                  <a:lnTo>
                    <a:pt x="80" y="383"/>
                  </a:lnTo>
                  <a:lnTo>
                    <a:pt x="79" y="378"/>
                  </a:lnTo>
                  <a:lnTo>
                    <a:pt x="78" y="374"/>
                  </a:lnTo>
                  <a:lnTo>
                    <a:pt x="78" y="370"/>
                  </a:lnTo>
                  <a:lnTo>
                    <a:pt x="80" y="360"/>
                  </a:lnTo>
                  <a:lnTo>
                    <a:pt x="81" y="353"/>
                  </a:lnTo>
                  <a:lnTo>
                    <a:pt x="81" y="347"/>
                  </a:lnTo>
                  <a:lnTo>
                    <a:pt x="80" y="342"/>
                  </a:lnTo>
                  <a:lnTo>
                    <a:pt x="76" y="338"/>
                  </a:lnTo>
                  <a:lnTo>
                    <a:pt x="71" y="336"/>
                  </a:lnTo>
                  <a:lnTo>
                    <a:pt x="58" y="334"/>
                  </a:lnTo>
                  <a:lnTo>
                    <a:pt x="48" y="330"/>
                  </a:lnTo>
                  <a:lnTo>
                    <a:pt x="41" y="324"/>
                  </a:lnTo>
                  <a:lnTo>
                    <a:pt x="38" y="321"/>
                  </a:lnTo>
                  <a:lnTo>
                    <a:pt x="32" y="317"/>
                  </a:lnTo>
                  <a:lnTo>
                    <a:pt x="30" y="313"/>
                  </a:lnTo>
                  <a:lnTo>
                    <a:pt x="31" y="307"/>
                  </a:lnTo>
                  <a:lnTo>
                    <a:pt x="35" y="292"/>
                  </a:lnTo>
                  <a:lnTo>
                    <a:pt x="37" y="279"/>
                  </a:lnTo>
                  <a:lnTo>
                    <a:pt x="37" y="268"/>
                  </a:lnTo>
                  <a:lnTo>
                    <a:pt x="39" y="263"/>
                  </a:lnTo>
                  <a:lnTo>
                    <a:pt x="50" y="252"/>
                  </a:lnTo>
                  <a:lnTo>
                    <a:pt x="57" y="249"/>
                  </a:lnTo>
                  <a:lnTo>
                    <a:pt x="63" y="247"/>
                  </a:lnTo>
                  <a:lnTo>
                    <a:pt x="65" y="245"/>
                  </a:lnTo>
                  <a:lnTo>
                    <a:pt x="66" y="240"/>
                  </a:lnTo>
                  <a:lnTo>
                    <a:pt x="65" y="232"/>
                  </a:lnTo>
                  <a:lnTo>
                    <a:pt x="65" y="223"/>
                  </a:lnTo>
                  <a:lnTo>
                    <a:pt x="67" y="223"/>
                  </a:lnTo>
                  <a:lnTo>
                    <a:pt x="70" y="222"/>
                  </a:lnTo>
                  <a:lnTo>
                    <a:pt x="78" y="219"/>
                  </a:lnTo>
                  <a:lnTo>
                    <a:pt x="89" y="215"/>
                  </a:lnTo>
                  <a:lnTo>
                    <a:pt x="99" y="210"/>
                  </a:lnTo>
                  <a:lnTo>
                    <a:pt x="111" y="206"/>
                  </a:lnTo>
                  <a:lnTo>
                    <a:pt x="122" y="204"/>
                  </a:lnTo>
                  <a:lnTo>
                    <a:pt x="129" y="205"/>
                  </a:lnTo>
                  <a:lnTo>
                    <a:pt x="133" y="207"/>
                  </a:lnTo>
                  <a:lnTo>
                    <a:pt x="135" y="211"/>
                  </a:lnTo>
                  <a:lnTo>
                    <a:pt x="137" y="214"/>
                  </a:lnTo>
                  <a:lnTo>
                    <a:pt x="138" y="217"/>
                  </a:lnTo>
                  <a:lnTo>
                    <a:pt x="141" y="218"/>
                  </a:lnTo>
                  <a:lnTo>
                    <a:pt x="143" y="218"/>
                  </a:lnTo>
                  <a:lnTo>
                    <a:pt x="144" y="219"/>
                  </a:lnTo>
                  <a:lnTo>
                    <a:pt x="145" y="221"/>
                  </a:lnTo>
                  <a:lnTo>
                    <a:pt x="145" y="229"/>
                  </a:lnTo>
                  <a:lnTo>
                    <a:pt x="146" y="231"/>
                  </a:lnTo>
                  <a:lnTo>
                    <a:pt x="147" y="232"/>
                  </a:lnTo>
                  <a:lnTo>
                    <a:pt x="149" y="233"/>
                  </a:lnTo>
                  <a:lnTo>
                    <a:pt x="161" y="233"/>
                  </a:lnTo>
                  <a:lnTo>
                    <a:pt x="168" y="232"/>
                  </a:lnTo>
                  <a:lnTo>
                    <a:pt x="173" y="231"/>
                  </a:lnTo>
                  <a:lnTo>
                    <a:pt x="175" y="231"/>
                  </a:lnTo>
                  <a:lnTo>
                    <a:pt x="176" y="230"/>
                  </a:lnTo>
                  <a:lnTo>
                    <a:pt x="176" y="231"/>
                  </a:lnTo>
                  <a:lnTo>
                    <a:pt x="177" y="231"/>
                  </a:lnTo>
                  <a:lnTo>
                    <a:pt x="177" y="232"/>
                  </a:lnTo>
                  <a:lnTo>
                    <a:pt x="178" y="233"/>
                  </a:lnTo>
                  <a:lnTo>
                    <a:pt x="184" y="235"/>
                  </a:lnTo>
                  <a:lnTo>
                    <a:pt x="191" y="238"/>
                  </a:lnTo>
                  <a:lnTo>
                    <a:pt x="196" y="241"/>
                  </a:lnTo>
                  <a:lnTo>
                    <a:pt x="199" y="244"/>
                  </a:lnTo>
                  <a:lnTo>
                    <a:pt x="202" y="243"/>
                  </a:lnTo>
                  <a:lnTo>
                    <a:pt x="205" y="237"/>
                  </a:lnTo>
                  <a:lnTo>
                    <a:pt x="206" y="229"/>
                  </a:lnTo>
                  <a:lnTo>
                    <a:pt x="208" y="220"/>
                  </a:lnTo>
                  <a:lnTo>
                    <a:pt x="210" y="213"/>
                  </a:lnTo>
                  <a:lnTo>
                    <a:pt x="213" y="206"/>
                  </a:lnTo>
                  <a:lnTo>
                    <a:pt x="216" y="200"/>
                  </a:lnTo>
                  <a:lnTo>
                    <a:pt x="223" y="194"/>
                  </a:lnTo>
                  <a:lnTo>
                    <a:pt x="228" y="189"/>
                  </a:lnTo>
                  <a:lnTo>
                    <a:pt x="233" y="183"/>
                  </a:lnTo>
                  <a:lnTo>
                    <a:pt x="237" y="177"/>
                  </a:lnTo>
                  <a:lnTo>
                    <a:pt x="238" y="173"/>
                  </a:lnTo>
                  <a:lnTo>
                    <a:pt x="239" y="168"/>
                  </a:lnTo>
                  <a:lnTo>
                    <a:pt x="240" y="161"/>
                  </a:lnTo>
                  <a:lnTo>
                    <a:pt x="244" y="153"/>
                  </a:lnTo>
                  <a:lnTo>
                    <a:pt x="249" y="146"/>
                  </a:lnTo>
                  <a:lnTo>
                    <a:pt x="257" y="142"/>
                  </a:lnTo>
                  <a:lnTo>
                    <a:pt x="268" y="142"/>
                  </a:lnTo>
                  <a:lnTo>
                    <a:pt x="286" y="148"/>
                  </a:lnTo>
                  <a:lnTo>
                    <a:pt x="294" y="146"/>
                  </a:lnTo>
                  <a:lnTo>
                    <a:pt x="303" y="141"/>
                  </a:lnTo>
                  <a:lnTo>
                    <a:pt x="316" y="136"/>
                  </a:lnTo>
                  <a:lnTo>
                    <a:pt x="330" y="132"/>
                  </a:lnTo>
                  <a:lnTo>
                    <a:pt x="343" y="129"/>
                  </a:lnTo>
                  <a:lnTo>
                    <a:pt x="351" y="127"/>
                  </a:lnTo>
                  <a:lnTo>
                    <a:pt x="357" y="124"/>
                  </a:lnTo>
                  <a:lnTo>
                    <a:pt x="361" y="118"/>
                  </a:lnTo>
                  <a:lnTo>
                    <a:pt x="365" y="111"/>
                  </a:lnTo>
                  <a:lnTo>
                    <a:pt x="370" y="104"/>
                  </a:lnTo>
                  <a:lnTo>
                    <a:pt x="377" y="99"/>
                  </a:lnTo>
                  <a:lnTo>
                    <a:pt x="391" y="92"/>
                  </a:lnTo>
                  <a:lnTo>
                    <a:pt x="405" y="83"/>
                  </a:lnTo>
                  <a:lnTo>
                    <a:pt x="415" y="72"/>
                  </a:lnTo>
                  <a:lnTo>
                    <a:pt x="420" y="65"/>
                  </a:lnTo>
                  <a:lnTo>
                    <a:pt x="425" y="55"/>
                  </a:lnTo>
                  <a:lnTo>
                    <a:pt x="431" y="45"/>
                  </a:lnTo>
                  <a:lnTo>
                    <a:pt x="436" y="34"/>
                  </a:lnTo>
                  <a:lnTo>
                    <a:pt x="441" y="24"/>
                  </a:lnTo>
                  <a:lnTo>
                    <a:pt x="444" y="17"/>
                  </a:lnTo>
                  <a:lnTo>
                    <a:pt x="446" y="9"/>
                  </a:lnTo>
                  <a:lnTo>
                    <a:pt x="448" y="6"/>
                  </a:lnTo>
                  <a:lnTo>
                    <a:pt x="449" y="3"/>
                  </a:lnTo>
                  <a:lnTo>
                    <a:pt x="450" y="1"/>
                  </a:lnTo>
                  <a:lnTo>
                    <a:pt x="452"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0">
              <a:extLst>
                <a:ext uri="{FF2B5EF4-FFF2-40B4-BE49-F238E27FC236}">
                  <a16:creationId xmlns:a16="http://schemas.microsoft.com/office/drawing/2014/main" id="{B36549E8-A4C5-9E49-5DEC-7112EDD2090B}"/>
                </a:ext>
              </a:extLst>
            </p:cNvPr>
            <p:cNvSpPr>
              <a:spLocks noEditPoints="1"/>
            </p:cNvSpPr>
            <p:nvPr/>
          </p:nvSpPr>
          <p:spPr bwMode="auto">
            <a:xfrm>
              <a:off x="6497638" y="2262188"/>
              <a:ext cx="1344613" cy="1370013"/>
            </a:xfrm>
            <a:custGeom>
              <a:avLst/>
              <a:gdLst/>
              <a:ahLst/>
              <a:cxnLst>
                <a:cxn ang="0">
                  <a:pos x="444" y="335"/>
                </a:cxn>
                <a:cxn ang="0">
                  <a:pos x="413" y="402"/>
                </a:cxn>
                <a:cxn ang="0">
                  <a:pos x="449" y="426"/>
                </a:cxn>
                <a:cxn ang="0">
                  <a:pos x="495" y="426"/>
                </a:cxn>
                <a:cxn ang="0">
                  <a:pos x="558" y="445"/>
                </a:cxn>
                <a:cxn ang="0">
                  <a:pos x="553" y="397"/>
                </a:cxn>
                <a:cxn ang="0">
                  <a:pos x="526" y="363"/>
                </a:cxn>
                <a:cxn ang="0">
                  <a:pos x="611" y="2"/>
                </a:cxn>
                <a:cxn ang="0">
                  <a:pos x="675" y="60"/>
                </a:cxn>
                <a:cxn ang="0">
                  <a:pos x="728" y="77"/>
                </a:cxn>
                <a:cxn ang="0">
                  <a:pos x="661" y="184"/>
                </a:cxn>
                <a:cxn ang="0">
                  <a:pos x="660" y="242"/>
                </a:cxn>
                <a:cxn ang="0">
                  <a:pos x="718" y="274"/>
                </a:cxn>
                <a:cxn ang="0">
                  <a:pos x="793" y="343"/>
                </a:cxn>
                <a:cxn ang="0">
                  <a:pos x="784" y="398"/>
                </a:cxn>
                <a:cxn ang="0">
                  <a:pos x="802" y="473"/>
                </a:cxn>
                <a:cxn ang="0">
                  <a:pos x="816" y="492"/>
                </a:cxn>
                <a:cxn ang="0">
                  <a:pos x="816" y="519"/>
                </a:cxn>
                <a:cxn ang="0">
                  <a:pos x="831" y="561"/>
                </a:cxn>
                <a:cxn ang="0">
                  <a:pos x="804" y="643"/>
                </a:cxn>
                <a:cxn ang="0">
                  <a:pos x="844" y="724"/>
                </a:cxn>
                <a:cxn ang="0">
                  <a:pos x="823" y="768"/>
                </a:cxn>
                <a:cxn ang="0">
                  <a:pos x="748" y="786"/>
                </a:cxn>
                <a:cxn ang="0">
                  <a:pos x="711" y="777"/>
                </a:cxn>
                <a:cxn ang="0">
                  <a:pos x="666" y="840"/>
                </a:cxn>
                <a:cxn ang="0">
                  <a:pos x="600" y="857"/>
                </a:cxn>
                <a:cxn ang="0">
                  <a:pos x="493" y="844"/>
                </a:cxn>
                <a:cxn ang="0">
                  <a:pos x="447" y="839"/>
                </a:cxn>
                <a:cxn ang="0">
                  <a:pos x="447" y="788"/>
                </a:cxn>
                <a:cxn ang="0">
                  <a:pos x="420" y="750"/>
                </a:cxn>
                <a:cxn ang="0">
                  <a:pos x="438" y="695"/>
                </a:cxn>
                <a:cxn ang="0">
                  <a:pos x="395" y="650"/>
                </a:cxn>
                <a:cxn ang="0">
                  <a:pos x="330" y="618"/>
                </a:cxn>
                <a:cxn ang="0">
                  <a:pos x="267" y="605"/>
                </a:cxn>
                <a:cxn ang="0">
                  <a:pos x="203" y="555"/>
                </a:cxn>
                <a:cxn ang="0">
                  <a:pos x="188" y="492"/>
                </a:cxn>
                <a:cxn ang="0">
                  <a:pos x="207" y="397"/>
                </a:cxn>
                <a:cxn ang="0">
                  <a:pos x="167" y="390"/>
                </a:cxn>
                <a:cxn ang="0">
                  <a:pos x="184" y="338"/>
                </a:cxn>
                <a:cxn ang="0">
                  <a:pos x="188" y="278"/>
                </a:cxn>
                <a:cxn ang="0">
                  <a:pos x="137" y="239"/>
                </a:cxn>
                <a:cxn ang="0">
                  <a:pos x="78" y="215"/>
                </a:cxn>
                <a:cxn ang="0">
                  <a:pos x="42" y="193"/>
                </a:cxn>
                <a:cxn ang="0">
                  <a:pos x="47" y="162"/>
                </a:cxn>
                <a:cxn ang="0">
                  <a:pos x="1" y="123"/>
                </a:cxn>
                <a:cxn ang="0">
                  <a:pos x="78" y="68"/>
                </a:cxn>
                <a:cxn ang="0">
                  <a:pos x="119" y="75"/>
                </a:cxn>
                <a:cxn ang="0">
                  <a:pos x="161" y="50"/>
                </a:cxn>
                <a:cxn ang="0">
                  <a:pos x="225" y="80"/>
                </a:cxn>
                <a:cxn ang="0">
                  <a:pos x="281" y="88"/>
                </a:cxn>
                <a:cxn ang="0">
                  <a:pos x="314" y="112"/>
                </a:cxn>
                <a:cxn ang="0">
                  <a:pos x="364" y="123"/>
                </a:cxn>
                <a:cxn ang="0">
                  <a:pos x="404" y="86"/>
                </a:cxn>
                <a:cxn ang="0">
                  <a:pos x="427" y="94"/>
                </a:cxn>
                <a:cxn ang="0">
                  <a:pos x="467" y="73"/>
                </a:cxn>
                <a:cxn ang="0">
                  <a:pos x="480" y="70"/>
                </a:cxn>
                <a:cxn ang="0">
                  <a:pos x="518" y="17"/>
                </a:cxn>
                <a:cxn ang="0">
                  <a:pos x="606" y="0"/>
                </a:cxn>
              </a:cxnLst>
              <a:rect l="0" t="0" r="r" b="b"/>
              <a:pathLst>
                <a:path w="847" h="863">
                  <a:moveTo>
                    <a:pt x="500" y="319"/>
                  </a:moveTo>
                  <a:lnTo>
                    <a:pt x="495" y="324"/>
                  </a:lnTo>
                  <a:lnTo>
                    <a:pt x="492" y="326"/>
                  </a:lnTo>
                  <a:lnTo>
                    <a:pt x="490" y="329"/>
                  </a:lnTo>
                  <a:lnTo>
                    <a:pt x="484" y="334"/>
                  </a:lnTo>
                  <a:lnTo>
                    <a:pt x="476" y="337"/>
                  </a:lnTo>
                  <a:lnTo>
                    <a:pt x="467" y="339"/>
                  </a:lnTo>
                  <a:lnTo>
                    <a:pt x="459" y="338"/>
                  </a:lnTo>
                  <a:lnTo>
                    <a:pt x="451" y="336"/>
                  </a:lnTo>
                  <a:lnTo>
                    <a:pt x="444" y="335"/>
                  </a:lnTo>
                  <a:lnTo>
                    <a:pt x="438" y="337"/>
                  </a:lnTo>
                  <a:lnTo>
                    <a:pt x="433" y="341"/>
                  </a:lnTo>
                  <a:lnTo>
                    <a:pt x="430" y="347"/>
                  </a:lnTo>
                  <a:lnTo>
                    <a:pt x="427" y="352"/>
                  </a:lnTo>
                  <a:lnTo>
                    <a:pt x="422" y="357"/>
                  </a:lnTo>
                  <a:lnTo>
                    <a:pt x="419" y="361"/>
                  </a:lnTo>
                  <a:lnTo>
                    <a:pt x="418" y="369"/>
                  </a:lnTo>
                  <a:lnTo>
                    <a:pt x="416" y="389"/>
                  </a:lnTo>
                  <a:lnTo>
                    <a:pt x="415" y="397"/>
                  </a:lnTo>
                  <a:lnTo>
                    <a:pt x="413" y="402"/>
                  </a:lnTo>
                  <a:lnTo>
                    <a:pt x="410" y="408"/>
                  </a:lnTo>
                  <a:lnTo>
                    <a:pt x="410" y="417"/>
                  </a:lnTo>
                  <a:lnTo>
                    <a:pt x="411" y="425"/>
                  </a:lnTo>
                  <a:lnTo>
                    <a:pt x="415" y="432"/>
                  </a:lnTo>
                  <a:lnTo>
                    <a:pt x="420" y="434"/>
                  </a:lnTo>
                  <a:lnTo>
                    <a:pt x="427" y="433"/>
                  </a:lnTo>
                  <a:lnTo>
                    <a:pt x="434" y="431"/>
                  </a:lnTo>
                  <a:lnTo>
                    <a:pt x="441" y="428"/>
                  </a:lnTo>
                  <a:lnTo>
                    <a:pt x="445" y="426"/>
                  </a:lnTo>
                  <a:lnTo>
                    <a:pt x="449" y="426"/>
                  </a:lnTo>
                  <a:lnTo>
                    <a:pt x="454" y="429"/>
                  </a:lnTo>
                  <a:lnTo>
                    <a:pt x="460" y="433"/>
                  </a:lnTo>
                  <a:lnTo>
                    <a:pt x="470" y="439"/>
                  </a:lnTo>
                  <a:lnTo>
                    <a:pt x="477" y="440"/>
                  </a:lnTo>
                  <a:lnTo>
                    <a:pt x="491" y="440"/>
                  </a:lnTo>
                  <a:lnTo>
                    <a:pt x="493" y="438"/>
                  </a:lnTo>
                  <a:lnTo>
                    <a:pt x="493" y="430"/>
                  </a:lnTo>
                  <a:lnTo>
                    <a:pt x="494" y="428"/>
                  </a:lnTo>
                  <a:lnTo>
                    <a:pt x="494" y="427"/>
                  </a:lnTo>
                  <a:lnTo>
                    <a:pt x="495" y="426"/>
                  </a:lnTo>
                  <a:lnTo>
                    <a:pt x="499" y="426"/>
                  </a:lnTo>
                  <a:lnTo>
                    <a:pt x="504" y="427"/>
                  </a:lnTo>
                  <a:lnTo>
                    <a:pt x="508" y="429"/>
                  </a:lnTo>
                  <a:lnTo>
                    <a:pt x="512" y="429"/>
                  </a:lnTo>
                  <a:lnTo>
                    <a:pt x="517" y="430"/>
                  </a:lnTo>
                  <a:lnTo>
                    <a:pt x="525" y="434"/>
                  </a:lnTo>
                  <a:lnTo>
                    <a:pt x="543" y="444"/>
                  </a:lnTo>
                  <a:lnTo>
                    <a:pt x="550" y="448"/>
                  </a:lnTo>
                  <a:lnTo>
                    <a:pt x="555" y="448"/>
                  </a:lnTo>
                  <a:lnTo>
                    <a:pt x="558" y="445"/>
                  </a:lnTo>
                  <a:lnTo>
                    <a:pt x="561" y="440"/>
                  </a:lnTo>
                  <a:lnTo>
                    <a:pt x="563" y="434"/>
                  </a:lnTo>
                  <a:lnTo>
                    <a:pt x="563" y="428"/>
                  </a:lnTo>
                  <a:lnTo>
                    <a:pt x="564" y="420"/>
                  </a:lnTo>
                  <a:lnTo>
                    <a:pt x="568" y="413"/>
                  </a:lnTo>
                  <a:lnTo>
                    <a:pt x="572" y="408"/>
                  </a:lnTo>
                  <a:lnTo>
                    <a:pt x="572" y="405"/>
                  </a:lnTo>
                  <a:lnTo>
                    <a:pt x="568" y="402"/>
                  </a:lnTo>
                  <a:lnTo>
                    <a:pt x="561" y="399"/>
                  </a:lnTo>
                  <a:lnTo>
                    <a:pt x="553" y="397"/>
                  </a:lnTo>
                  <a:lnTo>
                    <a:pt x="546" y="396"/>
                  </a:lnTo>
                  <a:lnTo>
                    <a:pt x="540" y="395"/>
                  </a:lnTo>
                  <a:lnTo>
                    <a:pt x="538" y="394"/>
                  </a:lnTo>
                  <a:lnTo>
                    <a:pt x="538" y="391"/>
                  </a:lnTo>
                  <a:lnTo>
                    <a:pt x="540" y="386"/>
                  </a:lnTo>
                  <a:lnTo>
                    <a:pt x="542" y="382"/>
                  </a:lnTo>
                  <a:lnTo>
                    <a:pt x="542" y="378"/>
                  </a:lnTo>
                  <a:lnTo>
                    <a:pt x="540" y="375"/>
                  </a:lnTo>
                  <a:lnTo>
                    <a:pt x="534" y="370"/>
                  </a:lnTo>
                  <a:lnTo>
                    <a:pt x="526" y="363"/>
                  </a:lnTo>
                  <a:lnTo>
                    <a:pt x="518" y="355"/>
                  </a:lnTo>
                  <a:lnTo>
                    <a:pt x="511" y="351"/>
                  </a:lnTo>
                  <a:lnTo>
                    <a:pt x="507" y="348"/>
                  </a:lnTo>
                  <a:lnTo>
                    <a:pt x="505" y="342"/>
                  </a:lnTo>
                  <a:lnTo>
                    <a:pt x="504" y="328"/>
                  </a:lnTo>
                  <a:lnTo>
                    <a:pt x="503" y="322"/>
                  </a:lnTo>
                  <a:lnTo>
                    <a:pt x="502" y="320"/>
                  </a:lnTo>
                  <a:lnTo>
                    <a:pt x="500" y="319"/>
                  </a:lnTo>
                  <a:close/>
                  <a:moveTo>
                    <a:pt x="606" y="0"/>
                  </a:moveTo>
                  <a:lnTo>
                    <a:pt x="611" y="2"/>
                  </a:lnTo>
                  <a:lnTo>
                    <a:pt x="617" y="7"/>
                  </a:lnTo>
                  <a:lnTo>
                    <a:pt x="624" y="18"/>
                  </a:lnTo>
                  <a:lnTo>
                    <a:pt x="635" y="41"/>
                  </a:lnTo>
                  <a:lnTo>
                    <a:pt x="639" y="52"/>
                  </a:lnTo>
                  <a:lnTo>
                    <a:pt x="643" y="60"/>
                  </a:lnTo>
                  <a:lnTo>
                    <a:pt x="648" y="65"/>
                  </a:lnTo>
                  <a:lnTo>
                    <a:pt x="656" y="68"/>
                  </a:lnTo>
                  <a:lnTo>
                    <a:pt x="664" y="68"/>
                  </a:lnTo>
                  <a:lnTo>
                    <a:pt x="670" y="65"/>
                  </a:lnTo>
                  <a:lnTo>
                    <a:pt x="675" y="60"/>
                  </a:lnTo>
                  <a:lnTo>
                    <a:pt x="679" y="54"/>
                  </a:lnTo>
                  <a:lnTo>
                    <a:pt x="691" y="42"/>
                  </a:lnTo>
                  <a:lnTo>
                    <a:pt x="699" y="39"/>
                  </a:lnTo>
                  <a:lnTo>
                    <a:pt x="705" y="37"/>
                  </a:lnTo>
                  <a:lnTo>
                    <a:pt x="713" y="36"/>
                  </a:lnTo>
                  <a:lnTo>
                    <a:pt x="722" y="34"/>
                  </a:lnTo>
                  <a:lnTo>
                    <a:pt x="726" y="48"/>
                  </a:lnTo>
                  <a:lnTo>
                    <a:pt x="729" y="60"/>
                  </a:lnTo>
                  <a:lnTo>
                    <a:pt x="730" y="67"/>
                  </a:lnTo>
                  <a:lnTo>
                    <a:pt x="728" y="77"/>
                  </a:lnTo>
                  <a:lnTo>
                    <a:pt x="723" y="87"/>
                  </a:lnTo>
                  <a:lnTo>
                    <a:pt x="718" y="96"/>
                  </a:lnTo>
                  <a:lnTo>
                    <a:pt x="716" y="106"/>
                  </a:lnTo>
                  <a:lnTo>
                    <a:pt x="716" y="133"/>
                  </a:lnTo>
                  <a:lnTo>
                    <a:pt x="714" y="149"/>
                  </a:lnTo>
                  <a:lnTo>
                    <a:pt x="709" y="157"/>
                  </a:lnTo>
                  <a:lnTo>
                    <a:pt x="700" y="165"/>
                  </a:lnTo>
                  <a:lnTo>
                    <a:pt x="678" y="176"/>
                  </a:lnTo>
                  <a:lnTo>
                    <a:pt x="668" y="181"/>
                  </a:lnTo>
                  <a:lnTo>
                    <a:pt x="661" y="184"/>
                  </a:lnTo>
                  <a:lnTo>
                    <a:pt x="658" y="187"/>
                  </a:lnTo>
                  <a:lnTo>
                    <a:pt x="657" y="191"/>
                  </a:lnTo>
                  <a:lnTo>
                    <a:pt x="659" y="197"/>
                  </a:lnTo>
                  <a:lnTo>
                    <a:pt x="663" y="203"/>
                  </a:lnTo>
                  <a:lnTo>
                    <a:pt x="666" y="210"/>
                  </a:lnTo>
                  <a:lnTo>
                    <a:pt x="667" y="218"/>
                  </a:lnTo>
                  <a:lnTo>
                    <a:pt x="665" y="225"/>
                  </a:lnTo>
                  <a:lnTo>
                    <a:pt x="662" y="232"/>
                  </a:lnTo>
                  <a:lnTo>
                    <a:pt x="659" y="238"/>
                  </a:lnTo>
                  <a:lnTo>
                    <a:pt x="660" y="242"/>
                  </a:lnTo>
                  <a:lnTo>
                    <a:pt x="665" y="245"/>
                  </a:lnTo>
                  <a:lnTo>
                    <a:pt x="671" y="247"/>
                  </a:lnTo>
                  <a:lnTo>
                    <a:pt x="677" y="248"/>
                  </a:lnTo>
                  <a:lnTo>
                    <a:pt x="681" y="250"/>
                  </a:lnTo>
                  <a:lnTo>
                    <a:pt x="688" y="254"/>
                  </a:lnTo>
                  <a:lnTo>
                    <a:pt x="696" y="259"/>
                  </a:lnTo>
                  <a:lnTo>
                    <a:pt x="703" y="265"/>
                  </a:lnTo>
                  <a:lnTo>
                    <a:pt x="710" y="269"/>
                  </a:lnTo>
                  <a:lnTo>
                    <a:pt x="714" y="271"/>
                  </a:lnTo>
                  <a:lnTo>
                    <a:pt x="718" y="274"/>
                  </a:lnTo>
                  <a:lnTo>
                    <a:pt x="725" y="281"/>
                  </a:lnTo>
                  <a:lnTo>
                    <a:pt x="733" y="290"/>
                  </a:lnTo>
                  <a:lnTo>
                    <a:pt x="741" y="300"/>
                  </a:lnTo>
                  <a:lnTo>
                    <a:pt x="748" y="310"/>
                  </a:lnTo>
                  <a:lnTo>
                    <a:pt x="755" y="317"/>
                  </a:lnTo>
                  <a:lnTo>
                    <a:pt x="766" y="323"/>
                  </a:lnTo>
                  <a:lnTo>
                    <a:pt x="777" y="328"/>
                  </a:lnTo>
                  <a:lnTo>
                    <a:pt x="786" y="332"/>
                  </a:lnTo>
                  <a:lnTo>
                    <a:pt x="791" y="337"/>
                  </a:lnTo>
                  <a:lnTo>
                    <a:pt x="793" y="343"/>
                  </a:lnTo>
                  <a:lnTo>
                    <a:pt x="791" y="349"/>
                  </a:lnTo>
                  <a:lnTo>
                    <a:pt x="788" y="354"/>
                  </a:lnTo>
                  <a:lnTo>
                    <a:pt x="786" y="359"/>
                  </a:lnTo>
                  <a:lnTo>
                    <a:pt x="786" y="365"/>
                  </a:lnTo>
                  <a:lnTo>
                    <a:pt x="789" y="369"/>
                  </a:lnTo>
                  <a:lnTo>
                    <a:pt x="792" y="374"/>
                  </a:lnTo>
                  <a:lnTo>
                    <a:pt x="794" y="379"/>
                  </a:lnTo>
                  <a:lnTo>
                    <a:pt x="793" y="385"/>
                  </a:lnTo>
                  <a:lnTo>
                    <a:pt x="789" y="391"/>
                  </a:lnTo>
                  <a:lnTo>
                    <a:pt x="784" y="398"/>
                  </a:lnTo>
                  <a:lnTo>
                    <a:pt x="774" y="410"/>
                  </a:lnTo>
                  <a:lnTo>
                    <a:pt x="772" y="416"/>
                  </a:lnTo>
                  <a:lnTo>
                    <a:pt x="773" y="424"/>
                  </a:lnTo>
                  <a:lnTo>
                    <a:pt x="776" y="433"/>
                  </a:lnTo>
                  <a:lnTo>
                    <a:pt x="780" y="443"/>
                  </a:lnTo>
                  <a:lnTo>
                    <a:pt x="784" y="451"/>
                  </a:lnTo>
                  <a:lnTo>
                    <a:pt x="787" y="460"/>
                  </a:lnTo>
                  <a:lnTo>
                    <a:pt x="791" y="467"/>
                  </a:lnTo>
                  <a:lnTo>
                    <a:pt x="796" y="471"/>
                  </a:lnTo>
                  <a:lnTo>
                    <a:pt x="802" y="473"/>
                  </a:lnTo>
                  <a:lnTo>
                    <a:pt x="808" y="474"/>
                  </a:lnTo>
                  <a:lnTo>
                    <a:pt x="813" y="476"/>
                  </a:lnTo>
                  <a:lnTo>
                    <a:pt x="817" y="479"/>
                  </a:lnTo>
                  <a:lnTo>
                    <a:pt x="819" y="482"/>
                  </a:lnTo>
                  <a:lnTo>
                    <a:pt x="820" y="484"/>
                  </a:lnTo>
                  <a:lnTo>
                    <a:pt x="821" y="485"/>
                  </a:lnTo>
                  <a:lnTo>
                    <a:pt x="820" y="486"/>
                  </a:lnTo>
                  <a:lnTo>
                    <a:pt x="820" y="487"/>
                  </a:lnTo>
                  <a:lnTo>
                    <a:pt x="817" y="490"/>
                  </a:lnTo>
                  <a:lnTo>
                    <a:pt x="816" y="492"/>
                  </a:lnTo>
                  <a:lnTo>
                    <a:pt x="815" y="496"/>
                  </a:lnTo>
                  <a:lnTo>
                    <a:pt x="816" y="499"/>
                  </a:lnTo>
                  <a:lnTo>
                    <a:pt x="818" y="503"/>
                  </a:lnTo>
                  <a:lnTo>
                    <a:pt x="820" y="509"/>
                  </a:lnTo>
                  <a:lnTo>
                    <a:pt x="820" y="515"/>
                  </a:lnTo>
                  <a:lnTo>
                    <a:pt x="819" y="515"/>
                  </a:lnTo>
                  <a:lnTo>
                    <a:pt x="818" y="516"/>
                  </a:lnTo>
                  <a:lnTo>
                    <a:pt x="817" y="516"/>
                  </a:lnTo>
                  <a:lnTo>
                    <a:pt x="816" y="517"/>
                  </a:lnTo>
                  <a:lnTo>
                    <a:pt x="816" y="519"/>
                  </a:lnTo>
                  <a:lnTo>
                    <a:pt x="815" y="521"/>
                  </a:lnTo>
                  <a:lnTo>
                    <a:pt x="815" y="524"/>
                  </a:lnTo>
                  <a:lnTo>
                    <a:pt x="817" y="531"/>
                  </a:lnTo>
                  <a:lnTo>
                    <a:pt x="822" y="536"/>
                  </a:lnTo>
                  <a:lnTo>
                    <a:pt x="828" y="540"/>
                  </a:lnTo>
                  <a:lnTo>
                    <a:pt x="834" y="543"/>
                  </a:lnTo>
                  <a:lnTo>
                    <a:pt x="837" y="546"/>
                  </a:lnTo>
                  <a:lnTo>
                    <a:pt x="837" y="549"/>
                  </a:lnTo>
                  <a:lnTo>
                    <a:pt x="834" y="554"/>
                  </a:lnTo>
                  <a:lnTo>
                    <a:pt x="831" y="561"/>
                  </a:lnTo>
                  <a:lnTo>
                    <a:pt x="828" y="569"/>
                  </a:lnTo>
                  <a:lnTo>
                    <a:pt x="826" y="578"/>
                  </a:lnTo>
                  <a:lnTo>
                    <a:pt x="825" y="586"/>
                  </a:lnTo>
                  <a:lnTo>
                    <a:pt x="827" y="593"/>
                  </a:lnTo>
                  <a:lnTo>
                    <a:pt x="829" y="603"/>
                  </a:lnTo>
                  <a:lnTo>
                    <a:pt x="827" y="613"/>
                  </a:lnTo>
                  <a:lnTo>
                    <a:pt x="822" y="622"/>
                  </a:lnTo>
                  <a:lnTo>
                    <a:pt x="816" y="631"/>
                  </a:lnTo>
                  <a:lnTo>
                    <a:pt x="809" y="637"/>
                  </a:lnTo>
                  <a:lnTo>
                    <a:pt x="804" y="643"/>
                  </a:lnTo>
                  <a:lnTo>
                    <a:pt x="803" y="650"/>
                  </a:lnTo>
                  <a:lnTo>
                    <a:pt x="805" y="656"/>
                  </a:lnTo>
                  <a:lnTo>
                    <a:pt x="808" y="662"/>
                  </a:lnTo>
                  <a:lnTo>
                    <a:pt x="813" y="669"/>
                  </a:lnTo>
                  <a:lnTo>
                    <a:pt x="817" y="679"/>
                  </a:lnTo>
                  <a:lnTo>
                    <a:pt x="820" y="690"/>
                  </a:lnTo>
                  <a:lnTo>
                    <a:pt x="823" y="699"/>
                  </a:lnTo>
                  <a:lnTo>
                    <a:pt x="830" y="708"/>
                  </a:lnTo>
                  <a:lnTo>
                    <a:pt x="838" y="716"/>
                  </a:lnTo>
                  <a:lnTo>
                    <a:pt x="844" y="724"/>
                  </a:lnTo>
                  <a:lnTo>
                    <a:pt x="847" y="733"/>
                  </a:lnTo>
                  <a:lnTo>
                    <a:pt x="846" y="742"/>
                  </a:lnTo>
                  <a:lnTo>
                    <a:pt x="842" y="750"/>
                  </a:lnTo>
                  <a:lnTo>
                    <a:pt x="839" y="751"/>
                  </a:lnTo>
                  <a:lnTo>
                    <a:pt x="834" y="751"/>
                  </a:lnTo>
                  <a:lnTo>
                    <a:pt x="832" y="752"/>
                  </a:lnTo>
                  <a:lnTo>
                    <a:pt x="828" y="755"/>
                  </a:lnTo>
                  <a:lnTo>
                    <a:pt x="826" y="758"/>
                  </a:lnTo>
                  <a:lnTo>
                    <a:pt x="825" y="763"/>
                  </a:lnTo>
                  <a:lnTo>
                    <a:pt x="823" y="768"/>
                  </a:lnTo>
                  <a:lnTo>
                    <a:pt x="820" y="770"/>
                  </a:lnTo>
                  <a:lnTo>
                    <a:pt x="817" y="769"/>
                  </a:lnTo>
                  <a:lnTo>
                    <a:pt x="813" y="765"/>
                  </a:lnTo>
                  <a:lnTo>
                    <a:pt x="810" y="763"/>
                  </a:lnTo>
                  <a:lnTo>
                    <a:pt x="807" y="763"/>
                  </a:lnTo>
                  <a:lnTo>
                    <a:pt x="792" y="769"/>
                  </a:lnTo>
                  <a:lnTo>
                    <a:pt x="780" y="773"/>
                  </a:lnTo>
                  <a:lnTo>
                    <a:pt x="767" y="777"/>
                  </a:lnTo>
                  <a:lnTo>
                    <a:pt x="755" y="782"/>
                  </a:lnTo>
                  <a:lnTo>
                    <a:pt x="748" y="786"/>
                  </a:lnTo>
                  <a:lnTo>
                    <a:pt x="742" y="790"/>
                  </a:lnTo>
                  <a:lnTo>
                    <a:pt x="741" y="791"/>
                  </a:lnTo>
                  <a:lnTo>
                    <a:pt x="739" y="791"/>
                  </a:lnTo>
                  <a:lnTo>
                    <a:pt x="739" y="789"/>
                  </a:lnTo>
                  <a:lnTo>
                    <a:pt x="738" y="788"/>
                  </a:lnTo>
                  <a:lnTo>
                    <a:pt x="738" y="786"/>
                  </a:lnTo>
                  <a:lnTo>
                    <a:pt x="737" y="785"/>
                  </a:lnTo>
                  <a:lnTo>
                    <a:pt x="731" y="781"/>
                  </a:lnTo>
                  <a:lnTo>
                    <a:pt x="722" y="778"/>
                  </a:lnTo>
                  <a:lnTo>
                    <a:pt x="711" y="777"/>
                  </a:lnTo>
                  <a:lnTo>
                    <a:pt x="702" y="776"/>
                  </a:lnTo>
                  <a:lnTo>
                    <a:pt x="696" y="779"/>
                  </a:lnTo>
                  <a:lnTo>
                    <a:pt x="690" y="785"/>
                  </a:lnTo>
                  <a:lnTo>
                    <a:pt x="684" y="793"/>
                  </a:lnTo>
                  <a:lnTo>
                    <a:pt x="679" y="801"/>
                  </a:lnTo>
                  <a:lnTo>
                    <a:pt x="675" y="805"/>
                  </a:lnTo>
                  <a:lnTo>
                    <a:pt x="672" y="809"/>
                  </a:lnTo>
                  <a:lnTo>
                    <a:pt x="670" y="817"/>
                  </a:lnTo>
                  <a:lnTo>
                    <a:pt x="668" y="828"/>
                  </a:lnTo>
                  <a:lnTo>
                    <a:pt x="666" y="840"/>
                  </a:lnTo>
                  <a:lnTo>
                    <a:pt x="664" y="851"/>
                  </a:lnTo>
                  <a:lnTo>
                    <a:pt x="661" y="859"/>
                  </a:lnTo>
                  <a:lnTo>
                    <a:pt x="658" y="862"/>
                  </a:lnTo>
                  <a:lnTo>
                    <a:pt x="655" y="861"/>
                  </a:lnTo>
                  <a:lnTo>
                    <a:pt x="644" y="851"/>
                  </a:lnTo>
                  <a:lnTo>
                    <a:pt x="639" y="848"/>
                  </a:lnTo>
                  <a:lnTo>
                    <a:pt x="633" y="848"/>
                  </a:lnTo>
                  <a:lnTo>
                    <a:pt x="624" y="850"/>
                  </a:lnTo>
                  <a:lnTo>
                    <a:pt x="613" y="853"/>
                  </a:lnTo>
                  <a:lnTo>
                    <a:pt x="600" y="857"/>
                  </a:lnTo>
                  <a:lnTo>
                    <a:pt x="587" y="860"/>
                  </a:lnTo>
                  <a:lnTo>
                    <a:pt x="575" y="862"/>
                  </a:lnTo>
                  <a:lnTo>
                    <a:pt x="565" y="863"/>
                  </a:lnTo>
                  <a:lnTo>
                    <a:pt x="552" y="861"/>
                  </a:lnTo>
                  <a:lnTo>
                    <a:pt x="539" y="857"/>
                  </a:lnTo>
                  <a:lnTo>
                    <a:pt x="526" y="851"/>
                  </a:lnTo>
                  <a:lnTo>
                    <a:pt x="515" y="845"/>
                  </a:lnTo>
                  <a:lnTo>
                    <a:pt x="507" y="840"/>
                  </a:lnTo>
                  <a:lnTo>
                    <a:pt x="501" y="840"/>
                  </a:lnTo>
                  <a:lnTo>
                    <a:pt x="493" y="844"/>
                  </a:lnTo>
                  <a:lnTo>
                    <a:pt x="485" y="849"/>
                  </a:lnTo>
                  <a:lnTo>
                    <a:pt x="478" y="854"/>
                  </a:lnTo>
                  <a:lnTo>
                    <a:pt x="470" y="854"/>
                  </a:lnTo>
                  <a:lnTo>
                    <a:pt x="463" y="852"/>
                  </a:lnTo>
                  <a:lnTo>
                    <a:pt x="458" y="851"/>
                  </a:lnTo>
                  <a:lnTo>
                    <a:pt x="448" y="853"/>
                  </a:lnTo>
                  <a:lnTo>
                    <a:pt x="445" y="852"/>
                  </a:lnTo>
                  <a:lnTo>
                    <a:pt x="444" y="849"/>
                  </a:lnTo>
                  <a:lnTo>
                    <a:pt x="445" y="844"/>
                  </a:lnTo>
                  <a:lnTo>
                    <a:pt x="447" y="839"/>
                  </a:lnTo>
                  <a:lnTo>
                    <a:pt x="450" y="835"/>
                  </a:lnTo>
                  <a:lnTo>
                    <a:pt x="452" y="831"/>
                  </a:lnTo>
                  <a:lnTo>
                    <a:pt x="451" y="826"/>
                  </a:lnTo>
                  <a:lnTo>
                    <a:pt x="449" y="822"/>
                  </a:lnTo>
                  <a:lnTo>
                    <a:pt x="448" y="818"/>
                  </a:lnTo>
                  <a:lnTo>
                    <a:pt x="450" y="815"/>
                  </a:lnTo>
                  <a:lnTo>
                    <a:pt x="453" y="810"/>
                  </a:lnTo>
                  <a:lnTo>
                    <a:pt x="452" y="804"/>
                  </a:lnTo>
                  <a:lnTo>
                    <a:pt x="450" y="796"/>
                  </a:lnTo>
                  <a:lnTo>
                    <a:pt x="447" y="788"/>
                  </a:lnTo>
                  <a:lnTo>
                    <a:pt x="442" y="782"/>
                  </a:lnTo>
                  <a:lnTo>
                    <a:pt x="436" y="776"/>
                  </a:lnTo>
                  <a:lnTo>
                    <a:pt x="428" y="774"/>
                  </a:lnTo>
                  <a:lnTo>
                    <a:pt x="422" y="771"/>
                  </a:lnTo>
                  <a:lnTo>
                    <a:pt x="416" y="766"/>
                  </a:lnTo>
                  <a:lnTo>
                    <a:pt x="411" y="761"/>
                  </a:lnTo>
                  <a:lnTo>
                    <a:pt x="413" y="758"/>
                  </a:lnTo>
                  <a:lnTo>
                    <a:pt x="414" y="755"/>
                  </a:lnTo>
                  <a:lnTo>
                    <a:pt x="417" y="752"/>
                  </a:lnTo>
                  <a:lnTo>
                    <a:pt x="420" y="750"/>
                  </a:lnTo>
                  <a:lnTo>
                    <a:pt x="427" y="745"/>
                  </a:lnTo>
                  <a:lnTo>
                    <a:pt x="433" y="739"/>
                  </a:lnTo>
                  <a:lnTo>
                    <a:pt x="440" y="733"/>
                  </a:lnTo>
                  <a:lnTo>
                    <a:pt x="444" y="727"/>
                  </a:lnTo>
                  <a:lnTo>
                    <a:pt x="445" y="723"/>
                  </a:lnTo>
                  <a:lnTo>
                    <a:pt x="444" y="720"/>
                  </a:lnTo>
                  <a:lnTo>
                    <a:pt x="438" y="714"/>
                  </a:lnTo>
                  <a:lnTo>
                    <a:pt x="437" y="709"/>
                  </a:lnTo>
                  <a:lnTo>
                    <a:pt x="438" y="703"/>
                  </a:lnTo>
                  <a:lnTo>
                    <a:pt x="438" y="695"/>
                  </a:lnTo>
                  <a:lnTo>
                    <a:pt x="436" y="685"/>
                  </a:lnTo>
                  <a:lnTo>
                    <a:pt x="431" y="676"/>
                  </a:lnTo>
                  <a:lnTo>
                    <a:pt x="424" y="669"/>
                  </a:lnTo>
                  <a:lnTo>
                    <a:pt x="417" y="665"/>
                  </a:lnTo>
                  <a:lnTo>
                    <a:pt x="411" y="662"/>
                  </a:lnTo>
                  <a:lnTo>
                    <a:pt x="408" y="658"/>
                  </a:lnTo>
                  <a:lnTo>
                    <a:pt x="407" y="654"/>
                  </a:lnTo>
                  <a:lnTo>
                    <a:pt x="405" y="651"/>
                  </a:lnTo>
                  <a:lnTo>
                    <a:pt x="401" y="650"/>
                  </a:lnTo>
                  <a:lnTo>
                    <a:pt x="395" y="650"/>
                  </a:lnTo>
                  <a:lnTo>
                    <a:pt x="392" y="649"/>
                  </a:lnTo>
                  <a:lnTo>
                    <a:pt x="389" y="647"/>
                  </a:lnTo>
                  <a:lnTo>
                    <a:pt x="384" y="643"/>
                  </a:lnTo>
                  <a:lnTo>
                    <a:pt x="379" y="640"/>
                  </a:lnTo>
                  <a:lnTo>
                    <a:pt x="368" y="640"/>
                  </a:lnTo>
                  <a:lnTo>
                    <a:pt x="364" y="639"/>
                  </a:lnTo>
                  <a:lnTo>
                    <a:pt x="359" y="635"/>
                  </a:lnTo>
                  <a:lnTo>
                    <a:pt x="352" y="629"/>
                  </a:lnTo>
                  <a:lnTo>
                    <a:pt x="342" y="623"/>
                  </a:lnTo>
                  <a:lnTo>
                    <a:pt x="330" y="618"/>
                  </a:lnTo>
                  <a:lnTo>
                    <a:pt x="319" y="614"/>
                  </a:lnTo>
                  <a:lnTo>
                    <a:pt x="311" y="611"/>
                  </a:lnTo>
                  <a:lnTo>
                    <a:pt x="307" y="610"/>
                  </a:lnTo>
                  <a:lnTo>
                    <a:pt x="303" y="612"/>
                  </a:lnTo>
                  <a:lnTo>
                    <a:pt x="300" y="614"/>
                  </a:lnTo>
                  <a:lnTo>
                    <a:pt x="297" y="617"/>
                  </a:lnTo>
                  <a:lnTo>
                    <a:pt x="292" y="618"/>
                  </a:lnTo>
                  <a:lnTo>
                    <a:pt x="285" y="617"/>
                  </a:lnTo>
                  <a:lnTo>
                    <a:pt x="275" y="611"/>
                  </a:lnTo>
                  <a:lnTo>
                    <a:pt x="267" y="605"/>
                  </a:lnTo>
                  <a:lnTo>
                    <a:pt x="261" y="600"/>
                  </a:lnTo>
                  <a:lnTo>
                    <a:pt x="255" y="598"/>
                  </a:lnTo>
                  <a:lnTo>
                    <a:pt x="251" y="599"/>
                  </a:lnTo>
                  <a:lnTo>
                    <a:pt x="245" y="599"/>
                  </a:lnTo>
                  <a:lnTo>
                    <a:pt x="239" y="598"/>
                  </a:lnTo>
                  <a:lnTo>
                    <a:pt x="233" y="595"/>
                  </a:lnTo>
                  <a:lnTo>
                    <a:pt x="228" y="589"/>
                  </a:lnTo>
                  <a:lnTo>
                    <a:pt x="221" y="580"/>
                  </a:lnTo>
                  <a:lnTo>
                    <a:pt x="213" y="567"/>
                  </a:lnTo>
                  <a:lnTo>
                    <a:pt x="203" y="555"/>
                  </a:lnTo>
                  <a:lnTo>
                    <a:pt x="195" y="544"/>
                  </a:lnTo>
                  <a:lnTo>
                    <a:pt x="190" y="534"/>
                  </a:lnTo>
                  <a:lnTo>
                    <a:pt x="190" y="524"/>
                  </a:lnTo>
                  <a:lnTo>
                    <a:pt x="193" y="515"/>
                  </a:lnTo>
                  <a:lnTo>
                    <a:pt x="197" y="509"/>
                  </a:lnTo>
                  <a:lnTo>
                    <a:pt x="198" y="506"/>
                  </a:lnTo>
                  <a:lnTo>
                    <a:pt x="196" y="503"/>
                  </a:lnTo>
                  <a:lnTo>
                    <a:pt x="192" y="500"/>
                  </a:lnTo>
                  <a:lnTo>
                    <a:pt x="189" y="496"/>
                  </a:lnTo>
                  <a:lnTo>
                    <a:pt x="188" y="492"/>
                  </a:lnTo>
                  <a:lnTo>
                    <a:pt x="193" y="477"/>
                  </a:lnTo>
                  <a:lnTo>
                    <a:pt x="194" y="467"/>
                  </a:lnTo>
                  <a:lnTo>
                    <a:pt x="193" y="457"/>
                  </a:lnTo>
                  <a:lnTo>
                    <a:pt x="193" y="441"/>
                  </a:lnTo>
                  <a:lnTo>
                    <a:pt x="195" y="435"/>
                  </a:lnTo>
                  <a:lnTo>
                    <a:pt x="198" y="427"/>
                  </a:lnTo>
                  <a:lnTo>
                    <a:pt x="202" y="419"/>
                  </a:lnTo>
                  <a:lnTo>
                    <a:pt x="205" y="410"/>
                  </a:lnTo>
                  <a:lnTo>
                    <a:pt x="207" y="403"/>
                  </a:lnTo>
                  <a:lnTo>
                    <a:pt x="207" y="397"/>
                  </a:lnTo>
                  <a:lnTo>
                    <a:pt x="205" y="395"/>
                  </a:lnTo>
                  <a:lnTo>
                    <a:pt x="200" y="392"/>
                  </a:lnTo>
                  <a:lnTo>
                    <a:pt x="195" y="388"/>
                  </a:lnTo>
                  <a:lnTo>
                    <a:pt x="192" y="385"/>
                  </a:lnTo>
                  <a:lnTo>
                    <a:pt x="188" y="386"/>
                  </a:lnTo>
                  <a:lnTo>
                    <a:pt x="184" y="390"/>
                  </a:lnTo>
                  <a:lnTo>
                    <a:pt x="180" y="393"/>
                  </a:lnTo>
                  <a:lnTo>
                    <a:pt x="176" y="395"/>
                  </a:lnTo>
                  <a:lnTo>
                    <a:pt x="172" y="394"/>
                  </a:lnTo>
                  <a:lnTo>
                    <a:pt x="167" y="390"/>
                  </a:lnTo>
                  <a:lnTo>
                    <a:pt x="162" y="385"/>
                  </a:lnTo>
                  <a:lnTo>
                    <a:pt x="159" y="381"/>
                  </a:lnTo>
                  <a:lnTo>
                    <a:pt x="160" y="378"/>
                  </a:lnTo>
                  <a:lnTo>
                    <a:pt x="163" y="373"/>
                  </a:lnTo>
                  <a:lnTo>
                    <a:pt x="168" y="365"/>
                  </a:lnTo>
                  <a:lnTo>
                    <a:pt x="172" y="357"/>
                  </a:lnTo>
                  <a:lnTo>
                    <a:pt x="173" y="349"/>
                  </a:lnTo>
                  <a:lnTo>
                    <a:pt x="174" y="344"/>
                  </a:lnTo>
                  <a:lnTo>
                    <a:pt x="178" y="341"/>
                  </a:lnTo>
                  <a:lnTo>
                    <a:pt x="184" y="338"/>
                  </a:lnTo>
                  <a:lnTo>
                    <a:pt x="188" y="335"/>
                  </a:lnTo>
                  <a:lnTo>
                    <a:pt x="189" y="329"/>
                  </a:lnTo>
                  <a:lnTo>
                    <a:pt x="187" y="322"/>
                  </a:lnTo>
                  <a:lnTo>
                    <a:pt x="184" y="313"/>
                  </a:lnTo>
                  <a:lnTo>
                    <a:pt x="180" y="305"/>
                  </a:lnTo>
                  <a:lnTo>
                    <a:pt x="179" y="297"/>
                  </a:lnTo>
                  <a:lnTo>
                    <a:pt x="180" y="290"/>
                  </a:lnTo>
                  <a:lnTo>
                    <a:pt x="183" y="285"/>
                  </a:lnTo>
                  <a:lnTo>
                    <a:pt x="186" y="281"/>
                  </a:lnTo>
                  <a:lnTo>
                    <a:pt x="188" y="278"/>
                  </a:lnTo>
                  <a:lnTo>
                    <a:pt x="189" y="273"/>
                  </a:lnTo>
                  <a:lnTo>
                    <a:pt x="188" y="266"/>
                  </a:lnTo>
                  <a:lnTo>
                    <a:pt x="184" y="257"/>
                  </a:lnTo>
                  <a:lnTo>
                    <a:pt x="180" y="252"/>
                  </a:lnTo>
                  <a:lnTo>
                    <a:pt x="176" y="250"/>
                  </a:lnTo>
                  <a:lnTo>
                    <a:pt x="164" y="250"/>
                  </a:lnTo>
                  <a:lnTo>
                    <a:pt x="158" y="249"/>
                  </a:lnTo>
                  <a:lnTo>
                    <a:pt x="153" y="243"/>
                  </a:lnTo>
                  <a:lnTo>
                    <a:pt x="149" y="239"/>
                  </a:lnTo>
                  <a:lnTo>
                    <a:pt x="137" y="239"/>
                  </a:lnTo>
                  <a:lnTo>
                    <a:pt x="130" y="240"/>
                  </a:lnTo>
                  <a:lnTo>
                    <a:pt x="125" y="240"/>
                  </a:lnTo>
                  <a:lnTo>
                    <a:pt x="119" y="238"/>
                  </a:lnTo>
                  <a:lnTo>
                    <a:pt x="111" y="237"/>
                  </a:lnTo>
                  <a:lnTo>
                    <a:pt x="102" y="235"/>
                  </a:lnTo>
                  <a:lnTo>
                    <a:pt x="94" y="233"/>
                  </a:lnTo>
                  <a:lnTo>
                    <a:pt x="88" y="230"/>
                  </a:lnTo>
                  <a:lnTo>
                    <a:pt x="88" y="222"/>
                  </a:lnTo>
                  <a:lnTo>
                    <a:pt x="84" y="218"/>
                  </a:lnTo>
                  <a:lnTo>
                    <a:pt x="78" y="215"/>
                  </a:lnTo>
                  <a:lnTo>
                    <a:pt x="74" y="212"/>
                  </a:lnTo>
                  <a:lnTo>
                    <a:pt x="73" y="210"/>
                  </a:lnTo>
                  <a:lnTo>
                    <a:pt x="73" y="208"/>
                  </a:lnTo>
                  <a:lnTo>
                    <a:pt x="70" y="207"/>
                  </a:lnTo>
                  <a:lnTo>
                    <a:pt x="66" y="207"/>
                  </a:lnTo>
                  <a:lnTo>
                    <a:pt x="60" y="206"/>
                  </a:lnTo>
                  <a:lnTo>
                    <a:pt x="56" y="205"/>
                  </a:lnTo>
                  <a:lnTo>
                    <a:pt x="53" y="202"/>
                  </a:lnTo>
                  <a:lnTo>
                    <a:pt x="49" y="197"/>
                  </a:lnTo>
                  <a:lnTo>
                    <a:pt x="42" y="193"/>
                  </a:lnTo>
                  <a:lnTo>
                    <a:pt x="36" y="188"/>
                  </a:lnTo>
                  <a:lnTo>
                    <a:pt x="34" y="184"/>
                  </a:lnTo>
                  <a:lnTo>
                    <a:pt x="34" y="182"/>
                  </a:lnTo>
                  <a:lnTo>
                    <a:pt x="33" y="182"/>
                  </a:lnTo>
                  <a:lnTo>
                    <a:pt x="43" y="177"/>
                  </a:lnTo>
                  <a:lnTo>
                    <a:pt x="45" y="177"/>
                  </a:lnTo>
                  <a:lnTo>
                    <a:pt x="48" y="175"/>
                  </a:lnTo>
                  <a:lnTo>
                    <a:pt x="50" y="172"/>
                  </a:lnTo>
                  <a:lnTo>
                    <a:pt x="50" y="167"/>
                  </a:lnTo>
                  <a:lnTo>
                    <a:pt x="47" y="162"/>
                  </a:lnTo>
                  <a:lnTo>
                    <a:pt x="41" y="160"/>
                  </a:lnTo>
                  <a:lnTo>
                    <a:pt x="38" y="160"/>
                  </a:lnTo>
                  <a:lnTo>
                    <a:pt x="34" y="158"/>
                  </a:lnTo>
                  <a:lnTo>
                    <a:pt x="30" y="152"/>
                  </a:lnTo>
                  <a:lnTo>
                    <a:pt x="25" y="146"/>
                  </a:lnTo>
                  <a:lnTo>
                    <a:pt x="18" y="141"/>
                  </a:lnTo>
                  <a:lnTo>
                    <a:pt x="10" y="137"/>
                  </a:lnTo>
                  <a:lnTo>
                    <a:pt x="4" y="132"/>
                  </a:lnTo>
                  <a:lnTo>
                    <a:pt x="0" y="128"/>
                  </a:lnTo>
                  <a:lnTo>
                    <a:pt x="1" y="123"/>
                  </a:lnTo>
                  <a:lnTo>
                    <a:pt x="7" y="115"/>
                  </a:lnTo>
                  <a:lnTo>
                    <a:pt x="16" y="108"/>
                  </a:lnTo>
                  <a:lnTo>
                    <a:pt x="26" y="102"/>
                  </a:lnTo>
                  <a:lnTo>
                    <a:pt x="37" y="99"/>
                  </a:lnTo>
                  <a:lnTo>
                    <a:pt x="43" y="97"/>
                  </a:lnTo>
                  <a:lnTo>
                    <a:pt x="50" y="92"/>
                  </a:lnTo>
                  <a:lnTo>
                    <a:pt x="57" y="86"/>
                  </a:lnTo>
                  <a:lnTo>
                    <a:pt x="74" y="69"/>
                  </a:lnTo>
                  <a:lnTo>
                    <a:pt x="77" y="67"/>
                  </a:lnTo>
                  <a:lnTo>
                    <a:pt x="78" y="68"/>
                  </a:lnTo>
                  <a:lnTo>
                    <a:pt x="78" y="72"/>
                  </a:lnTo>
                  <a:lnTo>
                    <a:pt x="77" y="77"/>
                  </a:lnTo>
                  <a:lnTo>
                    <a:pt x="77" y="88"/>
                  </a:lnTo>
                  <a:lnTo>
                    <a:pt x="79" y="92"/>
                  </a:lnTo>
                  <a:lnTo>
                    <a:pt x="83" y="93"/>
                  </a:lnTo>
                  <a:lnTo>
                    <a:pt x="89" y="91"/>
                  </a:lnTo>
                  <a:lnTo>
                    <a:pt x="99" y="83"/>
                  </a:lnTo>
                  <a:lnTo>
                    <a:pt x="105" y="81"/>
                  </a:lnTo>
                  <a:lnTo>
                    <a:pt x="113" y="79"/>
                  </a:lnTo>
                  <a:lnTo>
                    <a:pt x="119" y="75"/>
                  </a:lnTo>
                  <a:lnTo>
                    <a:pt x="124" y="69"/>
                  </a:lnTo>
                  <a:lnTo>
                    <a:pt x="126" y="62"/>
                  </a:lnTo>
                  <a:lnTo>
                    <a:pt x="127" y="55"/>
                  </a:lnTo>
                  <a:lnTo>
                    <a:pt x="130" y="50"/>
                  </a:lnTo>
                  <a:lnTo>
                    <a:pt x="135" y="46"/>
                  </a:lnTo>
                  <a:lnTo>
                    <a:pt x="141" y="46"/>
                  </a:lnTo>
                  <a:lnTo>
                    <a:pt x="147" y="48"/>
                  </a:lnTo>
                  <a:lnTo>
                    <a:pt x="151" y="51"/>
                  </a:lnTo>
                  <a:lnTo>
                    <a:pt x="155" y="52"/>
                  </a:lnTo>
                  <a:lnTo>
                    <a:pt x="161" y="50"/>
                  </a:lnTo>
                  <a:lnTo>
                    <a:pt x="168" y="45"/>
                  </a:lnTo>
                  <a:lnTo>
                    <a:pt x="173" y="43"/>
                  </a:lnTo>
                  <a:lnTo>
                    <a:pt x="178" y="45"/>
                  </a:lnTo>
                  <a:lnTo>
                    <a:pt x="184" y="49"/>
                  </a:lnTo>
                  <a:lnTo>
                    <a:pt x="193" y="54"/>
                  </a:lnTo>
                  <a:lnTo>
                    <a:pt x="204" y="60"/>
                  </a:lnTo>
                  <a:lnTo>
                    <a:pt x="215" y="67"/>
                  </a:lnTo>
                  <a:lnTo>
                    <a:pt x="220" y="72"/>
                  </a:lnTo>
                  <a:lnTo>
                    <a:pt x="223" y="76"/>
                  </a:lnTo>
                  <a:lnTo>
                    <a:pt x="225" y="80"/>
                  </a:lnTo>
                  <a:lnTo>
                    <a:pt x="227" y="82"/>
                  </a:lnTo>
                  <a:lnTo>
                    <a:pt x="231" y="83"/>
                  </a:lnTo>
                  <a:lnTo>
                    <a:pt x="237" y="82"/>
                  </a:lnTo>
                  <a:lnTo>
                    <a:pt x="247" y="80"/>
                  </a:lnTo>
                  <a:lnTo>
                    <a:pt x="254" y="78"/>
                  </a:lnTo>
                  <a:lnTo>
                    <a:pt x="257" y="79"/>
                  </a:lnTo>
                  <a:lnTo>
                    <a:pt x="261" y="81"/>
                  </a:lnTo>
                  <a:lnTo>
                    <a:pt x="266" y="84"/>
                  </a:lnTo>
                  <a:lnTo>
                    <a:pt x="273" y="86"/>
                  </a:lnTo>
                  <a:lnTo>
                    <a:pt x="281" y="88"/>
                  </a:lnTo>
                  <a:lnTo>
                    <a:pt x="288" y="92"/>
                  </a:lnTo>
                  <a:lnTo>
                    <a:pt x="294" y="95"/>
                  </a:lnTo>
                  <a:lnTo>
                    <a:pt x="300" y="97"/>
                  </a:lnTo>
                  <a:lnTo>
                    <a:pt x="305" y="97"/>
                  </a:lnTo>
                  <a:lnTo>
                    <a:pt x="309" y="98"/>
                  </a:lnTo>
                  <a:lnTo>
                    <a:pt x="311" y="100"/>
                  </a:lnTo>
                  <a:lnTo>
                    <a:pt x="311" y="102"/>
                  </a:lnTo>
                  <a:lnTo>
                    <a:pt x="310" y="104"/>
                  </a:lnTo>
                  <a:lnTo>
                    <a:pt x="310" y="110"/>
                  </a:lnTo>
                  <a:lnTo>
                    <a:pt x="314" y="112"/>
                  </a:lnTo>
                  <a:lnTo>
                    <a:pt x="349" y="112"/>
                  </a:lnTo>
                  <a:lnTo>
                    <a:pt x="357" y="113"/>
                  </a:lnTo>
                  <a:lnTo>
                    <a:pt x="361" y="114"/>
                  </a:lnTo>
                  <a:lnTo>
                    <a:pt x="362" y="115"/>
                  </a:lnTo>
                  <a:lnTo>
                    <a:pt x="362" y="118"/>
                  </a:lnTo>
                  <a:lnTo>
                    <a:pt x="361" y="119"/>
                  </a:lnTo>
                  <a:lnTo>
                    <a:pt x="361" y="121"/>
                  </a:lnTo>
                  <a:lnTo>
                    <a:pt x="362" y="122"/>
                  </a:lnTo>
                  <a:lnTo>
                    <a:pt x="362" y="123"/>
                  </a:lnTo>
                  <a:lnTo>
                    <a:pt x="364" y="123"/>
                  </a:lnTo>
                  <a:lnTo>
                    <a:pt x="366" y="122"/>
                  </a:lnTo>
                  <a:lnTo>
                    <a:pt x="369" y="121"/>
                  </a:lnTo>
                  <a:lnTo>
                    <a:pt x="377" y="116"/>
                  </a:lnTo>
                  <a:lnTo>
                    <a:pt x="385" y="111"/>
                  </a:lnTo>
                  <a:lnTo>
                    <a:pt x="394" y="104"/>
                  </a:lnTo>
                  <a:lnTo>
                    <a:pt x="400" y="98"/>
                  </a:lnTo>
                  <a:lnTo>
                    <a:pt x="403" y="92"/>
                  </a:lnTo>
                  <a:lnTo>
                    <a:pt x="403" y="90"/>
                  </a:lnTo>
                  <a:lnTo>
                    <a:pt x="404" y="88"/>
                  </a:lnTo>
                  <a:lnTo>
                    <a:pt x="404" y="86"/>
                  </a:lnTo>
                  <a:lnTo>
                    <a:pt x="407" y="83"/>
                  </a:lnTo>
                  <a:lnTo>
                    <a:pt x="413" y="83"/>
                  </a:lnTo>
                  <a:lnTo>
                    <a:pt x="417" y="84"/>
                  </a:lnTo>
                  <a:lnTo>
                    <a:pt x="420" y="85"/>
                  </a:lnTo>
                  <a:lnTo>
                    <a:pt x="422" y="87"/>
                  </a:lnTo>
                  <a:lnTo>
                    <a:pt x="424" y="88"/>
                  </a:lnTo>
                  <a:lnTo>
                    <a:pt x="425" y="90"/>
                  </a:lnTo>
                  <a:lnTo>
                    <a:pt x="425" y="91"/>
                  </a:lnTo>
                  <a:lnTo>
                    <a:pt x="426" y="93"/>
                  </a:lnTo>
                  <a:lnTo>
                    <a:pt x="427" y="94"/>
                  </a:lnTo>
                  <a:lnTo>
                    <a:pt x="428" y="94"/>
                  </a:lnTo>
                  <a:lnTo>
                    <a:pt x="431" y="91"/>
                  </a:lnTo>
                  <a:lnTo>
                    <a:pt x="436" y="85"/>
                  </a:lnTo>
                  <a:lnTo>
                    <a:pt x="440" y="80"/>
                  </a:lnTo>
                  <a:lnTo>
                    <a:pt x="442" y="75"/>
                  </a:lnTo>
                  <a:lnTo>
                    <a:pt x="445" y="72"/>
                  </a:lnTo>
                  <a:lnTo>
                    <a:pt x="449" y="71"/>
                  </a:lnTo>
                  <a:lnTo>
                    <a:pt x="456" y="71"/>
                  </a:lnTo>
                  <a:lnTo>
                    <a:pt x="462" y="72"/>
                  </a:lnTo>
                  <a:lnTo>
                    <a:pt x="467" y="73"/>
                  </a:lnTo>
                  <a:lnTo>
                    <a:pt x="469" y="76"/>
                  </a:lnTo>
                  <a:lnTo>
                    <a:pt x="469" y="78"/>
                  </a:lnTo>
                  <a:lnTo>
                    <a:pt x="470" y="81"/>
                  </a:lnTo>
                  <a:lnTo>
                    <a:pt x="470" y="83"/>
                  </a:lnTo>
                  <a:lnTo>
                    <a:pt x="472" y="87"/>
                  </a:lnTo>
                  <a:lnTo>
                    <a:pt x="473" y="88"/>
                  </a:lnTo>
                  <a:lnTo>
                    <a:pt x="475" y="88"/>
                  </a:lnTo>
                  <a:lnTo>
                    <a:pt x="478" y="82"/>
                  </a:lnTo>
                  <a:lnTo>
                    <a:pt x="478" y="76"/>
                  </a:lnTo>
                  <a:lnTo>
                    <a:pt x="480" y="70"/>
                  </a:lnTo>
                  <a:lnTo>
                    <a:pt x="483" y="64"/>
                  </a:lnTo>
                  <a:lnTo>
                    <a:pt x="490" y="60"/>
                  </a:lnTo>
                  <a:lnTo>
                    <a:pt x="496" y="56"/>
                  </a:lnTo>
                  <a:lnTo>
                    <a:pt x="499" y="53"/>
                  </a:lnTo>
                  <a:lnTo>
                    <a:pt x="500" y="50"/>
                  </a:lnTo>
                  <a:lnTo>
                    <a:pt x="501" y="46"/>
                  </a:lnTo>
                  <a:lnTo>
                    <a:pt x="502" y="40"/>
                  </a:lnTo>
                  <a:lnTo>
                    <a:pt x="505" y="32"/>
                  </a:lnTo>
                  <a:lnTo>
                    <a:pt x="511" y="23"/>
                  </a:lnTo>
                  <a:lnTo>
                    <a:pt x="518" y="17"/>
                  </a:lnTo>
                  <a:lnTo>
                    <a:pt x="527" y="15"/>
                  </a:lnTo>
                  <a:lnTo>
                    <a:pt x="537" y="15"/>
                  </a:lnTo>
                  <a:lnTo>
                    <a:pt x="550" y="16"/>
                  </a:lnTo>
                  <a:lnTo>
                    <a:pt x="564" y="16"/>
                  </a:lnTo>
                  <a:lnTo>
                    <a:pt x="577" y="15"/>
                  </a:lnTo>
                  <a:lnTo>
                    <a:pt x="586" y="12"/>
                  </a:lnTo>
                  <a:lnTo>
                    <a:pt x="592" y="8"/>
                  </a:lnTo>
                  <a:lnTo>
                    <a:pt x="596" y="4"/>
                  </a:lnTo>
                  <a:lnTo>
                    <a:pt x="601" y="1"/>
                  </a:lnTo>
                  <a:lnTo>
                    <a:pt x="606"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1">
              <a:extLst>
                <a:ext uri="{FF2B5EF4-FFF2-40B4-BE49-F238E27FC236}">
                  <a16:creationId xmlns:a16="http://schemas.microsoft.com/office/drawing/2014/main" id="{2F6CFB88-8FE6-32DB-38E0-556116592024}"/>
                </a:ext>
              </a:extLst>
            </p:cNvPr>
            <p:cNvSpPr>
              <a:spLocks/>
            </p:cNvSpPr>
            <p:nvPr/>
          </p:nvSpPr>
          <p:spPr bwMode="auto">
            <a:xfrm>
              <a:off x="7148513" y="2768601"/>
              <a:ext cx="257175" cy="204788"/>
            </a:xfrm>
            <a:custGeom>
              <a:avLst/>
              <a:gdLst/>
              <a:ahLst/>
              <a:cxnLst>
                <a:cxn ang="0">
                  <a:pos x="92" y="1"/>
                </a:cxn>
                <a:cxn ang="0">
                  <a:pos x="94" y="9"/>
                </a:cxn>
                <a:cxn ang="0">
                  <a:pos x="97" y="29"/>
                </a:cxn>
                <a:cxn ang="0">
                  <a:pos x="108" y="36"/>
                </a:cxn>
                <a:cxn ang="0">
                  <a:pos x="124" y="51"/>
                </a:cxn>
                <a:cxn ang="0">
                  <a:pos x="132" y="59"/>
                </a:cxn>
                <a:cxn ang="0">
                  <a:pos x="130" y="67"/>
                </a:cxn>
                <a:cxn ang="0">
                  <a:pos x="128" y="75"/>
                </a:cxn>
                <a:cxn ang="0">
                  <a:pos x="136" y="77"/>
                </a:cxn>
                <a:cxn ang="0">
                  <a:pos x="151" y="80"/>
                </a:cxn>
                <a:cxn ang="0">
                  <a:pos x="162" y="86"/>
                </a:cxn>
                <a:cxn ang="0">
                  <a:pos x="158" y="94"/>
                </a:cxn>
                <a:cxn ang="0">
                  <a:pos x="153" y="109"/>
                </a:cxn>
                <a:cxn ang="0">
                  <a:pos x="151" y="121"/>
                </a:cxn>
                <a:cxn ang="0">
                  <a:pos x="145" y="129"/>
                </a:cxn>
                <a:cxn ang="0">
                  <a:pos x="133" y="125"/>
                </a:cxn>
                <a:cxn ang="0">
                  <a:pos x="107" y="111"/>
                </a:cxn>
                <a:cxn ang="0">
                  <a:pos x="98" y="110"/>
                </a:cxn>
                <a:cxn ang="0">
                  <a:pos x="89" y="107"/>
                </a:cxn>
                <a:cxn ang="0">
                  <a:pos x="84" y="108"/>
                </a:cxn>
                <a:cxn ang="0">
                  <a:pos x="83" y="111"/>
                </a:cxn>
                <a:cxn ang="0">
                  <a:pos x="81" y="121"/>
                </a:cxn>
                <a:cxn ang="0">
                  <a:pos x="60" y="120"/>
                </a:cxn>
                <a:cxn ang="0">
                  <a:pos x="44" y="110"/>
                </a:cxn>
                <a:cxn ang="0">
                  <a:pos x="35" y="107"/>
                </a:cxn>
                <a:cxn ang="0">
                  <a:pos x="24" y="112"/>
                </a:cxn>
                <a:cxn ang="0">
                  <a:pos x="10" y="115"/>
                </a:cxn>
                <a:cxn ang="0">
                  <a:pos x="1" y="106"/>
                </a:cxn>
                <a:cxn ang="0">
                  <a:pos x="0" y="89"/>
                </a:cxn>
                <a:cxn ang="0">
                  <a:pos x="5" y="78"/>
                </a:cxn>
                <a:cxn ang="0">
                  <a:pos x="8" y="50"/>
                </a:cxn>
                <a:cxn ang="0">
                  <a:pos x="12" y="38"/>
                </a:cxn>
                <a:cxn ang="0">
                  <a:pos x="20" y="28"/>
                </a:cxn>
                <a:cxn ang="0">
                  <a:pos x="28" y="18"/>
                </a:cxn>
                <a:cxn ang="0">
                  <a:pos x="41" y="17"/>
                </a:cxn>
                <a:cxn ang="0">
                  <a:pos x="57" y="20"/>
                </a:cxn>
                <a:cxn ang="0">
                  <a:pos x="74" y="15"/>
                </a:cxn>
                <a:cxn ang="0">
                  <a:pos x="82" y="7"/>
                </a:cxn>
                <a:cxn ang="0">
                  <a:pos x="90" y="0"/>
                </a:cxn>
              </a:cxnLst>
              <a:rect l="0" t="0" r="r" b="b"/>
              <a:pathLst>
                <a:path w="162" h="129">
                  <a:moveTo>
                    <a:pt x="90" y="0"/>
                  </a:moveTo>
                  <a:lnTo>
                    <a:pt x="92" y="1"/>
                  </a:lnTo>
                  <a:lnTo>
                    <a:pt x="93" y="3"/>
                  </a:lnTo>
                  <a:lnTo>
                    <a:pt x="94" y="9"/>
                  </a:lnTo>
                  <a:lnTo>
                    <a:pt x="95" y="23"/>
                  </a:lnTo>
                  <a:lnTo>
                    <a:pt x="97" y="29"/>
                  </a:lnTo>
                  <a:lnTo>
                    <a:pt x="101" y="32"/>
                  </a:lnTo>
                  <a:lnTo>
                    <a:pt x="108" y="36"/>
                  </a:lnTo>
                  <a:lnTo>
                    <a:pt x="116" y="44"/>
                  </a:lnTo>
                  <a:lnTo>
                    <a:pt x="124" y="51"/>
                  </a:lnTo>
                  <a:lnTo>
                    <a:pt x="130" y="56"/>
                  </a:lnTo>
                  <a:lnTo>
                    <a:pt x="132" y="59"/>
                  </a:lnTo>
                  <a:lnTo>
                    <a:pt x="132" y="63"/>
                  </a:lnTo>
                  <a:lnTo>
                    <a:pt x="130" y="67"/>
                  </a:lnTo>
                  <a:lnTo>
                    <a:pt x="128" y="72"/>
                  </a:lnTo>
                  <a:lnTo>
                    <a:pt x="128" y="75"/>
                  </a:lnTo>
                  <a:lnTo>
                    <a:pt x="130" y="76"/>
                  </a:lnTo>
                  <a:lnTo>
                    <a:pt x="136" y="77"/>
                  </a:lnTo>
                  <a:lnTo>
                    <a:pt x="143" y="78"/>
                  </a:lnTo>
                  <a:lnTo>
                    <a:pt x="151" y="80"/>
                  </a:lnTo>
                  <a:lnTo>
                    <a:pt x="158" y="83"/>
                  </a:lnTo>
                  <a:lnTo>
                    <a:pt x="162" y="86"/>
                  </a:lnTo>
                  <a:lnTo>
                    <a:pt x="162" y="89"/>
                  </a:lnTo>
                  <a:lnTo>
                    <a:pt x="158" y="94"/>
                  </a:lnTo>
                  <a:lnTo>
                    <a:pt x="154" y="101"/>
                  </a:lnTo>
                  <a:lnTo>
                    <a:pt x="153" y="109"/>
                  </a:lnTo>
                  <a:lnTo>
                    <a:pt x="153" y="115"/>
                  </a:lnTo>
                  <a:lnTo>
                    <a:pt x="151" y="121"/>
                  </a:lnTo>
                  <a:lnTo>
                    <a:pt x="148" y="126"/>
                  </a:lnTo>
                  <a:lnTo>
                    <a:pt x="145" y="129"/>
                  </a:lnTo>
                  <a:lnTo>
                    <a:pt x="140" y="129"/>
                  </a:lnTo>
                  <a:lnTo>
                    <a:pt x="133" y="125"/>
                  </a:lnTo>
                  <a:lnTo>
                    <a:pt x="115" y="115"/>
                  </a:lnTo>
                  <a:lnTo>
                    <a:pt x="107" y="111"/>
                  </a:lnTo>
                  <a:lnTo>
                    <a:pt x="102" y="110"/>
                  </a:lnTo>
                  <a:lnTo>
                    <a:pt x="98" y="110"/>
                  </a:lnTo>
                  <a:lnTo>
                    <a:pt x="94" y="108"/>
                  </a:lnTo>
                  <a:lnTo>
                    <a:pt x="89" y="107"/>
                  </a:lnTo>
                  <a:lnTo>
                    <a:pt x="85" y="107"/>
                  </a:lnTo>
                  <a:lnTo>
                    <a:pt x="84" y="108"/>
                  </a:lnTo>
                  <a:lnTo>
                    <a:pt x="84" y="109"/>
                  </a:lnTo>
                  <a:lnTo>
                    <a:pt x="83" y="111"/>
                  </a:lnTo>
                  <a:lnTo>
                    <a:pt x="83" y="119"/>
                  </a:lnTo>
                  <a:lnTo>
                    <a:pt x="81" y="121"/>
                  </a:lnTo>
                  <a:lnTo>
                    <a:pt x="67" y="121"/>
                  </a:lnTo>
                  <a:lnTo>
                    <a:pt x="60" y="120"/>
                  </a:lnTo>
                  <a:lnTo>
                    <a:pt x="50" y="114"/>
                  </a:lnTo>
                  <a:lnTo>
                    <a:pt x="44" y="110"/>
                  </a:lnTo>
                  <a:lnTo>
                    <a:pt x="39" y="107"/>
                  </a:lnTo>
                  <a:lnTo>
                    <a:pt x="35" y="107"/>
                  </a:lnTo>
                  <a:lnTo>
                    <a:pt x="31" y="109"/>
                  </a:lnTo>
                  <a:lnTo>
                    <a:pt x="24" y="112"/>
                  </a:lnTo>
                  <a:lnTo>
                    <a:pt x="17" y="114"/>
                  </a:lnTo>
                  <a:lnTo>
                    <a:pt x="10" y="115"/>
                  </a:lnTo>
                  <a:lnTo>
                    <a:pt x="5" y="113"/>
                  </a:lnTo>
                  <a:lnTo>
                    <a:pt x="1" y="106"/>
                  </a:lnTo>
                  <a:lnTo>
                    <a:pt x="0" y="98"/>
                  </a:lnTo>
                  <a:lnTo>
                    <a:pt x="0" y="89"/>
                  </a:lnTo>
                  <a:lnTo>
                    <a:pt x="3" y="83"/>
                  </a:lnTo>
                  <a:lnTo>
                    <a:pt x="5" y="78"/>
                  </a:lnTo>
                  <a:lnTo>
                    <a:pt x="6" y="70"/>
                  </a:lnTo>
                  <a:lnTo>
                    <a:pt x="8" y="50"/>
                  </a:lnTo>
                  <a:lnTo>
                    <a:pt x="9" y="42"/>
                  </a:lnTo>
                  <a:lnTo>
                    <a:pt x="12" y="38"/>
                  </a:lnTo>
                  <a:lnTo>
                    <a:pt x="17" y="33"/>
                  </a:lnTo>
                  <a:lnTo>
                    <a:pt x="20" y="28"/>
                  </a:lnTo>
                  <a:lnTo>
                    <a:pt x="23" y="22"/>
                  </a:lnTo>
                  <a:lnTo>
                    <a:pt x="28" y="18"/>
                  </a:lnTo>
                  <a:lnTo>
                    <a:pt x="34" y="16"/>
                  </a:lnTo>
                  <a:lnTo>
                    <a:pt x="41" y="17"/>
                  </a:lnTo>
                  <a:lnTo>
                    <a:pt x="49" y="19"/>
                  </a:lnTo>
                  <a:lnTo>
                    <a:pt x="57" y="20"/>
                  </a:lnTo>
                  <a:lnTo>
                    <a:pt x="66" y="18"/>
                  </a:lnTo>
                  <a:lnTo>
                    <a:pt x="74" y="15"/>
                  </a:lnTo>
                  <a:lnTo>
                    <a:pt x="80" y="10"/>
                  </a:lnTo>
                  <a:lnTo>
                    <a:pt x="82" y="7"/>
                  </a:lnTo>
                  <a:lnTo>
                    <a:pt x="85" y="5"/>
                  </a:lnTo>
                  <a:lnTo>
                    <a:pt x="90"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22">
              <a:extLst>
                <a:ext uri="{FF2B5EF4-FFF2-40B4-BE49-F238E27FC236}">
                  <a16:creationId xmlns:a16="http://schemas.microsoft.com/office/drawing/2014/main" id="{D19C7313-1BCA-F426-22BC-98B07C6D801F}"/>
                </a:ext>
              </a:extLst>
            </p:cNvPr>
            <p:cNvSpPr>
              <a:spLocks/>
            </p:cNvSpPr>
            <p:nvPr/>
          </p:nvSpPr>
          <p:spPr bwMode="auto">
            <a:xfrm>
              <a:off x="7358063" y="1776413"/>
              <a:ext cx="185738" cy="211138"/>
            </a:xfrm>
            <a:custGeom>
              <a:avLst/>
              <a:gdLst/>
              <a:ahLst/>
              <a:cxnLst>
                <a:cxn ang="0">
                  <a:pos x="13" y="1"/>
                </a:cxn>
                <a:cxn ang="0">
                  <a:pos x="20" y="9"/>
                </a:cxn>
                <a:cxn ang="0">
                  <a:pos x="31" y="28"/>
                </a:cxn>
                <a:cxn ang="0">
                  <a:pos x="45" y="32"/>
                </a:cxn>
                <a:cxn ang="0">
                  <a:pos x="65" y="43"/>
                </a:cxn>
                <a:cxn ang="0">
                  <a:pos x="78" y="58"/>
                </a:cxn>
                <a:cxn ang="0">
                  <a:pos x="96" y="76"/>
                </a:cxn>
                <a:cxn ang="0">
                  <a:pos x="114" y="89"/>
                </a:cxn>
                <a:cxn ang="0">
                  <a:pos x="115" y="90"/>
                </a:cxn>
                <a:cxn ang="0">
                  <a:pos x="117" y="123"/>
                </a:cxn>
                <a:cxn ang="0">
                  <a:pos x="110" y="119"/>
                </a:cxn>
                <a:cxn ang="0">
                  <a:pos x="96" y="120"/>
                </a:cxn>
                <a:cxn ang="0">
                  <a:pos x="79" y="121"/>
                </a:cxn>
                <a:cxn ang="0">
                  <a:pos x="69" y="124"/>
                </a:cxn>
                <a:cxn ang="0">
                  <a:pos x="53" y="130"/>
                </a:cxn>
                <a:cxn ang="0">
                  <a:pos x="36" y="133"/>
                </a:cxn>
                <a:cxn ang="0">
                  <a:pos x="29" y="130"/>
                </a:cxn>
                <a:cxn ang="0">
                  <a:pos x="30" y="124"/>
                </a:cxn>
                <a:cxn ang="0">
                  <a:pos x="35" y="120"/>
                </a:cxn>
                <a:cxn ang="0">
                  <a:pos x="46" y="115"/>
                </a:cxn>
                <a:cxn ang="0">
                  <a:pos x="51" y="108"/>
                </a:cxn>
                <a:cxn ang="0">
                  <a:pos x="38" y="89"/>
                </a:cxn>
                <a:cxn ang="0">
                  <a:pos x="35" y="77"/>
                </a:cxn>
                <a:cxn ang="0">
                  <a:pos x="46" y="73"/>
                </a:cxn>
                <a:cxn ang="0">
                  <a:pos x="50" y="76"/>
                </a:cxn>
                <a:cxn ang="0">
                  <a:pos x="51" y="86"/>
                </a:cxn>
                <a:cxn ang="0">
                  <a:pos x="53" y="89"/>
                </a:cxn>
                <a:cxn ang="0">
                  <a:pos x="55" y="88"/>
                </a:cxn>
                <a:cxn ang="0">
                  <a:pos x="69" y="89"/>
                </a:cxn>
                <a:cxn ang="0">
                  <a:pos x="73" y="85"/>
                </a:cxn>
                <a:cxn ang="0">
                  <a:pos x="77" y="75"/>
                </a:cxn>
                <a:cxn ang="0">
                  <a:pos x="76" y="67"/>
                </a:cxn>
                <a:cxn ang="0">
                  <a:pos x="67" y="61"/>
                </a:cxn>
                <a:cxn ang="0">
                  <a:pos x="55" y="48"/>
                </a:cxn>
                <a:cxn ang="0">
                  <a:pos x="45" y="46"/>
                </a:cxn>
                <a:cxn ang="0">
                  <a:pos x="42" y="49"/>
                </a:cxn>
                <a:cxn ang="0">
                  <a:pos x="41" y="52"/>
                </a:cxn>
                <a:cxn ang="0">
                  <a:pos x="40" y="55"/>
                </a:cxn>
                <a:cxn ang="0">
                  <a:pos x="38" y="60"/>
                </a:cxn>
                <a:cxn ang="0">
                  <a:pos x="32" y="67"/>
                </a:cxn>
                <a:cxn ang="0">
                  <a:pos x="29" y="69"/>
                </a:cxn>
                <a:cxn ang="0">
                  <a:pos x="26" y="66"/>
                </a:cxn>
                <a:cxn ang="0">
                  <a:pos x="26" y="62"/>
                </a:cxn>
                <a:cxn ang="0">
                  <a:pos x="27" y="58"/>
                </a:cxn>
                <a:cxn ang="0">
                  <a:pos x="28" y="55"/>
                </a:cxn>
                <a:cxn ang="0">
                  <a:pos x="24" y="54"/>
                </a:cxn>
                <a:cxn ang="0">
                  <a:pos x="20" y="59"/>
                </a:cxn>
                <a:cxn ang="0">
                  <a:pos x="17" y="62"/>
                </a:cxn>
                <a:cxn ang="0">
                  <a:pos x="11" y="60"/>
                </a:cxn>
                <a:cxn ang="0">
                  <a:pos x="10" y="51"/>
                </a:cxn>
                <a:cxn ang="0">
                  <a:pos x="20" y="33"/>
                </a:cxn>
                <a:cxn ang="0">
                  <a:pos x="18" y="22"/>
                </a:cxn>
                <a:cxn ang="0">
                  <a:pos x="7" y="14"/>
                </a:cxn>
                <a:cxn ang="0">
                  <a:pos x="0" y="6"/>
                </a:cxn>
                <a:cxn ang="0">
                  <a:pos x="9" y="0"/>
                </a:cxn>
              </a:cxnLst>
              <a:rect l="0" t="0" r="r" b="b"/>
              <a:pathLst>
                <a:path w="117" h="133">
                  <a:moveTo>
                    <a:pt x="9" y="0"/>
                  </a:moveTo>
                  <a:lnTo>
                    <a:pt x="13" y="1"/>
                  </a:lnTo>
                  <a:lnTo>
                    <a:pt x="16" y="4"/>
                  </a:lnTo>
                  <a:lnTo>
                    <a:pt x="20" y="9"/>
                  </a:lnTo>
                  <a:lnTo>
                    <a:pt x="28" y="23"/>
                  </a:lnTo>
                  <a:lnTo>
                    <a:pt x="31" y="28"/>
                  </a:lnTo>
                  <a:lnTo>
                    <a:pt x="36" y="30"/>
                  </a:lnTo>
                  <a:lnTo>
                    <a:pt x="45" y="32"/>
                  </a:lnTo>
                  <a:lnTo>
                    <a:pt x="56" y="36"/>
                  </a:lnTo>
                  <a:lnTo>
                    <a:pt x="65" y="43"/>
                  </a:lnTo>
                  <a:lnTo>
                    <a:pt x="70" y="49"/>
                  </a:lnTo>
                  <a:lnTo>
                    <a:pt x="78" y="58"/>
                  </a:lnTo>
                  <a:lnTo>
                    <a:pt x="87" y="68"/>
                  </a:lnTo>
                  <a:lnTo>
                    <a:pt x="96" y="76"/>
                  </a:lnTo>
                  <a:lnTo>
                    <a:pt x="105" y="84"/>
                  </a:lnTo>
                  <a:lnTo>
                    <a:pt x="114" y="89"/>
                  </a:lnTo>
                  <a:lnTo>
                    <a:pt x="114" y="90"/>
                  </a:lnTo>
                  <a:lnTo>
                    <a:pt x="115" y="90"/>
                  </a:lnTo>
                  <a:lnTo>
                    <a:pt x="116" y="108"/>
                  </a:lnTo>
                  <a:lnTo>
                    <a:pt x="117" y="123"/>
                  </a:lnTo>
                  <a:lnTo>
                    <a:pt x="114" y="121"/>
                  </a:lnTo>
                  <a:lnTo>
                    <a:pt x="110" y="119"/>
                  </a:lnTo>
                  <a:lnTo>
                    <a:pt x="103" y="119"/>
                  </a:lnTo>
                  <a:lnTo>
                    <a:pt x="96" y="120"/>
                  </a:lnTo>
                  <a:lnTo>
                    <a:pt x="87" y="120"/>
                  </a:lnTo>
                  <a:lnTo>
                    <a:pt x="79" y="121"/>
                  </a:lnTo>
                  <a:lnTo>
                    <a:pt x="74" y="122"/>
                  </a:lnTo>
                  <a:lnTo>
                    <a:pt x="69" y="124"/>
                  </a:lnTo>
                  <a:lnTo>
                    <a:pt x="62" y="127"/>
                  </a:lnTo>
                  <a:lnTo>
                    <a:pt x="53" y="130"/>
                  </a:lnTo>
                  <a:lnTo>
                    <a:pt x="43" y="133"/>
                  </a:lnTo>
                  <a:lnTo>
                    <a:pt x="36" y="133"/>
                  </a:lnTo>
                  <a:lnTo>
                    <a:pt x="31" y="132"/>
                  </a:lnTo>
                  <a:lnTo>
                    <a:pt x="29" y="130"/>
                  </a:lnTo>
                  <a:lnTo>
                    <a:pt x="28" y="128"/>
                  </a:lnTo>
                  <a:lnTo>
                    <a:pt x="30" y="124"/>
                  </a:lnTo>
                  <a:lnTo>
                    <a:pt x="32" y="122"/>
                  </a:lnTo>
                  <a:lnTo>
                    <a:pt x="35" y="120"/>
                  </a:lnTo>
                  <a:lnTo>
                    <a:pt x="40" y="118"/>
                  </a:lnTo>
                  <a:lnTo>
                    <a:pt x="46" y="115"/>
                  </a:lnTo>
                  <a:lnTo>
                    <a:pt x="49" y="112"/>
                  </a:lnTo>
                  <a:lnTo>
                    <a:pt x="51" y="108"/>
                  </a:lnTo>
                  <a:lnTo>
                    <a:pt x="50" y="103"/>
                  </a:lnTo>
                  <a:lnTo>
                    <a:pt x="38" y="89"/>
                  </a:lnTo>
                  <a:lnTo>
                    <a:pt x="34" y="83"/>
                  </a:lnTo>
                  <a:lnTo>
                    <a:pt x="35" y="77"/>
                  </a:lnTo>
                  <a:lnTo>
                    <a:pt x="41" y="73"/>
                  </a:lnTo>
                  <a:lnTo>
                    <a:pt x="46" y="73"/>
                  </a:lnTo>
                  <a:lnTo>
                    <a:pt x="48" y="74"/>
                  </a:lnTo>
                  <a:lnTo>
                    <a:pt x="50" y="76"/>
                  </a:lnTo>
                  <a:lnTo>
                    <a:pt x="50" y="83"/>
                  </a:lnTo>
                  <a:lnTo>
                    <a:pt x="51" y="86"/>
                  </a:lnTo>
                  <a:lnTo>
                    <a:pt x="52" y="88"/>
                  </a:lnTo>
                  <a:lnTo>
                    <a:pt x="53" y="89"/>
                  </a:lnTo>
                  <a:lnTo>
                    <a:pt x="54" y="89"/>
                  </a:lnTo>
                  <a:lnTo>
                    <a:pt x="55" y="88"/>
                  </a:lnTo>
                  <a:lnTo>
                    <a:pt x="59" y="87"/>
                  </a:lnTo>
                  <a:lnTo>
                    <a:pt x="69" y="89"/>
                  </a:lnTo>
                  <a:lnTo>
                    <a:pt x="72" y="88"/>
                  </a:lnTo>
                  <a:lnTo>
                    <a:pt x="73" y="85"/>
                  </a:lnTo>
                  <a:lnTo>
                    <a:pt x="75" y="81"/>
                  </a:lnTo>
                  <a:lnTo>
                    <a:pt x="77" y="75"/>
                  </a:lnTo>
                  <a:lnTo>
                    <a:pt x="77" y="70"/>
                  </a:lnTo>
                  <a:lnTo>
                    <a:pt x="76" y="67"/>
                  </a:lnTo>
                  <a:lnTo>
                    <a:pt x="72" y="64"/>
                  </a:lnTo>
                  <a:lnTo>
                    <a:pt x="67" y="61"/>
                  </a:lnTo>
                  <a:lnTo>
                    <a:pt x="63" y="56"/>
                  </a:lnTo>
                  <a:lnTo>
                    <a:pt x="55" y="48"/>
                  </a:lnTo>
                  <a:lnTo>
                    <a:pt x="50" y="46"/>
                  </a:lnTo>
                  <a:lnTo>
                    <a:pt x="45" y="46"/>
                  </a:lnTo>
                  <a:lnTo>
                    <a:pt x="43" y="47"/>
                  </a:lnTo>
                  <a:lnTo>
                    <a:pt x="42" y="49"/>
                  </a:lnTo>
                  <a:lnTo>
                    <a:pt x="41" y="50"/>
                  </a:lnTo>
                  <a:lnTo>
                    <a:pt x="41" y="52"/>
                  </a:lnTo>
                  <a:lnTo>
                    <a:pt x="40" y="53"/>
                  </a:lnTo>
                  <a:lnTo>
                    <a:pt x="40" y="55"/>
                  </a:lnTo>
                  <a:lnTo>
                    <a:pt x="39" y="57"/>
                  </a:lnTo>
                  <a:lnTo>
                    <a:pt x="38" y="60"/>
                  </a:lnTo>
                  <a:lnTo>
                    <a:pt x="36" y="63"/>
                  </a:lnTo>
                  <a:lnTo>
                    <a:pt x="32" y="67"/>
                  </a:lnTo>
                  <a:lnTo>
                    <a:pt x="31" y="69"/>
                  </a:lnTo>
                  <a:lnTo>
                    <a:pt x="29" y="69"/>
                  </a:lnTo>
                  <a:lnTo>
                    <a:pt x="27" y="68"/>
                  </a:lnTo>
                  <a:lnTo>
                    <a:pt x="26" y="66"/>
                  </a:lnTo>
                  <a:lnTo>
                    <a:pt x="25" y="65"/>
                  </a:lnTo>
                  <a:lnTo>
                    <a:pt x="26" y="62"/>
                  </a:lnTo>
                  <a:lnTo>
                    <a:pt x="26" y="60"/>
                  </a:lnTo>
                  <a:lnTo>
                    <a:pt x="27" y="58"/>
                  </a:lnTo>
                  <a:lnTo>
                    <a:pt x="27" y="56"/>
                  </a:lnTo>
                  <a:lnTo>
                    <a:pt x="28" y="55"/>
                  </a:lnTo>
                  <a:lnTo>
                    <a:pt x="27" y="54"/>
                  </a:lnTo>
                  <a:lnTo>
                    <a:pt x="24" y="54"/>
                  </a:lnTo>
                  <a:lnTo>
                    <a:pt x="21" y="57"/>
                  </a:lnTo>
                  <a:lnTo>
                    <a:pt x="20" y="59"/>
                  </a:lnTo>
                  <a:lnTo>
                    <a:pt x="18" y="60"/>
                  </a:lnTo>
                  <a:lnTo>
                    <a:pt x="17" y="62"/>
                  </a:lnTo>
                  <a:lnTo>
                    <a:pt x="13" y="62"/>
                  </a:lnTo>
                  <a:lnTo>
                    <a:pt x="11" y="60"/>
                  </a:lnTo>
                  <a:lnTo>
                    <a:pt x="8" y="56"/>
                  </a:lnTo>
                  <a:lnTo>
                    <a:pt x="10" y="51"/>
                  </a:lnTo>
                  <a:lnTo>
                    <a:pt x="16" y="43"/>
                  </a:lnTo>
                  <a:lnTo>
                    <a:pt x="20" y="33"/>
                  </a:lnTo>
                  <a:lnTo>
                    <a:pt x="21" y="27"/>
                  </a:lnTo>
                  <a:lnTo>
                    <a:pt x="18" y="22"/>
                  </a:lnTo>
                  <a:lnTo>
                    <a:pt x="13" y="18"/>
                  </a:lnTo>
                  <a:lnTo>
                    <a:pt x="7" y="14"/>
                  </a:lnTo>
                  <a:lnTo>
                    <a:pt x="2" y="10"/>
                  </a:lnTo>
                  <a:lnTo>
                    <a:pt x="0" y="6"/>
                  </a:lnTo>
                  <a:lnTo>
                    <a:pt x="3" y="3"/>
                  </a:lnTo>
                  <a:lnTo>
                    <a:pt x="9"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23">
              <a:extLst>
                <a:ext uri="{FF2B5EF4-FFF2-40B4-BE49-F238E27FC236}">
                  <a16:creationId xmlns:a16="http://schemas.microsoft.com/office/drawing/2014/main" id="{5E8CA228-DE7F-3B34-1C6D-5036E91A1B22}"/>
                </a:ext>
              </a:extLst>
            </p:cNvPr>
            <p:cNvSpPr>
              <a:spLocks/>
            </p:cNvSpPr>
            <p:nvPr/>
          </p:nvSpPr>
          <p:spPr bwMode="auto">
            <a:xfrm>
              <a:off x="7540626" y="1919288"/>
              <a:ext cx="74613" cy="73025"/>
            </a:xfrm>
            <a:custGeom>
              <a:avLst/>
              <a:gdLst/>
              <a:ahLst/>
              <a:cxnLst>
                <a:cxn ang="0">
                  <a:pos x="0" y="0"/>
                </a:cxn>
                <a:cxn ang="0">
                  <a:pos x="12" y="4"/>
                </a:cxn>
                <a:cxn ang="0">
                  <a:pos x="23" y="7"/>
                </a:cxn>
                <a:cxn ang="0">
                  <a:pos x="32" y="10"/>
                </a:cxn>
                <a:cxn ang="0">
                  <a:pos x="37" y="13"/>
                </a:cxn>
                <a:cxn ang="0">
                  <a:pos x="38" y="15"/>
                </a:cxn>
                <a:cxn ang="0">
                  <a:pos x="39" y="18"/>
                </a:cxn>
                <a:cxn ang="0">
                  <a:pos x="39" y="21"/>
                </a:cxn>
                <a:cxn ang="0">
                  <a:pos x="41" y="25"/>
                </a:cxn>
                <a:cxn ang="0">
                  <a:pos x="45" y="27"/>
                </a:cxn>
                <a:cxn ang="0">
                  <a:pos x="46" y="29"/>
                </a:cxn>
                <a:cxn ang="0">
                  <a:pos x="46" y="31"/>
                </a:cxn>
                <a:cxn ang="0">
                  <a:pos x="47" y="33"/>
                </a:cxn>
                <a:cxn ang="0">
                  <a:pos x="47" y="35"/>
                </a:cxn>
                <a:cxn ang="0">
                  <a:pos x="45" y="37"/>
                </a:cxn>
                <a:cxn ang="0">
                  <a:pos x="40" y="37"/>
                </a:cxn>
                <a:cxn ang="0">
                  <a:pos x="37" y="38"/>
                </a:cxn>
                <a:cxn ang="0">
                  <a:pos x="34" y="40"/>
                </a:cxn>
                <a:cxn ang="0">
                  <a:pos x="31" y="43"/>
                </a:cxn>
                <a:cxn ang="0">
                  <a:pos x="31" y="45"/>
                </a:cxn>
                <a:cxn ang="0">
                  <a:pos x="29" y="46"/>
                </a:cxn>
                <a:cxn ang="0">
                  <a:pos x="24" y="46"/>
                </a:cxn>
                <a:cxn ang="0">
                  <a:pos x="18" y="45"/>
                </a:cxn>
                <a:cxn ang="0">
                  <a:pos x="12" y="42"/>
                </a:cxn>
                <a:cxn ang="0">
                  <a:pos x="8" y="39"/>
                </a:cxn>
                <a:cxn ang="0">
                  <a:pos x="2" y="33"/>
                </a:cxn>
                <a:cxn ang="0">
                  <a:pos x="1" y="18"/>
                </a:cxn>
                <a:cxn ang="0">
                  <a:pos x="0" y="0"/>
                </a:cxn>
              </a:cxnLst>
              <a:rect l="0" t="0" r="r" b="b"/>
              <a:pathLst>
                <a:path w="47" h="46">
                  <a:moveTo>
                    <a:pt x="0" y="0"/>
                  </a:moveTo>
                  <a:lnTo>
                    <a:pt x="12" y="4"/>
                  </a:lnTo>
                  <a:lnTo>
                    <a:pt x="23" y="7"/>
                  </a:lnTo>
                  <a:lnTo>
                    <a:pt x="32" y="10"/>
                  </a:lnTo>
                  <a:lnTo>
                    <a:pt x="37" y="13"/>
                  </a:lnTo>
                  <a:lnTo>
                    <a:pt x="38" y="15"/>
                  </a:lnTo>
                  <a:lnTo>
                    <a:pt x="39" y="18"/>
                  </a:lnTo>
                  <a:lnTo>
                    <a:pt x="39" y="21"/>
                  </a:lnTo>
                  <a:lnTo>
                    <a:pt x="41" y="25"/>
                  </a:lnTo>
                  <a:lnTo>
                    <a:pt x="45" y="27"/>
                  </a:lnTo>
                  <a:lnTo>
                    <a:pt x="46" y="29"/>
                  </a:lnTo>
                  <a:lnTo>
                    <a:pt x="46" y="31"/>
                  </a:lnTo>
                  <a:lnTo>
                    <a:pt x="47" y="33"/>
                  </a:lnTo>
                  <a:lnTo>
                    <a:pt x="47" y="35"/>
                  </a:lnTo>
                  <a:lnTo>
                    <a:pt x="45" y="37"/>
                  </a:lnTo>
                  <a:lnTo>
                    <a:pt x="40" y="37"/>
                  </a:lnTo>
                  <a:lnTo>
                    <a:pt x="37" y="38"/>
                  </a:lnTo>
                  <a:lnTo>
                    <a:pt x="34" y="40"/>
                  </a:lnTo>
                  <a:lnTo>
                    <a:pt x="31" y="43"/>
                  </a:lnTo>
                  <a:lnTo>
                    <a:pt x="31" y="45"/>
                  </a:lnTo>
                  <a:lnTo>
                    <a:pt x="29" y="46"/>
                  </a:lnTo>
                  <a:lnTo>
                    <a:pt x="24" y="46"/>
                  </a:lnTo>
                  <a:lnTo>
                    <a:pt x="18" y="45"/>
                  </a:lnTo>
                  <a:lnTo>
                    <a:pt x="12" y="42"/>
                  </a:lnTo>
                  <a:lnTo>
                    <a:pt x="8" y="39"/>
                  </a:lnTo>
                  <a:lnTo>
                    <a:pt x="2" y="33"/>
                  </a:lnTo>
                  <a:lnTo>
                    <a:pt x="1" y="18"/>
                  </a:lnTo>
                  <a:lnTo>
                    <a:pt x="0"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24">
              <a:extLst>
                <a:ext uri="{FF2B5EF4-FFF2-40B4-BE49-F238E27FC236}">
                  <a16:creationId xmlns:a16="http://schemas.microsoft.com/office/drawing/2014/main" id="{53D0F5B2-4AC7-2A6D-3C7A-39FD05138911}"/>
                </a:ext>
              </a:extLst>
            </p:cNvPr>
            <p:cNvSpPr>
              <a:spLocks/>
            </p:cNvSpPr>
            <p:nvPr/>
          </p:nvSpPr>
          <p:spPr bwMode="auto">
            <a:xfrm>
              <a:off x="7105651" y="1449388"/>
              <a:ext cx="247650" cy="292100"/>
            </a:xfrm>
            <a:custGeom>
              <a:avLst/>
              <a:gdLst/>
              <a:ahLst/>
              <a:cxnLst>
                <a:cxn ang="0">
                  <a:pos x="65" y="6"/>
                </a:cxn>
                <a:cxn ang="0">
                  <a:pos x="61" y="19"/>
                </a:cxn>
                <a:cxn ang="0">
                  <a:pos x="75" y="37"/>
                </a:cxn>
                <a:cxn ang="0">
                  <a:pos x="112" y="36"/>
                </a:cxn>
                <a:cxn ang="0">
                  <a:pos x="131" y="45"/>
                </a:cxn>
                <a:cxn ang="0">
                  <a:pos x="123" y="67"/>
                </a:cxn>
                <a:cxn ang="0">
                  <a:pos x="111" y="97"/>
                </a:cxn>
                <a:cxn ang="0">
                  <a:pos x="132" y="112"/>
                </a:cxn>
                <a:cxn ang="0">
                  <a:pos x="156" y="133"/>
                </a:cxn>
                <a:cxn ang="0">
                  <a:pos x="152" y="157"/>
                </a:cxn>
                <a:cxn ang="0">
                  <a:pos x="129" y="156"/>
                </a:cxn>
                <a:cxn ang="0">
                  <a:pos x="138" y="151"/>
                </a:cxn>
                <a:cxn ang="0">
                  <a:pos x="141" y="146"/>
                </a:cxn>
                <a:cxn ang="0">
                  <a:pos x="132" y="142"/>
                </a:cxn>
                <a:cxn ang="0">
                  <a:pos x="134" y="136"/>
                </a:cxn>
                <a:cxn ang="0">
                  <a:pos x="126" y="134"/>
                </a:cxn>
                <a:cxn ang="0">
                  <a:pos x="107" y="138"/>
                </a:cxn>
                <a:cxn ang="0">
                  <a:pos x="83" y="145"/>
                </a:cxn>
                <a:cxn ang="0">
                  <a:pos x="62" y="164"/>
                </a:cxn>
                <a:cxn ang="0">
                  <a:pos x="63" y="171"/>
                </a:cxn>
                <a:cxn ang="0">
                  <a:pos x="73" y="176"/>
                </a:cxn>
                <a:cxn ang="0">
                  <a:pos x="74" y="182"/>
                </a:cxn>
                <a:cxn ang="0">
                  <a:pos x="53" y="184"/>
                </a:cxn>
                <a:cxn ang="0">
                  <a:pos x="54" y="170"/>
                </a:cxn>
                <a:cxn ang="0">
                  <a:pos x="33" y="174"/>
                </a:cxn>
                <a:cxn ang="0">
                  <a:pos x="7" y="153"/>
                </a:cxn>
                <a:cxn ang="0">
                  <a:pos x="5" y="130"/>
                </a:cxn>
                <a:cxn ang="0">
                  <a:pos x="30" y="127"/>
                </a:cxn>
                <a:cxn ang="0">
                  <a:pos x="16" y="109"/>
                </a:cxn>
                <a:cxn ang="0">
                  <a:pos x="12" y="99"/>
                </a:cxn>
                <a:cxn ang="0">
                  <a:pos x="20" y="92"/>
                </a:cxn>
                <a:cxn ang="0">
                  <a:pos x="31" y="87"/>
                </a:cxn>
                <a:cxn ang="0">
                  <a:pos x="18" y="73"/>
                </a:cxn>
                <a:cxn ang="0">
                  <a:pos x="5" y="65"/>
                </a:cxn>
                <a:cxn ang="0">
                  <a:pos x="22" y="56"/>
                </a:cxn>
                <a:cxn ang="0">
                  <a:pos x="33" y="64"/>
                </a:cxn>
                <a:cxn ang="0">
                  <a:pos x="39" y="68"/>
                </a:cxn>
                <a:cxn ang="0">
                  <a:pos x="49" y="48"/>
                </a:cxn>
                <a:cxn ang="0">
                  <a:pos x="53" y="60"/>
                </a:cxn>
                <a:cxn ang="0">
                  <a:pos x="63" y="62"/>
                </a:cxn>
                <a:cxn ang="0">
                  <a:pos x="70" y="75"/>
                </a:cxn>
                <a:cxn ang="0">
                  <a:pos x="83" y="77"/>
                </a:cxn>
                <a:cxn ang="0">
                  <a:pos x="92" y="51"/>
                </a:cxn>
                <a:cxn ang="0">
                  <a:pos x="63" y="45"/>
                </a:cxn>
                <a:cxn ang="0">
                  <a:pos x="58" y="35"/>
                </a:cxn>
                <a:cxn ang="0">
                  <a:pos x="51" y="30"/>
                </a:cxn>
                <a:cxn ang="0">
                  <a:pos x="30" y="45"/>
                </a:cxn>
                <a:cxn ang="0">
                  <a:pos x="39" y="23"/>
                </a:cxn>
                <a:cxn ang="0">
                  <a:pos x="24" y="18"/>
                </a:cxn>
                <a:cxn ang="0">
                  <a:pos x="26" y="10"/>
                </a:cxn>
                <a:cxn ang="0">
                  <a:pos x="60" y="0"/>
                </a:cxn>
              </a:cxnLst>
              <a:rect l="0" t="0" r="r" b="b"/>
              <a:pathLst>
                <a:path w="156" h="184">
                  <a:moveTo>
                    <a:pt x="66" y="0"/>
                  </a:moveTo>
                  <a:lnTo>
                    <a:pt x="69" y="0"/>
                  </a:lnTo>
                  <a:lnTo>
                    <a:pt x="69" y="2"/>
                  </a:lnTo>
                  <a:lnTo>
                    <a:pt x="65" y="6"/>
                  </a:lnTo>
                  <a:lnTo>
                    <a:pt x="63" y="9"/>
                  </a:lnTo>
                  <a:lnTo>
                    <a:pt x="62" y="12"/>
                  </a:lnTo>
                  <a:lnTo>
                    <a:pt x="61" y="14"/>
                  </a:lnTo>
                  <a:lnTo>
                    <a:pt x="61" y="19"/>
                  </a:lnTo>
                  <a:lnTo>
                    <a:pt x="62" y="25"/>
                  </a:lnTo>
                  <a:lnTo>
                    <a:pt x="64" y="31"/>
                  </a:lnTo>
                  <a:lnTo>
                    <a:pt x="68" y="34"/>
                  </a:lnTo>
                  <a:lnTo>
                    <a:pt x="75" y="37"/>
                  </a:lnTo>
                  <a:lnTo>
                    <a:pt x="85" y="39"/>
                  </a:lnTo>
                  <a:lnTo>
                    <a:pt x="96" y="38"/>
                  </a:lnTo>
                  <a:lnTo>
                    <a:pt x="103" y="37"/>
                  </a:lnTo>
                  <a:lnTo>
                    <a:pt x="112" y="36"/>
                  </a:lnTo>
                  <a:lnTo>
                    <a:pt x="120" y="36"/>
                  </a:lnTo>
                  <a:lnTo>
                    <a:pt x="125" y="38"/>
                  </a:lnTo>
                  <a:lnTo>
                    <a:pt x="129" y="40"/>
                  </a:lnTo>
                  <a:lnTo>
                    <a:pt x="131" y="45"/>
                  </a:lnTo>
                  <a:lnTo>
                    <a:pt x="132" y="52"/>
                  </a:lnTo>
                  <a:lnTo>
                    <a:pt x="131" y="59"/>
                  </a:lnTo>
                  <a:lnTo>
                    <a:pt x="128" y="63"/>
                  </a:lnTo>
                  <a:lnTo>
                    <a:pt x="123" y="67"/>
                  </a:lnTo>
                  <a:lnTo>
                    <a:pt x="117" y="74"/>
                  </a:lnTo>
                  <a:lnTo>
                    <a:pt x="111" y="82"/>
                  </a:lnTo>
                  <a:lnTo>
                    <a:pt x="109" y="90"/>
                  </a:lnTo>
                  <a:lnTo>
                    <a:pt x="111" y="97"/>
                  </a:lnTo>
                  <a:lnTo>
                    <a:pt x="114" y="104"/>
                  </a:lnTo>
                  <a:lnTo>
                    <a:pt x="120" y="109"/>
                  </a:lnTo>
                  <a:lnTo>
                    <a:pt x="124" y="111"/>
                  </a:lnTo>
                  <a:lnTo>
                    <a:pt x="132" y="112"/>
                  </a:lnTo>
                  <a:lnTo>
                    <a:pt x="139" y="115"/>
                  </a:lnTo>
                  <a:lnTo>
                    <a:pt x="145" y="120"/>
                  </a:lnTo>
                  <a:lnTo>
                    <a:pt x="153" y="130"/>
                  </a:lnTo>
                  <a:lnTo>
                    <a:pt x="156" y="133"/>
                  </a:lnTo>
                  <a:lnTo>
                    <a:pt x="156" y="137"/>
                  </a:lnTo>
                  <a:lnTo>
                    <a:pt x="155" y="140"/>
                  </a:lnTo>
                  <a:lnTo>
                    <a:pt x="153" y="152"/>
                  </a:lnTo>
                  <a:lnTo>
                    <a:pt x="152" y="157"/>
                  </a:lnTo>
                  <a:lnTo>
                    <a:pt x="148" y="159"/>
                  </a:lnTo>
                  <a:lnTo>
                    <a:pt x="132" y="159"/>
                  </a:lnTo>
                  <a:lnTo>
                    <a:pt x="129" y="158"/>
                  </a:lnTo>
                  <a:lnTo>
                    <a:pt x="129" y="156"/>
                  </a:lnTo>
                  <a:lnTo>
                    <a:pt x="131" y="155"/>
                  </a:lnTo>
                  <a:lnTo>
                    <a:pt x="133" y="153"/>
                  </a:lnTo>
                  <a:lnTo>
                    <a:pt x="135" y="152"/>
                  </a:lnTo>
                  <a:lnTo>
                    <a:pt x="138" y="151"/>
                  </a:lnTo>
                  <a:lnTo>
                    <a:pt x="140" y="149"/>
                  </a:lnTo>
                  <a:lnTo>
                    <a:pt x="142" y="148"/>
                  </a:lnTo>
                  <a:lnTo>
                    <a:pt x="142" y="147"/>
                  </a:lnTo>
                  <a:lnTo>
                    <a:pt x="141" y="146"/>
                  </a:lnTo>
                  <a:lnTo>
                    <a:pt x="139" y="145"/>
                  </a:lnTo>
                  <a:lnTo>
                    <a:pt x="136" y="144"/>
                  </a:lnTo>
                  <a:lnTo>
                    <a:pt x="134" y="144"/>
                  </a:lnTo>
                  <a:lnTo>
                    <a:pt x="132" y="142"/>
                  </a:lnTo>
                  <a:lnTo>
                    <a:pt x="132" y="140"/>
                  </a:lnTo>
                  <a:lnTo>
                    <a:pt x="133" y="138"/>
                  </a:lnTo>
                  <a:lnTo>
                    <a:pt x="133" y="138"/>
                  </a:lnTo>
                  <a:lnTo>
                    <a:pt x="134" y="136"/>
                  </a:lnTo>
                  <a:lnTo>
                    <a:pt x="134" y="134"/>
                  </a:lnTo>
                  <a:lnTo>
                    <a:pt x="132" y="133"/>
                  </a:lnTo>
                  <a:lnTo>
                    <a:pt x="130" y="133"/>
                  </a:lnTo>
                  <a:lnTo>
                    <a:pt x="126" y="134"/>
                  </a:lnTo>
                  <a:lnTo>
                    <a:pt x="121" y="138"/>
                  </a:lnTo>
                  <a:lnTo>
                    <a:pt x="119" y="139"/>
                  </a:lnTo>
                  <a:lnTo>
                    <a:pt x="115" y="138"/>
                  </a:lnTo>
                  <a:lnTo>
                    <a:pt x="107" y="138"/>
                  </a:lnTo>
                  <a:lnTo>
                    <a:pt x="98" y="138"/>
                  </a:lnTo>
                  <a:lnTo>
                    <a:pt x="90" y="139"/>
                  </a:lnTo>
                  <a:lnTo>
                    <a:pt x="86" y="141"/>
                  </a:lnTo>
                  <a:lnTo>
                    <a:pt x="83" y="145"/>
                  </a:lnTo>
                  <a:lnTo>
                    <a:pt x="73" y="159"/>
                  </a:lnTo>
                  <a:lnTo>
                    <a:pt x="69" y="163"/>
                  </a:lnTo>
                  <a:lnTo>
                    <a:pt x="67" y="164"/>
                  </a:lnTo>
                  <a:lnTo>
                    <a:pt x="62" y="164"/>
                  </a:lnTo>
                  <a:lnTo>
                    <a:pt x="60" y="166"/>
                  </a:lnTo>
                  <a:lnTo>
                    <a:pt x="60" y="167"/>
                  </a:lnTo>
                  <a:lnTo>
                    <a:pt x="61" y="169"/>
                  </a:lnTo>
                  <a:lnTo>
                    <a:pt x="63" y="171"/>
                  </a:lnTo>
                  <a:lnTo>
                    <a:pt x="69" y="173"/>
                  </a:lnTo>
                  <a:lnTo>
                    <a:pt x="71" y="173"/>
                  </a:lnTo>
                  <a:lnTo>
                    <a:pt x="72" y="174"/>
                  </a:lnTo>
                  <a:lnTo>
                    <a:pt x="73" y="176"/>
                  </a:lnTo>
                  <a:lnTo>
                    <a:pt x="74" y="177"/>
                  </a:lnTo>
                  <a:lnTo>
                    <a:pt x="75" y="179"/>
                  </a:lnTo>
                  <a:lnTo>
                    <a:pt x="74" y="180"/>
                  </a:lnTo>
                  <a:lnTo>
                    <a:pt x="74" y="182"/>
                  </a:lnTo>
                  <a:lnTo>
                    <a:pt x="72" y="183"/>
                  </a:lnTo>
                  <a:lnTo>
                    <a:pt x="70" y="183"/>
                  </a:lnTo>
                  <a:lnTo>
                    <a:pt x="64" y="184"/>
                  </a:lnTo>
                  <a:lnTo>
                    <a:pt x="53" y="184"/>
                  </a:lnTo>
                  <a:lnTo>
                    <a:pt x="51" y="181"/>
                  </a:lnTo>
                  <a:lnTo>
                    <a:pt x="51" y="179"/>
                  </a:lnTo>
                  <a:lnTo>
                    <a:pt x="54" y="173"/>
                  </a:lnTo>
                  <a:lnTo>
                    <a:pt x="54" y="170"/>
                  </a:lnTo>
                  <a:lnTo>
                    <a:pt x="51" y="170"/>
                  </a:lnTo>
                  <a:lnTo>
                    <a:pt x="45" y="171"/>
                  </a:lnTo>
                  <a:lnTo>
                    <a:pt x="39" y="173"/>
                  </a:lnTo>
                  <a:lnTo>
                    <a:pt x="33" y="174"/>
                  </a:lnTo>
                  <a:lnTo>
                    <a:pt x="29" y="174"/>
                  </a:lnTo>
                  <a:lnTo>
                    <a:pt x="25" y="172"/>
                  </a:lnTo>
                  <a:lnTo>
                    <a:pt x="13" y="160"/>
                  </a:lnTo>
                  <a:lnTo>
                    <a:pt x="7" y="153"/>
                  </a:lnTo>
                  <a:lnTo>
                    <a:pt x="2" y="146"/>
                  </a:lnTo>
                  <a:lnTo>
                    <a:pt x="0" y="140"/>
                  </a:lnTo>
                  <a:lnTo>
                    <a:pt x="2" y="134"/>
                  </a:lnTo>
                  <a:lnTo>
                    <a:pt x="5" y="130"/>
                  </a:lnTo>
                  <a:lnTo>
                    <a:pt x="11" y="129"/>
                  </a:lnTo>
                  <a:lnTo>
                    <a:pt x="27" y="129"/>
                  </a:lnTo>
                  <a:lnTo>
                    <a:pt x="29" y="128"/>
                  </a:lnTo>
                  <a:lnTo>
                    <a:pt x="30" y="127"/>
                  </a:lnTo>
                  <a:lnTo>
                    <a:pt x="30" y="123"/>
                  </a:lnTo>
                  <a:lnTo>
                    <a:pt x="27" y="118"/>
                  </a:lnTo>
                  <a:lnTo>
                    <a:pt x="22" y="113"/>
                  </a:lnTo>
                  <a:lnTo>
                    <a:pt x="16" y="109"/>
                  </a:lnTo>
                  <a:lnTo>
                    <a:pt x="12" y="107"/>
                  </a:lnTo>
                  <a:lnTo>
                    <a:pt x="11" y="107"/>
                  </a:lnTo>
                  <a:lnTo>
                    <a:pt x="11" y="101"/>
                  </a:lnTo>
                  <a:lnTo>
                    <a:pt x="12" y="99"/>
                  </a:lnTo>
                  <a:lnTo>
                    <a:pt x="14" y="97"/>
                  </a:lnTo>
                  <a:lnTo>
                    <a:pt x="15" y="95"/>
                  </a:lnTo>
                  <a:lnTo>
                    <a:pt x="16" y="94"/>
                  </a:lnTo>
                  <a:lnTo>
                    <a:pt x="20" y="92"/>
                  </a:lnTo>
                  <a:lnTo>
                    <a:pt x="23" y="92"/>
                  </a:lnTo>
                  <a:lnTo>
                    <a:pt x="26" y="91"/>
                  </a:lnTo>
                  <a:lnTo>
                    <a:pt x="30" y="89"/>
                  </a:lnTo>
                  <a:lnTo>
                    <a:pt x="31" y="87"/>
                  </a:lnTo>
                  <a:lnTo>
                    <a:pt x="31" y="86"/>
                  </a:lnTo>
                  <a:lnTo>
                    <a:pt x="28" y="83"/>
                  </a:lnTo>
                  <a:lnTo>
                    <a:pt x="24" y="78"/>
                  </a:lnTo>
                  <a:lnTo>
                    <a:pt x="18" y="73"/>
                  </a:lnTo>
                  <a:lnTo>
                    <a:pt x="12" y="70"/>
                  </a:lnTo>
                  <a:lnTo>
                    <a:pt x="9" y="68"/>
                  </a:lnTo>
                  <a:lnTo>
                    <a:pt x="6" y="67"/>
                  </a:lnTo>
                  <a:lnTo>
                    <a:pt x="5" y="65"/>
                  </a:lnTo>
                  <a:lnTo>
                    <a:pt x="5" y="63"/>
                  </a:lnTo>
                  <a:lnTo>
                    <a:pt x="7" y="59"/>
                  </a:lnTo>
                  <a:lnTo>
                    <a:pt x="10" y="58"/>
                  </a:lnTo>
                  <a:lnTo>
                    <a:pt x="22" y="56"/>
                  </a:lnTo>
                  <a:lnTo>
                    <a:pt x="28" y="56"/>
                  </a:lnTo>
                  <a:lnTo>
                    <a:pt x="31" y="59"/>
                  </a:lnTo>
                  <a:lnTo>
                    <a:pt x="32" y="61"/>
                  </a:lnTo>
                  <a:lnTo>
                    <a:pt x="33" y="64"/>
                  </a:lnTo>
                  <a:lnTo>
                    <a:pt x="34" y="66"/>
                  </a:lnTo>
                  <a:lnTo>
                    <a:pt x="37" y="69"/>
                  </a:lnTo>
                  <a:lnTo>
                    <a:pt x="38" y="69"/>
                  </a:lnTo>
                  <a:lnTo>
                    <a:pt x="39" y="68"/>
                  </a:lnTo>
                  <a:lnTo>
                    <a:pt x="41" y="64"/>
                  </a:lnTo>
                  <a:lnTo>
                    <a:pt x="43" y="59"/>
                  </a:lnTo>
                  <a:lnTo>
                    <a:pt x="46" y="53"/>
                  </a:lnTo>
                  <a:lnTo>
                    <a:pt x="49" y="48"/>
                  </a:lnTo>
                  <a:lnTo>
                    <a:pt x="51" y="45"/>
                  </a:lnTo>
                  <a:lnTo>
                    <a:pt x="52" y="45"/>
                  </a:lnTo>
                  <a:lnTo>
                    <a:pt x="52" y="55"/>
                  </a:lnTo>
                  <a:lnTo>
                    <a:pt x="53" y="60"/>
                  </a:lnTo>
                  <a:lnTo>
                    <a:pt x="54" y="64"/>
                  </a:lnTo>
                  <a:lnTo>
                    <a:pt x="56" y="65"/>
                  </a:lnTo>
                  <a:lnTo>
                    <a:pt x="60" y="63"/>
                  </a:lnTo>
                  <a:lnTo>
                    <a:pt x="63" y="62"/>
                  </a:lnTo>
                  <a:lnTo>
                    <a:pt x="67" y="62"/>
                  </a:lnTo>
                  <a:lnTo>
                    <a:pt x="69" y="63"/>
                  </a:lnTo>
                  <a:lnTo>
                    <a:pt x="70" y="65"/>
                  </a:lnTo>
                  <a:lnTo>
                    <a:pt x="70" y="75"/>
                  </a:lnTo>
                  <a:lnTo>
                    <a:pt x="71" y="76"/>
                  </a:lnTo>
                  <a:lnTo>
                    <a:pt x="73" y="77"/>
                  </a:lnTo>
                  <a:lnTo>
                    <a:pt x="76" y="78"/>
                  </a:lnTo>
                  <a:lnTo>
                    <a:pt x="83" y="77"/>
                  </a:lnTo>
                  <a:lnTo>
                    <a:pt x="90" y="74"/>
                  </a:lnTo>
                  <a:lnTo>
                    <a:pt x="94" y="70"/>
                  </a:lnTo>
                  <a:lnTo>
                    <a:pt x="94" y="53"/>
                  </a:lnTo>
                  <a:lnTo>
                    <a:pt x="92" y="51"/>
                  </a:lnTo>
                  <a:lnTo>
                    <a:pt x="90" y="50"/>
                  </a:lnTo>
                  <a:lnTo>
                    <a:pt x="77" y="50"/>
                  </a:lnTo>
                  <a:lnTo>
                    <a:pt x="69" y="49"/>
                  </a:lnTo>
                  <a:lnTo>
                    <a:pt x="63" y="45"/>
                  </a:lnTo>
                  <a:lnTo>
                    <a:pt x="61" y="43"/>
                  </a:lnTo>
                  <a:lnTo>
                    <a:pt x="60" y="40"/>
                  </a:lnTo>
                  <a:lnTo>
                    <a:pt x="59" y="38"/>
                  </a:lnTo>
                  <a:lnTo>
                    <a:pt x="58" y="35"/>
                  </a:lnTo>
                  <a:lnTo>
                    <a:pt x="56" y="31"/>
                  </a:lnTo>
                  <a:lnTo>
                    <a:pt x="54" y="30"/>
                  </a:lnTo>
                  <a:lnTo>
                    <a:pt x="53" y="29"/>
                  </a:lnTo>
                  <a:lnTo>
                    <a:pt x="51" y="30"/>
                  </a:lnTo>
                  <a:lnTo>
                    <a:pt x="47" y="33"/>
                  </a:lnTo>
                  <a:lnTo>
                    <a:pt x="37" y="43"/>
                  </a:lnTo>
                  <a:lnTo>
                    <a:pt x="33" y="46"/>
                  </a:lnTo>
                  <a:lnTo>
                    <a:pt x="30" y="45"/>
                  </a:lnTo>
                  <a:lnTo>
                    <a:pt x="30" y="42"/>
                  </a:lnTo>
                  <a:lnTo>
                    <a:pt x="31" y="38"/>
                  </a:lnTo>
                  <a:lnTo>
                    <a:pt x="37" y="28"/>
                  </a:lnTo>
                  <a:lnTo>
                    <a:pt x="39" y="23"/>
                  </a:lnTo>
                  <a:lnTo>
                    <a:pt x="40" y="20"/>
                  </a:lnTo>
                  <a:lnTo>
                    <a:pt x="37" y="18"/>
                  </a:lnTo>
                  <a:lnTo>
                    <a:pt x="30" y="17"/>
                  </a:lnTo>
                  <a:lnTo>
                    <a:pt x="24" y="18"/>
                  </a:lnTo>
                  <a:lnTo>
                    <a:pt x="20" y="18"/>
                  </a:lnTo>
                  <a:lnTo>
                    <a:pt x="18" y="17"/>
                  </a:lnTo>
                  <a:lnTo>
                    <a:pt x="19" y="14"/>
                  </a:lnTo>
                  <a:lnTo>
                    <a:pt x="26" y="10"/>
                  </a:lnTo>
                  <a:lnTo>
                    <a:pt x="35" y="7"/>
                  </a:lnTo>
                  <a:lnTo>
                    <a:pt x="45" y="5"/>
                  </a:lnTo>
                  <a:lnTo>
                    <a:pt x="53" y="2"/>
                  </a:lnTo>
                  <a:lnTo>
                    <a:pt x="60" y="0"/>
                  </a:lnTo>
                  <a:lnTo>
                    <a:pt x="66"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25">
              <a:extLst>
                <a:ext uri="{FF2B5EF4-FFF2-40B4-BE49-F238E27FC236}">
                  <a16:creationId xmlns:a16="http://schemas.microsoft.com/office/drawing/2014/main" id="{4A350213-51DE-2D0F-3F64-E9422B8255DC}"/>
                </a:ext>
              </a:extLst>
            </p:cNvPr>
            <p:cNvSpPr>
              <a:spLocks/>
            </p:cNvSpPr>
            <p:nvPr/>
          </p:nvSpPr>
          <p:spPr bwMode="auto">
            <a:xfrm>
              <a:off x="6291263" y="1570038"/>
              <a:ext cx="120650" cy="90488"/>
            </a:xfrm>
            <a:custGeom>
              <a:avLst/>
              <a:gdLst/>
              <a:ahLst/>
              <a:cxnLst>
                <a:cxn ang="0">
                  <a:pos x="23" y="0"/>
                </a:cxn>
                <a:cxn ang="0">
                  <a:pos x="30" y="2"/>
                </a:cxn>
                <a:cxn ang="0">
                  <a:pos x="39" y="5"/>
                </a:cxn>
                <a:cxn ang="0">
                  <a:pos x="49" y="10"/>
                </a:cxn>
                <a:cxn ang="0">
                  <a:pos x="58" y="14"/>
                </a:cxn>
                <a:cxn ang="0">
                  <a:pos x="62" y="19"/>
                </a:cxn>
                <a:cxn ang="0">
                  <a:pos x="64" y="23"/>
                </a:cxn>
                <a:cxn ang="0">
                  <a:pos x="72" y="35"/>
                </a:cxn>
                <a:cxn ang="0">
                  <a:pos x="75" y="41"/>
                </a:cxn>
                <a:cxn ang="0">
                  <a:pos x="76" y="46"/>
                </a:cxn>
                <a:cxn ang="0">
                  <a:pos x="75" y="48"/>
                </a:cxn>
                <a:cxn ang="0">
                  <a:pos x="68" y="48"/>
                </a:cxn>
                <a:cxn ang="0">
                  <a:pos x="52" y="46"/>
                </a:cxn>
                <a:cxn ang="0">
                  <a:pos x="45" y="46"/>
                </a:cxn>
                <a:cxn ang="0">
                  <a:pos x="42" y="47"/>
                </a:cxn>
                <a:cxn ang="0">
                  <a:pos x="38" y="51"/>
                </a:cxn>
                <a:cxn ang="0">
                  <a:pos x="36" y="55"/>
                </a:cxn>
                <a:cxn ang="0">
                  <a:pos x="34" y="56"/>
                </a:cxn>
                <a:cxn ang="0">
                  <a:pos x="33" y="57"/>
                </a:cxn>
                <a:cxn ang="0">
                  <a:pos x="31" y="56"/>
                </a:cxn>
                <a:cxn ang="0">
                  <a:pos x="29" y="52"/>
                </a:cxn>
                <a:cxn ang="0">
                  <a:pos x="27" y="47"/>
                </a:cxn>
                <a:cxn ang="0">
                  <a:pos x="26" y="42"/>
                </a:cxn>
                <a:cxn ang="0">
                  <a:pos x="25" y="38"/>
                </a:cxn>
                <a:cxn ang="0">
                  <a:pos x="22" y="37"/>
                </a:cxn>
                <a:cxn ang="0">
                  <a:pos x="6" y="37"/>
                </a:cxn>
                <a:cxn ang="0">
                  <a:pos x="2" y="36"/>
                </a:cxn>
                <a:cxn ang="0">
                  <a:pos x="0" y="33"/>
                </a:cxn>
                <a:cxn ang="0">
                  <a:pos x="2" y="28"/>
                </a:cxn>
                <a:cxn ang="0">
                  <a:pos x="5" y="21"/>
                </a:cxn>
                <a:cxn ang="0">
                  <a:pos x="9" y="13"/>
                </a:cxn>
                <a:cxn ang="0">
                  <a:pos x="14" y="7"/>
                </a:cxn>
                <a:cxn ang="0">
                  <a:pos x="19" y="2"/>
                </a:cxn>
                <a:cxn ang="0">
                  <a:pos x="23" y="0"/>
                </a:cxn>
              </a:cxnLst>
              <a:rect l="0" t="0" r="r" b="b"/>
              <a:pathLst>
                <a:path w="76" h="57">
                  <a:moveTo>
                    <a:pt x="23" y="0"/>
                  </a:moveTo>
                  <a:lnTo>
                    <a:pt x="30" y="2"/>
                  </a:lnTo>
                  <a:lnTo>
                    <a:pt x="39" y="5"/>
                  </a:lnTo>
                  <a:lnTo>
                    <a:pt x="49" y="10"/>
                  </a:lnTo>
                  <a:lnTo>
                    <a:pt x="58" y="14"/>
                  </a:lnTo>
                  <a:lnTo>
                    <a:pt x="62" y="19"/>
                  </a:lnTo>
                  <a:lnTo>
                    <a:pt x="64" y="23"/>
                  </a:lnTo>
                  <a:lnTo>
                    <a:pt x="72" y="35"/>
                  </a:lnTo>
                  <a:lnTo>
                    <a:pt x="75" y="41"/>
                  </a:lnTo>
                  <a:lnTo>
                    <a:pt x="76" y="46"/>
                  </a:lnTo>
                  <a:lnTo>
                    <a:pt x="75" y="48"/>
                  </a:lnTo>
                  <a:lnTo>
                    <a:pt x="68" y="48"/>
                  </a:lnTo>
                  <a:lnTo>
                    <a:pt x="52" y="46"/>
                  </a:lnTo>
                  <a:lnTo>
                    <a:pt x="45" y="46"/>
                  </a:lnTo>
                  <a:lnTo>
                    <a:pt x="42" y="47"/>
                  </a:lnTo>
                  <a:lnTo>
                    <a:pt x="38" y="51"/>
                  </a:lnTo>
                  <a:lnTo>
                    <a:pt x="36" y="55"/>
                  </a:lnTo>
                  <a:lnTo>
                    <a:pt x="34" y="56"/>
                  </a:lnTo>
                  <a:lnTo>
                    <a:pt x="33" y="57"/>
                  </a:lnTo>
                  <a:lnTo>
                    <a:pt x="31" y="56"/>
                  </a:lnTo>
                  <a:lnTo>
                    <a:pt x="29" y="52"/>
                  </a:lnTo>
                  <a:lnTo>
                    <a:pt x="27" y="47"/>
                  </a:lnTo>
                  <a:lnTo>
                    <a:pt x="26" y="42"/>
                  </a:lnTo>
                  <a:lnTo>
                    <a:pt x="25" y="38"/>
                  </a:lnTo>
                  <a:lnTo>
                    <a:pt x="22" y="37"/>
                  </a:lnTo>
                  <a:lnTo>
                    <a:pt x="6" y="37"/>
                  </a:lnTo>
                  <a:lnTo>
                    <a:pt x="2" y="36"/>
                  </a:lnTo>
                  <a:lnTo>
                    <a:pt x="0" y="33"/>
                  </a:lnTo>
                  <a:lnTo>
                    <a:pt x="2" y="28"/>
                  </a:lnTo>
                  <a:lnTo>
                    <a:pt x="5" y="21"/>
                  </a:lnTo>
                  <a:lnTo>
                    <a:pt x="9" y="13"/>
                  </a:lnTo>
                  <a:lnTo>
                    <a:pt x="14" y="7"/>
                  </a:lnTo>
                  <a:lnTo>
                    <a:pt x="19" y="2"/>
                  </a:lnTo>
                  <a:lnTo>
                    <a:pt x="23"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26">
              <a:extLst>
                <a:ext uri="{FF2B5EF4-FFF2-40B4-BE49-F238E27FC236}">
                  <a16:creationId xmlns:a16="http://schemas.microsoft.com/office/drawing/2014/main" id="{78DD5C2D-206E-B996-F9EC-12D90AB96834}"/>
                </a:ext>
              </a:extLst>
            </p:cNvPr>
            <p:cNvSpPr>
              <a:spLocks/>
            </p:cNvSpPr>
            <p:nvPr/>
          </p:nvSpPr>
          <p:spPr bwMode="auto">
            <a:xfrm>
              <a:off x="6440488" y="1893888"/>
              <a:ext cx="39688" cy="47625"/>
            </a:xfrm>
            <a:custGeom>
              <a:avLst/>
              <a:gdLst/>
              <a:ahLst/>
              <a:cxnLst>
                <a:cxn ang="0">
                  <a:pos x="21" y="0"/>
                </a:cxn>
                <a:cxn ang="0">
                  <a:pos x="24" y="0"/>
                </a:cxn>
                <a:cxn ang="0">
                  <a:pos x="25" y="3"/>
                </a:cxn>
                <a:cxn ang="0">
                  <a:pos x="25" y="11"/>
                </a:cxn>
                <a:cxn ang="0">
                  <a:pos x="24" y="20"/>
                </a:cxn>
                <a:cxn ang="0">
                  <a:pos x="22" y="27"/>
                </a:cxn>
                <a:cxn ang="0">
                  <a:pos x="20" y="30"/>
                </a:cxn>
                <a:cxn ang="0">
                  <a:pos x="12" y="29"/>
                </a:cxn>
                <a:cxn ang="0">
                  <a:pos x="7" y="28"/>
                </a:cxn>
                <a:cxn ang="0">
                  <a:pos x="3" y="25"/>
                </a:cxn>
                <a:cxn ang="0">
                  <a:pos x="1" y="21"/>
                </a:cxn>
                <a:cxn ang="0">
                  <a:pos x="1" y="19"/>
                </a:cxn>
                <a:cxn ang="0">
                  <a:pos x="0" y="16"/>
                </a:cxn>
                <a:cxn ang="0">
                  <a:pos x="0" y="14"/>
                </a:cxn>
                <a:cxn ang="0">
                  <a:pos x="6" y="8"/>
                </a:cxn>
                <a:cxn ang="0">
                  <a:pos x="16" y="2"/>
                </a:cxn>
                <a:cxn ang="0">
                  <a:pos x="21" y="0"/>
                </a:cxn>
              </a:cxnLst>
              <a:rect l="0" t="0" r="r" b="b"/>
              <a:pathLst>
                <a:path w="25" h="30">
                  <a:moveTo>
                    <a:pt x="21" y="0"/>
                  </a:moveTo>
                  <a:lnTo>
                    <a:pt x="24" y="0"/>
                  </a:lnTo>
                  <a:lnTo>
                    <a:pt x="25" y="3"/>
                  </a:lnTo>
                  <a:lnTo>
                    <a:pt x="25" y="11"/>
                  </a:lnTo>
                  <a:lnTo>
                    <a:pt x="24" y="20"/>
                  </a:lnTo>
                  <a:lnTo>
                    <a:pt x="22" y="27"/>
                  </a:lnTo>
                  <a:lnTo>
                    <a:pt x="20" y="30"/>
                  </a:lnTo>
                  <a:lnTo>
                    <a:pt x="12" y="29"/>
                  </a:lnTo>
                  <a:lnTo>
                    <a:pt x="7" y="28"/>
                  </a:lnTo>
                  <a:lnTo>
                    <a:pt x="3" y="25"/>
                  </a:lnTo>
                  <a:lnTo>
                    <a:pt x="1" y="21"/>
                  </a:lnTo>
                  <a:lnTo>
                    <a:pt x="1" y="19"/>
                  </a:lnTo>
                  <a:lnTo>
                    <a:pt x="0" y="16"/>
                  </a:lnTo>
                  <a:lnTo>
                    <a:pt x="0" y="14"/>
                  </a:lnTo>
                  <a:lnTo>
                    <a:pt x="6" y="8"/>
                  </a:lnTo>
                  <a:lnTo>
                    <a:pt x="16" y="2"/>
                  </a:lnTo>
                  <a:lnTo>
                    <a:pt x="21"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27">
              <a:extLst>
                <a:ext uri="{FF2B5EF4-FFF2-40B4-BE49-F238E27FC236}">
                  <a16:creationId xmlns:a16="http://schemas.microsoft.com/office/drawing/2014/main" id="{9D9AD130-140F-62F8-0C09-BADEA138BB21}"/>
                </a:ext>
              </a:extLst>
            </p:cNvPr>
            <p:cNvSpPr>
              <a:spLocks/>
            </p:cNvSpPr>
            <p:nvPr/>
          </p:nvSpPr>
          <p:spPr bwMode="auto">
            <a:xfrm>
              <a:off x="4695826" y="2120901"/>
              <a:ext cx="14288" cy="19050"/>
            </a:xfrm>
            <a:custGeom>
              <a:avLst/>
              <a:gdLst/>
              <a:ahLst/>
              <a:cxnLst>
                <a:cxn ang="0">
                  <a:pos x="4" y="0"/>
                </a:cxn>
                <a:cxn ang="0">
                  <a:pos x="6" y="0"/>
                </a:cxn>
                <a:cxn ang="0">
                  <a:pos x="7" y="1"/>
                </a:cxn>
                <a:cxn ang="0">
                  <a:pos x="9" y="5"/>
                </a:cxn>
                <a:cxn ang="0">
                  <a:pos x="9" y="9"/>
                </a:cxn>
                <a:cxn ang="0">
                  <a:pos x="8" y="11"/>
                </a:cxn>
                <a:cxn ang="0">
                  <a:pos x="7" y="12"/>
                </a:cxn>
                <a:cxn ang="0">
                  <a:pos x="6" y="12"/>
                </a:cxn>
                <a:cxn ang="0">
                  <a:pos x="3" y="11"/>
                </a:cxn>
                <a:cxn ang="0">
                  <a:pos x="0" y="5"/>
                </a:cxn>
                <a:cxn ang="0">
                  <a:pos x="1" y="2"/>
                </a:cxn>
                <a:cxn ang="0">
                  <a:pos x="2" y="1"/>
                </a:cxn>
                <a:cxn ang="0">
                  <a:pos x="4" y="0"/>
                </a:cxn>
              </a:cxnLst>
              <a:rect l="0" t="0" r="r" b="b"/>
              <a:pathLst>
                <a:path w="9" h="12">
                  <a:moveTo>
                    <a:pt x="4" y="0"/>
                  </a:moveTo>
                  <a:lnTo>
                    <a:pt x="6" y="0"/>
                  </a:lnTo>
                  <a:lnTo>
                    <a:pt x="7" y="1"/>
                  </a:lnTo>
                  <a:lnTo>
                    <a:pt x="9" y="5"/>
                  </a:lnTo>
                  <a:lnTo>
                    <a:pt x="9" y="9"/>
                  </a:lnTo>
                  <a:lnTo>
                    <a:pt x="8" y="11"/>
                  </a:lnTo>
                  <a:lnTo>
                    <a:pt x="7" y="12"/>
                  </a:lnTo>
                  <a:lnTo>
                    <a:pt x="6" y="12"/>
                  </a:lnTo>
                  <a:lnTo>
                    <a:pt x="3" y="11"/>
                  </a:lnTo>
                  <a:lnTo>
                    <a:pt x="0" y="5"/>
                  </a:lnTo>
                  <a:lnTo>
                    <a:pt x="1" y="2"/>
                  </a:lnTo>
                  <a:lnTo>
                    <a:pt x="2" y="1"/>
                  </a:lnTo>
                  <a:lnTo>
                    <a:pt x="4"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28">
              <a:extLst>
                <a:ext uri="{FF2B5EF4-FFF2-40B4-BE49-F238E27FC236}">
                  <a16:creationId xmlns:a16="http://schemas.microsoft.com/office/drawing/2014/main" id="{125C7BED-3492-A7EC-C26C-8D5BCFD9AFE3}"/>
                </a:ext>
              </a:extLst>
            </p:cNvPr>
            <p:cNvSpPr>
              <a:spLocks/>
            </p:cNvSpPr>
            <p:nvPr/>
          </p:nvSpPr>
          <p:spPr bwMode="auto">
            <a:xfrm>
              <a:off x="4714876" y="2103438"/>
              <a:ext cx="60325" cy="9525"/>
            </a:xfrm>
            <a:custGeom>
              <a:avLst/>
              <a:gdLst/>
              <a:ahLst/>
              <a:cxnLst>
                <a:cxn ang="0">
                  <a:pos x="11" y="0"/>
                </a:cxn>
                <a:cxn ang="0">
                  <a:pos x="28" y="0"/>
                </a:cxn>
                <a:cxn ang="0">
                  <a:pos x="34" y="1"/>
                </a:cxn>
                <a:cxn ang="0">
                  <a:pos x="38" y="2"/>
                </a:cxn>
                <a:cxn ang="0">
                  <a:pos x="37" y="3"/>
                </a:cxn>
                <a:cxn ang="0">
                  <a:pos x="32" y="4"/>
                </a:cxn>
                <a:cxn ang="0">
                  <a:pos x="25" y="5"/>
                </a:cxn>
                <a:cxn ang="0">
                  <a:pos x="17" y="6"/>
                </a:cxn>
                <a:cxn ang="0">
                  <a:pos x="2" y="6"/>
                </a:cxn>
                <a:cxn ang="0">
                  <a:pos x="0" y="4"/>
                </a:cxn>
                <a:cxn ang="0">
                  <a:pos x="0" y="2"/>
                </a:cxn>
                <a:cxn ang="0">
                  <a:pos x="4" y="1"/>
                </a:cxn>
                <a:cxn ang="0">
                  <a:pos x="11" y="0"/>
                </a:cxn>
              </a:cxnLst>
              <a:rect l="0" t="0" r="r" b="b"/>
              <a:pathLst>
                <a:path w="38" h="6">
                  <a:moveTo>
                    <a:pt x="11" y="0"/>
                  </a:moveTo>
                  <a:lnTo>
                    <a:pt x="28" y="0"/>
                  </a:lnTo>
                  <a:lnTo>
                    <a:pt x="34" y="1"/>
                  </a:lnTo>
                  <a:lnTo>
                    <a:pt x="38" y="2"/>
                  </a:lnTo>
                  <a:lnTo>
                    <a:pt x="37" y="3"/>
                  </a:lnTo>
                  <a:lnTo>
                    <a:pt x="32" y="4"/>
                  </a:lnTo>
                  <a:lnTo>
                    <a:pt x="25" y="5"/>
                  </a:lnTo>
                  <a:lnTo>
                    <a:pt x="17" y="6"/>
                  </a:lnTo>
                  <a:lnTo>
                    <a:pt x="2" y="6"/>
                  </a:lnTo>
                  <a:lnTo>
                    <a:pt x="0" y="4"/>
                  </a:lnTo>
                  <a:lnTo>
                    <a:pt x="0" y="2"/>
                  </a:lnTo>
                  <a:lnTo>
                    <a:pt x="4" y="1"/>
                  </a:lnTo>
                  <a:lnTo>
                    <a:pt x="11"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29">
              <a:extLst>
                <a:ext uri="{FF2B5EF4-FFF2-40B4-BE49-F238E27FC236}">
                  <a16:creationId xmlns:a16="http://schemas.microsoft.com/office/drawing/2014/main" id="{9422981C-6074-2FFA-07DE-7E47F75E6B6F}"/>
                </a:ext>
              </a:extLst>
            </p:cNvPr>
            <p:cNvSpPr>
              <a:spLocks/>
            </p:cNvSpPr>
            <p:nvPr/>
          </p:nvSpPr>
          <p:spPr bwMode="auto">
            <a:xfrm>
              <a:off x="4806951" y="2078038"/>
              <a:ext cx="68263" cy="17463"/>
            </a:xfrm>
            <a:custGeom>
              <a:avLst/>
              <a:gdLst/>
              <a:ahLst/>
              <a:cxnLst>
                <a:cxn ang="0">
                  <a:pos x="32" y="0"/>
                </a:cxn>
                <a:cxn ang="0">
                  <a:pos x="39" y="0"/>
                </a:cxn>
                <a:cxn ang="0">
                  <a:pos x="43" y="1"/>
                </a:cxn>
                <a:cxn ang="0">
                  <a:pos x="42" y="3"/>
                </a:cxn>
                <a:cxn ang="0">
                  <a:pos x="37" y="6"/>
                </a:cxn>
                <a:cxn ang="0">
                  <a:pos x="30" y="9"/>
                </a:cxn>
                <a:cxn ang="0">
                  <a:pos x="21" y="11"/>
                </a:cxn>
                <a:cxn ang="0">
                  <a:pos x="5" y="11"/>
                </a:cxn>
                <a:cxn ang="0">
                  <a:pos x="0" y="8"/>
                </a:cxn>
                <a:cxn ang="0">
                  <a:pos x="1" y="6"/>
                </a:cxn>
                <a:cxn ang="0">
                  <a:pos x="6" y="5"/>
                </a:cxn>
                <a:cxn ang="0">
                  <a:pos x="14" y="3"/>
                </a:cxn>
                <a:cxn ang="0">
                  <a:pos x="24" y="1"/>
                </a:cxn>
                <a:cxn ang="0">
                  <a:pos x="32" y="0"/>
                </a:cxn>
              </a:cxnLst>
              <a:rect l="0" t="0" r="r" b="b"/>
              <a:pathLst>
                <a:path w="43" h="11">
                  <a:moveTo>
                    <a:pt x="32" y="0"/>
                  </a:moveTo>
                  <a:lnTo>
                    <a:pt x="39" y="0"/>
                  </a:lnTo>
                  <a:lnTo>
                    <a:pt x="43" y="1"/>
                  </a:lnTo>
                  <a:lnTo>
                    <a:pt x="42" y="3"/>
                  </a:lnTo>
                  <a:lnTo>
                    <a:pt x="37" y="6"/>
                  </a:lnTo>
                  <a:lnTo>
                    <a:pt x="30" y="9"/>
                  </a:lnTo>
                  <a:lnTo>
                    <a:pt x="21" y="11"/>
                  </a:lnTo>
                  <a:lnTo>
                    <a:pt x="5" y="11"/>
                  </a:lnTo>
                  <a:lnTo>
                    <a:pt x="0" y="8"/>
                  </a:lnTo>
                  <a:lnTo>
                    <a:pt x="1" y="6"/>
                  </a:lnTo>
                  <a:lnTo>
                    <a:pt x="6" y="5"/>
                  </a:lnTo>
                  <a:lnTo>
                    <a:pt x="14" y="3"/>
                  </a:lnTo>
                  <a:lnTo>
                    <a:pt x="24" y="1"/>
                  </a:lnTo>
                  <a:lnTo>
                    <a:pt x="32"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30">
              <a:extLst>
                <a:ext uri="{FF2B5EF4-FFF2-40B4-BE49-F238E27FC236}">
                  <a16:creationId xmlns:a16="http://schemas.microsoft.com/office/drawing/2014/main" id="{E1C4CC30-AF87-CA33-8127-58284C3D418F}"/>
                </a:ext>
              </a:extLst>
            </p:cNvPr>
            <p:cNvSpPr>
              <a:spLocks/>
            </p:cNvSpPr>
            <p:nvPr/>
          </p:nvSpPr>
          <p:spPr bwMode="auto">
            <a:xfrm>
              <a:off x="4932363" y="2058988"/>
              <a:ext cx="46038" cy="22225"/>
            </a:xfrm>
            <a:custGeom>
              <a:avLst/>
              <a:gdLst/>
              <a:ahLst/>
              <a:cxnLst>
                <a:cxn ang="0">
                  <a:pos x="15" y="0"/>
                </a:cxn>
                <a:cxn ang="0">
                  <a:pos x="23" y="1"/>
                </a:cxn>
                <a:cxn ang="0">
                  <a:pos x="29" y="4"/>
                </a:cxn>
                <a:cxn ang="0">
                  <a:pos x="29" y="5"/>
                </a:cxn>
                <a:cxn ang="0">
                  <a:pos x="27" y="7"/>
                </a:cxn>
                <a:cxn ang="0">
                  <a:pos x="24" y="7"/>
                </a:cxn>
                <a:cxn ang="0">
                  <a:pos x="22" y="8"/>
                </a:cxn>
                <a:cxn ang="0">
                  <a:pos x="15" y="8"/>
                </a:cxn>
                <a:cxn ang="0">
                  <a:pos x="13" y="9"/>
                </a:cxn>
                <a:cxn ang="0">
                  <a:pos x="8" y="14"/>
                </a:cxn>
                <a:cxn ang="0">
                  <a:pos x="6" y="14"/>
                </a:cxn>
                <a:cxn ang="0">
                  <a:pos x="3" y="13"/>
                </a:cxn>
                <a:cxn ang="0">
                  <a:pos x="0" y="11"/>
                </a:cxn>
                <a:cxn ang="0">
                  <a:pos x="0" y="7"/>
                </a:cxn>
                <a:cxn ang="0">
                  <a:pos x="2" y="5"/>
                </a:cxn>
                <a:cxn ang="0">
                  <a:pos x="6" y="3"/>
                </a:cxn>
                <a:cxn ang="0">
                  <a:pos x="15" y="0"/>
                </a:cxn>
              </a:cxnLst>
              <a:rect l="0" t="0" r="r" b="b"/>
              <a:pathLst>
                <a:path w="29" h="14">
                  <a:moveTo>
                    <a:pt x="15" y="0"/>
                  </a:moveTo>
                  <a:lnTo>
                    <a:pt x="23" y="1"/>
                  </a:lnTo>
                  <a:lnTo>
                    <a:pt x="29" y="4"/>
                  </a:lnTo>
                  <a:lnTo>
                    <a:pt x="29" y="5"/>
                  </a:lnTo>
                  <a:lnTo>
                    <a:pt x="27" y="7"/>
                  </a:lnTo>
                  <a:lnTo>
                    <a:pt x="24" y="7"/>
                  </a:lnTo>
                  <a:lnTo>
                    <a:pt x="22" y="8"/>
                  </a:lnTo>
                  <a:lnTo>
                    <a:pt x="15" y="8"/>
                  </a:lnTo>
                  <a:lnTo>
                    <a:pt x="13" y="9"/>
                  </a:lnTo>
                  <a:lnTo>
                    <a:pt x="8" y="14"/>
                  </a:lnTo>
                  <a:lnTo>
                    <a:pt x="6" y="14"/>
                  </a:lnTo>
                  <a:lnTo>
                    <a:pt x="3" y="13"/>
                  </a:lnTo>
                  <a:lnTo>
                    <a:pt x="0" y="11"/>
                  </a:lnTo>
                  <a:lnTo>
                    <a:pt x="0" y="7"/>
                  </a:lnTo>
                  <a:lnTo>
                    <a:pt x="2" y="5"/>
                  </a:lnTo>
                  <a:lnTo>
                    <a:pt x="6" y="3"/>
                  </a:lnTo>
                  <a:lnTo>
                    <a:pt x="15"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31">
              <a:extLst>
                <a:ext uri="{FF2B5EF4-FFF2-40B4-BE49-F238E27FC236}">
                  <a16:creationId xmlns:a16="http://schemas.microsoft.com/office/drawing/2014/main" id="{ECBEBC71-C741-419C-44C1-2F27AC1E6E22}"/>
                </a:ext>
              </a:extLst>
            </p:cNvPr>
            <p:cNvSpPr>
              <a:spLocks/>
            </p:cNvSpPr>
            <p:nvPr/>
          </p:nvSpPr>
          <p:spPr bwMode="auto">
            <a:xfrm>
              <a:off x="5014913" y="2051051"/>
              <a:ext cx="38100" cy="15875"/>
            </a:xfrm>
            <a:custGeom>
              <a:avLst/>
              <a:gdLst/>
              <a:ahLst/>
              <a:cxnLst>
                <a:cxn ang="0">
                  <a:pos x="11" y="0"/>
                </a:cxn>
                <a:cxn ang="0">
                  <a:pos x="17" y="0"/>
                </a:cxn>
                <a:cxn ang="0">
                  <a:pos x="22" y="1"/>
                </a:cxn>
                <a:cxn ang="0">
                  <a:pos x="24" y="3"/>
                </a:cxn>
                <a:cxn ang="0">
                  <a:pos x="22" y="6"/>
                </a:cxn>
                <a:cxn ang="0">
                  <a:pos x="16" y="9"/>
                </a:cxn>
                <a:cxn ang="0">
                  <a:pos x="9" y="10"/>
                </a:cxn>
                <a:cxn ang="0">
                  <a:pos x="3" y="9"/>
                </a:cxn>
                <a:cxn ang="0">
                  <a:pos x="0" y="7"/>
                </a:cxn>
                <a:cxn ang="0">
                  <a:pos x="1" y="4"/>
                </a:cxn>
                <a:cxn ang="0">
                  <a:pos x="5" y="2"/>
                </a:cxn>
                <a:cxn ang="0">
                  <a:pos x="11" y="0"/>
                </a:cxn>
              </a:cxnLst>
              <a:rect l="0" t="0" r="r" b="b"/>
              <a:pathLst>
                <a:path w="24" h="10">
                  <a:moveTo>
                    <a:pt x="11" y="0"/>
                  </a:moveTo>
                  <a:lnTo>
                    <a:pt x="17" y="0"/>
                  </a:lnTo>
                  <a:lnTo>
                    <a:pt x="22" y="1"/>
                  </a:lnTo>
                  <a:lnTo>
                    <a:pt x="24" y="3"/>
                  </a:lnTo>
                  <a:lnTo>
                    <a:pt x="22" y="6"/>
                  </a:lnTo>
                  <a:lnTo>
                    <a:pt x="16" y="9"/>
                  </a:lnTo>
                  <a:lnTo>
                    <a:pt x="9" y="10"/>
                  </a:lnTo>
                  <a:lnTo>
                    <a:pt x="3" y="9"/>
                  </a:lnTo>
                  <a:lnTo>
                    <a:pt x="0" y="7"/>
                  </a:lnTo>
                  <a:lnTo>
                    <a:pt x="1" y="4"/>
                  </a:lnTo>
                  <a:lnTo>
                    <a:pt x="5" y="2"/>
                  </a:lnTo>
                  <a:lnTo>
                    <a:pt x="11"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32">
              <a:extLst>
                <a:ext uri="{FF2B5EF4-FFF2-40B4-BE49-F238E27FC236}">
                  <a16:creationId xmlns:a16="http://schemas.microsoft.com/office/drawing/2014/main" id="{77ED335E-17FB-4DB0-841B-7624AC96BD0F}"/>
                </a:ext>
              </a:extLst>
            </p:cNvPr>
            <p:cNvSpPr>
              <a:spLocks/>
            </p:cNvSpPr>
            <p:nvPr/>
          </p:nvSpPr>
          <p:spPr bwMode="auto">
            <a:xfrm>
              <a:off x="5184776" y="2085976"/>
              <a:ext cx="19050" cy="17463"/>
            </a:xfrm>
            <a:custGeom>
              <a:avLst/>
              <a:gdLst/>
              <a:ahLst/>
              <a:cxnLst>
                <a:cxn ang="0">
                  <a:pos x="4" y="0"/>
                </a:cxn>
                <a:cxn ang="0">
                  <a:pos x="9" y="0"/>
                </a:cxn>
                <a:cxn ang="0">
                  <a:pos x="11" y="1"/>
                </a:cxn>
                <a:cxn ang="0">
                  <a:pos x="12" y="3"/>
                </a:cxn>
                <a:cxn ang="0">
                  <a:pos x="12" y="7"/>
                </a:cxn>
                <a:cxn ang="0">
                  <a:pos x="10" y="9"/>
                </a:cxn>
                <a:cxn ang="0">
                  <a:pos x="9" y="11"/>
                </a:cxn>
                <a:cxn ang="0">
                  <a:pos x="6" y="11"/>
                </a:cxn>
                <a:cxn ang="0">
                  <a:pos x="1" y="11"/>
                </a:cxn>
                <a:cxn ang="0">
                  <a:pos x="0" y="11"/>
                </a:cxn>
                <a:cxn ang="0">
                  <a:pos x="0" y="7"/>
                </a:cxn>
                <a:cxn ang="0">
                  <a:pos x="1" y="4"/>
                </a:cxn>
                <a:cxn ang="0">
                  <a:pos x="2" y="2"/>
                </a:cxn>
                <a:cxn ang="0">
                  <a:pos x="4" y="0"/>
                </a:cxn>
              </a:cxnLst>
              <a:rect l="0" t="0" r="r" b="b"/>
              <a:pathLst>
                <a:path w="12" h="11">
                  <a:moveTo>
                    <a:pt x="4" y="0"/>
                  </a:moveTo>
                  <a:lnTo>
                    <a:pt x="9" y="0"/>
                  </a:lnTo>
                  <a:lnTo>
                    <a:pt x="11" y="1"/>
                  </a:lnTo>
                  <a:lnTo>
                    <a:pt x="12" y="3"/>
                  </a:lnTo>
                  <a:lnTo>
                    <a:pt x="12" y="7"/>
                  </a:lnTo>
                  <a:lnTo>
                    <a:pt x="10" y="9"/>
                  </a:lnTo>
                  <a:lnTo>
                    <a:pt x="9" y="11"/>
                  </a:lnTo>
                  <a:lnTo>
                    <a:pt x="6" y="11"/>
                  </a:lnTo>
                  <a:lnTo>
                    <a:pt x="1" y="11"/>
                  </a:lnTo>
                  <a:lnTo>
                    <a:pt x="0" y="11"/>
                  </a:lnTo>
                  <a:lnTo>
                    <a:pt x="0" y="7"/>
                  </a:lnTo>
                  <a:lnTo>
                    <a:pt x="1" y="4"/>
                  </a:lnTo>
                  <a:lnTo>
                    <a:pt x="2" y="2"/>
                  </a:lnTo>
                  <a:lnTo>
                    <a:pt x="4"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33">
              <a:extLst>
                <a:ext uri="{FF2B5EF4-FFF2-40B4-BE49-F238E27FC236}">
                  <a16:creationId xmlns:a16="http://schemas.microsoft.com/office/drawing/2014/main" id="{8D100995-402F-8496-EA38-66DDC24088CC}"/>
                </a:ext>
              </a:extLst>
            </p:cNvPr>
            <p:cNvSpPr>
              <a:spLocks/>
            </p:cNvSpPr>
            <p:nvPr/>
          </p:nvSpPr>
          <p:spPr bwMode="auto">
            <a:xfrm>
              <a:off x="5091113" y="2044701"/>
              <a:ext cx="25400" cy="15875"/>
            </a:xfrm>
            <a:custGeom>
              <a:avLst/>
              <a:gdLst/>
              <a:ahLst/>
              <a:cxnLst>
                <a:cxn ang="0">
                  <a:pos x="0" y="0"/>
                </a:cxn>
                <a:cxn ang="0">
                  <a:pos x="3" y="0"/>
                </a:cxn>
                <a:cxn ang="0">
                  <a:pos x="8" y="1"/>
                </a:cxn>
                <a:cxn ang="0">
                  <a:pos x="13" y="4"/>
                </a:cxn>
                <a:cxn ang="0">
                  <a:pos x="16" y="7"/>
                </a:cxn>
                <a:cxn ang="0">
                  <a:pos x="16" y="9"/>
                </a:cxn>
                <a:cxn ang="0">
                  <a:pos x="12" y="10"/>
                </a:cxn>
                <a:cxn ang="0">
                  <a:pos x="7" y="9"/>
                </a:cxn>
                <a:cxn ang="0">
                  <a:pos x="3" y="6"/>
                </a:cxn>
                <a:cxn ang="0">
                  <a:pos x="0" y="3"/>
                </a:cxn>
                <a:cxn ang="0">
                  <a:pos x="0" y="0"/>
                </a:cxn>
              </a:cxnLst>
              <a:rect l="0" t="0" r="r" b="b"/>
              <a:pathLst>
                <a:path w="16" h="10">
                  <a:moveTo>
                    <a:pt x="0" y="0"/>
                  </a:moveTo>
                  <a:lnTo>
                    <a:pt x="3" y="0"/>
                  </a:lnTo>
                  <a:lnTo>
                    <a:pt x="8" y="1"/>
                  </a:lnTo>
                  <a:lnTo>
                    <a:pt x="13" y="4"/>
                  </a:lnTo>
                  <a:lnTo>
                    <a:pt x="16" y="7"/>
                  </a:lnTo>
                  <a:lnTo>
                    <a:pt x="16" y="9"/>
                  </a:lnTo>
                  <a:lnTo>
                    <a:pt x="12" y="10"/>
                  </a:lnTo>
                  <a:lnTo>
                    <a:pt x="7" y="9"/>
                  </a:lnTo>
                  <a:lnTo>
                    <a:pt x="3" y="6"/>
                  </a:lnTo>
                  <a:lnTo>
                    <a:pt x="0" y="3"/>
                  </a:lnTo>
                  <a:lnTo>
                    <a:pt x="0"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34">
              <a:extLst>
                <a:ext uri="{FF2B5EF4-FFF2-40B4-BE49-F238E27FC236}">
                  <a16:creationId xmlns:a16="http://schemas.microsoft.com/office/drawing/2014/main" id="{A1FB49DB-59EF-30C9-7FC8-A3B516648488}"/>
                </a:ext>
              </a:extLst>
            </p:cNvPr>
            <p:cNvSpPr>
              <a:spLocks/>
            </p:cNvSpPr>
            <p:nvPr/>
          </p:nvSpPr>
          <p:spPr bwMode="auto">
            <a:xfrm>
              <a:off x="5297488" y="1933576"/>
              <a:ext cx="15875" cy="25400"/>
            </a:xfrm>
            <a:custGeom>
              <a:avLst/>
              <a:gdLst/>
              <a:ahLst/>
              <a:cxnLst>
                <a:cxn ang="0">
                  <a:pos x="7" y="0"/>
                </a:cxn>
                <a:cxn ang="0">
                  <a:pos x="9" y="1"/>
                </a:cxn>
                <a:cxn ang="0">
                  <a:pos x="10" y="5"/>
                </a:cxn>
                <a:cxn ang="0">
                  <a:pos x="9" y="10"/>
                </a:cxn>
                <a:cxn ang="0">
                  <a:pos x="8" y="14"/>
                </a:cxn>
                <a:cxn ang="0">
                  <a:pos x="6" y="16"/>
                </a:cxn>
                <a:cxn ang="0">
                  <a:pos x="1" y="15"/>
                </a:cxn>
                <a:cxn ang="0">
                  <a:pos x="0" y="11"/>
                </a:cxn>
                <a:cxn ang="0">
                  <a:pos x="0" y="6"/>
                </a:cxn>
                <a:cxn ang="0">
                  <a:pos x="3" y="2"/>
                </a:cxn>
                <a:cxn ang="0">
                  <a:pos x="7" y="0"/>
                </a:cxn>
              </a:cxnLst>
              <a:rect l="0" t="0" r="r" b="b"/>
              <a:pathLst>
                <a:path w="10" h="16">
                  <a:moveTo>
                    <a:pt x="7" y="0"/>
                  </a:moveTo>
                  <a:lnTo>
                    <a:pt x="9" y="1"/>
                  </a:lnTo>
                  <a:lnTo>
                    <a:pt x="10" y="5"/>
                  </a:lnTo>
                  <a:lnTo>
                    <a:pt x="9" y="10"/>
                  </a:lnTo>
                  <a:lnTo>
                    <a:pt x="8" y="14"/>
                  </a:lnTo>
                  <a:lnTo>
                    <a:pt x="6" y="16"/>
                  </a:lnTo>
                  <a:lnTo>
                    <a:pt x="1" y="15"/>
                  </a:lnTo>
                  <a:lnTo>
                    <a:pt x="0" y="11"/>
                  </a:lnTo>
                  <a:lnTo>
                    <a:pt x="0" y="6"/>
                  </a:lnTo>
                  <a:lnTo>
                    <a:pt x="3" y="2"/>
                  </a:lnTo>
                  <a:lnTo>
                    <a:pt x="7"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35">
              <a:extLst>
                <a:ext uri="{FF2B5EF4-FFF2-40B4-BE49-F238E27FC236}">
                  <a16:creationId xmlns:a16="http://schemas.microsoft.com/office/drawing/2014/main" id="{CDF1DEBC-B477-3723-C44A-C5B5124569E8}"/>
                </a:ext>
              </a:extLst>
            </p:cNvPr>
            <p:cNvSpPr>
              <a:spLocks/>
            </p:cNvSpPr>
            <p:nvPr/>
          </p:nvSpPr>
          <p:spPr bwMode="auto">
            <a:xfrm>
              <a:off x="5400676" y="1870076"/>
              <a:ext cx="11113" cy="15875"/>
            </a:xfrm>
            <a:custGeom>
              <a:avLst/>
              <a:gdLst/>
              <a:ahLst/>
              <a:cxnLst>
                <a:cxn ang="0">
                  <a:pos x="2" y="0"/>
                </a:cxn>
                <a:cxn ang="0">
                  <a:pos x="4" y="0"/>
                </a:cxn>
                <a:cxn ang="0">
                  <a:pos x="6" y="1"/>
                </a:cxn>
                <a:cxn ang="0">
                  <a:pos x="7" y="3"/>
                </a:cxn>
                <a:cxn ang="0">
                  <a:pos x="7" y="7"/>
                </a:cxn>
                <a:cxn ang="0">
                  <a:pos x="4" y="10"/>
                </a:cxn>
                <a:cxn ang="0">
                  <a:pos x="3" y="10"/>
                </a:cxn>
                <a:cxn ang="0">
                  <a:pos x="2" y="9"/>
                </a:cxn>
                <a:cxn ang="0">
                  <a:pos x="0" y="5"/>
                </a:cxn>
                <a:cxn ang="0">
                  <a:pos x="0" y="3"/>
                </a:cxn>
                <a:cxn ang="0">
                  <a:pos x="1" y="1"/>
                </a:cxn>
                <a:cxn ang="0">
                  <a:pos x="2" y="0"/>
                </a:cxn>
              </a:cxnLst>
              <a:rect l="0" t="0" r="r" b="b"/>
              <a:pathLst>
                <a:path w="7" h="10">
                  <a:moveTo>
                    <a:pt x="2" y="0"/>
                  </a:moveTo>
                  <a:lnTo>
                    <a:pt x="4" y="0"/>
                  </a:lnTo>
                  <a:lnTo>
                    <a:pt x="6" y="1"/>
                  </a:lnTo>
                  <a:lnTo>
                    <a:pt x="7" y="3"/>
                  </a:lnTo>
                  <a:lnTo>
                    <a:pt x="7" y="7"/>
                  </a:lnTo>
                  <a:lnTo>
                    <a:pt x="4" y="10"/>
                  </a:lnTo>
                  <a:lnTo>
                    <a:pt x="3" y="10"/>
                  </a:lnTo>
                  <a:lnTo>
                    <a:pt x="2" y="9"/>
                  </a:lnTo>
                  <a:lnTo>
                    <a:pt x="0" y="5"/>
                  </a:lnTo>
                  <a:lnTo>
                    <a:pt x="0" y="3"/>
                  </a:lnTo>
                  <a:lnTo>
                    <a:pt x="1" y="1"/>
                  </a:lnTo>
                  <a:lnTo>
                    <a:pt x="2"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36">
              <a:extLst>
                <a:ext uri="{FF2B5EF4-FFF2-40B4-BE49-F238E27FC236}">
                  <a16:creationId xmlns:a16="http://schemas.microsoft.com/office/drawing/2014/main" id="{E79838F6-0BD3-CFB5-5F05-1083E384963E}"/>
                </a:ext>
              </a:extLst>
            </p:cNvPr>
            <p:cNvSpPr>
              <a:spLocks/>
            </p:cNvSpPr>
            <p:nvPr/>
          </p:nvSpPr>
          <p:spPr bwMode="auto">
            <a:xfrm>
              <a:off x="5456238" y="1571626"/>
              <a:ext cx="52388" cy="44450"/>
            </a:xfrm>
            <a:custGeom>
              <a:avLst/>
              <a:gdLst/>
              <a:ahLst/>
              <a:cxnLst>
                <a:cxn ang="0">
                  <a:pos x="25" y="0"/>
                </a:cxn>
                <a:cxn ang="0">
                  <a:pos x="31" y="1"/>
                </a:cxn>
                <a:cxn ang="0">
                  <a:pos x="33" y="3"/>
                </a:cxn>
                <a:cxn ang="0">
                  <a:pos x="32" y="9"/>
                </a:cxn>
                <a:cxn ang="0">
                  <a:pos x="26" y="23"/>
                </a:cxn>
                <a:cxn ang="0">
                  <a:pos x="23" y="27"/>
                </a:cxn>
                <a:cxn ang="0">
                  <a:pos x="17" y="28"/>
                </a:cxn>
                <a:cxn ang="0">
                  <a:pos x="7" y="28"/>
                </a:cxn>
                <a:cxn ang="0">
                  <a:pos x="4" y="24"/>
                </a:cxn>
                <a:cxn ang="0">
                  <a:pos x="2" y="19"/>
                </a:cxn>
                <a:cxn ang="0">
                  <a:pos x="0" y="15"/>
                </a:cxn>
                <a:cxn ang="0">
                  <a:pos x="1" y="10"/>
                </a:cxn>
                <a:cxn ang="0">
                  <a:pos x="5" y="6"/>
                </a:cxn>
                <a:cxn ang="0">
                  <a:pos x="11" y="3"/>
                </a:cxn>
                <a:cxn ang="0">
                  <a:pos x="18" y="1"/>
                </a:cxn>
                <a:cxn ang="0">
                  <a:pos x="25" y="0"/>
                </a:cxn>
              </a:cxnLst>
              <a:rect l="0" t="0" r="r" b="b"/>
              <a:pathLst>
                <a:path w="33" h="28">
                  <a:moveTo>
                    <a:pt x="25" y="0"/>
                  </a:moveTo>
                  <a:lnTo>
                    <a:pt x="31" y="1"/>
                  </a:lnTo>
                  <a:lnTo>
                    <a:pt x="33" y="3"/>
                  </a:lnTo>
                  <a:lnTo>
                    <a:pt x="32" y="9"/>
                  </a:lnTo>
                  <a:lnTo>
                    <a:pt x="26" y="23"/>
                  </a:lnTo>
                  <a:lnTo>
                    <a:pt x="23" y="27"/>
                  </a:lnTo>
                  <a:lnTo>
                    <a:pt x="17" y="28"/>
                  </a:lnTo>
                  <a:lnTo>
                    <a:pt x="7" y="28"/>
                  </a:lnTo>
                  <a:lnTo>
                    <a:pt x="4" y="24"/>
                  </a:lnTo>
                  <a:lnTo>
                    <a:pt x="2" y="19"/>
                  </a:lnTo>
                  <a:lnTo>
                    <a:pt x="0" y="15"/>
                  </a:lnTo>
                  <a:lnTo>
                    <a:pt x="1" y="10"/>
                  </a:lnTo>
                  <a:lnTo>
                    <a:pt x="5" y="6"/>
                  </a:lnTo>
                  <a:lnTo>
                    <a:pt x="11" y="3"/>
                  </a:lnTo>
                  <a:lnTo>
                    <a:pt x="18" y="1"/>
                  </a:lnTo>
                  <a:lnTo>
                    <a:pt x="25"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37">
              <a:extLst>
                <a:ext uri="{FF2B5EF4-FFF2-40B4-BE49-F238E27FC236}">
                  <a16:creationId xmlns:a16="http://schemas.microsoft.com/office/drawing/2014/main" id="{606B15D7-5E69-DD43-4E95-2CC1FED7E97F}"/>
                </a:ext>
              </a:extLst>
            </p:cNvPr>
            <p:cNvSpPr>
              <a:spLocks/>
            </p:cNvSpPr>
            <p:nvPr/>
          </p:nvSpPr>
          <p:spPr bwMode="auto">
            <a:xfrm>
              <a:off x="5303838" y="1420813"/>
              <a:ext cx="69850" cy="44450"/>
            </a:xfrm>
            <a:custGeom>
              <a:avLst/>
              <a:gdLst/>
              <a:ahLst/>
              <a:cxnLst>
                <a:cxn ang="0">
                  <a:pos x="29" y="0"/>
                </a:cxn>
                <a:cxn ang="0">
                  <a:pos x="41" y="0"/>
                </a:cxn>
                <a:cxn ang="0">
                  <a:pos x="43" y="2"/>
                </a:cxn>
                <a:cxn ang="0">
                  <a:pos x="44" y="8"/>
                </a:cxn>
                <a:cxn ang="0">
                  <a:pos x="43" y="14"/>
                </a:cxn>
                <a:cxn ang="0">
                  <a:pos x="41" y="20"/>
                </a:cxn>
                <a:cxn ang="0">
                  <a:pos x="39" y="26"/>
                </a:cxn>
                <a:cxn ang="0">
                  <a:pos x="36" y="28"/>
                </a:cxn>
                <a:cxn ang="0">
                  <a:pos x="31" y="27"/>
                </a:cxn>
                <a:cxn ang="0">
                  <a:pos x="23" y="26"/>
                </a:cxn>
                <a:cxn ang="0">
                  <a:pos x="14" y="23"/>
                </a:cxn>
                <a:cxn ang="0">
                  <a:pos x="6" y="20"/>
                </a:cxn>
                <a:cxn ang="0">
                  <a:pos x="2" y="18"/>
                </a:cxn>
                <a:cxn ang="0">
                  <a:pos x="0" y="14"/>
                </a:cxn>
                <a:cxn ang="0">
                  <a:pos x="3" y="9"/>
                </a:cxn>
                <a:cxn ang="0">
                  <a:pos x="6" y="4"/>
                </a:cxn>
                <a:cxn ang="0">
                  <a:pos x="11" y="1"/>
                </a:cxn>
                <a:cxn ang="0">
                  <a:pos x="22" y="1"/>
                </a:cxn>
                <a:cxn ang="0">
                  <a:pos x="29" y="0"/>
                </a:cxn>
              </a:cxnLst>
              <a:rect l="0" t="0" r="r" b="b"/>
              <a:pathLst>
                <a:path w="44" h="28">
                  <a:moveTo>
                    <a:pt x="29" y="0"/>
                  </a:moveTo>
                  <a:lnTo>
                    <a:pt x="41" y="0"/>
                  </a:lnTo>
                  <a:lnTo>
                    <a:pt x="43" y="2"/>
                  </a:lnTo>
                  <a:lnTo>
                    <a:pt x="44" y="8"/>
                  </a:lnTo>
                  <a:lnTo>
                    <a:pt x="43" y="14"/>
                  </a:lnTo>
                  <a:lnTo>
                    <a:pt x="41" y="20"/>
                  </a:lnTo>
                  <a:lnTo>
                    <a:pt x="39" y="26"/>
                  </a:lnTo>
                  <a:lnTo>
                    <a:pt x="36" y="28"/>
                  </a:lnTo>
                  <a:lnTo>
                    <a:pt x="31" y="27"/>
                  </a:lnTo>
                  <a:lnTo>
                    <a:pt x="23" y="26"/>
                  </a:lnTo>
                  <a:lnTo>
                    <a:pt x="14" y="23"/>
                  </a:lnTo>
                  <a:lnTo>
                    <a:pt x="6" y="20"/>
                  </a:lnTo>
                  <a:lnTo>
                    <a:pt x="2" y="18"/>
                  </a:lnTo>
                  <a:lnTo>
                    <a:pt x="0" y="14"/>
                  </a:lnTo>
                  <a:lnTo>
                    <a:pt x="3" y="9"/>
                  </a:lnTo>
                  <a:lnTo>
                    <a:pt x="6" y="4"/>
                  </a:lnTo>
                  <a:lnTo>
                    <a:pt x="11" y="1"/>
                  </a:lnTo>
                  <a:lnTo>
                    <a:pt x="22" y="1"/>
                  </a:lnTo>
                  <a:lnTo>
                    <a:pt x="29"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38">
              <a:extLst>
                <a:ext uri="{FF2B5EF4-FFF2-40B4-BE49-F238E27FC236}">
                  <a16:creationId xmlns:a16="http://schemas.microsoft.com/office/drawing/2014/main" id="{0005A1EF-2478-0173-AB78-2F11AC8D6387}"/>
                </a:ext>
              </a:extLst>
            </p:cNvPr>
            <p:cNvSpPr>
              <a:spLocks/>
            </p:cNvSpPr>
            <p:nvPr/>
          </p:nvSpPr>
          <p:spPr bwMode="auto">
            <a:xfrm>
              <a:off x="5264151" y="1447801"/>
              <a:ext cx="33338" cy="60325"/>
            </a:xfrm>
            <a:custGeom>
              <a:avLst/>
              <a:gdLst/>
              <a:ahLst/>
              <a:cxnLst>
                <a:cxn ang="0">
                  <a:pos x="11" y="0"/>
                </a:cxn>
                <a:cxn ang="0">
                  <a:pos x="14" y="0"/>
                </a:cxn>
                <a:cxn ang="0">
                  <a:pos x="14" y="1"/>
                </a:cxn>
                <a:cxn ang="0">
                  <a:pos x="15" y="9"/>
                </a:cxn>
                <a:cxn ang="0">
                  <a:pos x="18" y="21"/>
                </a:cxn>
                <a:cxn ang="0">
                  <a:pos x="20" y="27"/>
                </a:cxn>
                <a:cxn ang="0">
                  <a:pos x="21" y="32"/>
                </a:cxn>
                <a:cxn ang="0">
                  <a:pos x="21" y="36"/>
                </a:cxn>
                <a:cxn ang="0">
                  <a:pos x="18" y="38"/>
                </a:cxn>
                <a:cxn ang="0">
                  <a:pos x="14" y="37"/>
                </a:cxn>
                <a:cxn ang="0">
                  <a:pos x="8" y="33"/>
                </a:cxn>
                <a:cxn ang="0">
                  <a:pos x="3" y="27"/>
                </a:cxn>
                <a:cxn ang="0">
                  <a:pos x="0" y="20"/>
                </a:cxn>
                <a:cxn ang="0">
                  <a:pos x="0" y="13"/>
                </a:cxn>
                <a:cxn ang="0">
                  <a:pos x="1" y="10"/>
                </a:cxn>
                <a:cxn ang="0">
                  <a:pos x="5" y="4"/>
                </a:cxn>
                <a:cxn ang="0">
                  <a:pos x="9" y="1"/>
                </a:cxn>
                <a:cxn ang="0">
                  <a:pos x="11" y="0"/>
                </a:cxn>
              </a:cxnLst>
              <a:rect l="0" t="0" r="r" b="b"/>
              <a:pathLst>
                <a:path w="21" h="38">
                  <a:moveTo>
                    <a:pt x="11" y="0"/>
                  </a:moveTo>
                  <a:lnTo>
                    <a:pt x="14" y="0"/>
                  </a:lnTo>
                  <a:lnTo>
                    <a:pt x="14" y="1"/>
                  </a:lnTo>
                  <a:lnTo>
                    <a:pt x="15" y="9"/>
                  </a:lnTo>
                  <a:lnTo>
                    <a:pt x="18" y="21"/>
                  </a:lnTo>
                  <a:lnTo>
                    <a:pt x="20" y="27"/>
                  </a:lnTo>
                  <a:lnTo>
                    <a:pt x="21" y="32"/>
                  </a:lnTo>
                  <a:lnTo>
                    <a:pt x="21" y="36"/>
                  </a:lnTo>
                  <a:lnTo>
                    <a:pt x="18" y="38"/>
                  </a:lnTo>
                  <a:lnTo>
                    <a:pt x="14" y="37"/>
                  </a:lnTo>
                  <a:lnTo>
                    <a:pt x="8" y="33"/>
                  </a:lnTo>
                  <a:lnTo>
                    <a:pt x="3" y="27"/>
                  </a:lnTo>
                  <a:lnTo>
                    <a:pt x="0" y="20"/>
                  </a:lnTo>
                  <a:lnTo>
                    <a:pt x="0" y="13"/>
                  </a:lnTo>
                  <a:lnTo>
                    <a:pt x="1" y="10"/>
                  </a:lnTo>
                  <a:lnTo>
                    <a:pt x="5" y="4"/>
                  </a:lnTo>
                  <a:lnTo>
                    <a:pt x="9" y="1"/>
                  </a:lnTo>
                  <a:lnTo>
                    <a:pt x="11"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39">
              <a:extLst>
                <a:ext uri="{FF2B5EF4-FFF2-40B4-BE49-F238E27FC236}">
                  <a16:creationId xmlns:a16="http://schemas.microsoft.com/office/drawing/2014/main" id="{6BECDFA5-959D-CB42-E2DF-FB33371CA598}"/>
                </a:ext>
              </a:extLst>
            </p:cNvPr>
            <p:cNvSpPr>
              <a:spLocks/>
            </p:cNvSpPr>
            <p:nvPr/>
          </p:nvSpPr>
          <p:spPr bwMode="auto">
            <a:xfrm>
              <a:off x="5259388" y="1223963"/>
              <a:ext cx="125413" cy="198438"/>
            </a:xfrm>
            <a:custGeom>
              <a:avLst/>
              <a:gdLst/>
              <a:ahLst/>
              <a:cxnLst>
                <a:cxn ang="0">
                  <a:pos x="31" y="0"/>
                </a:cxn>
                <a:cxn ang="0">
                  <a:pos x="33" y="1"/>
                </a:cxn>
                <a:cxn ang="0">
                  <a:pos x="35" y="2"/>
                </a:cxn>
                <a:cxn ang="0">
                  <a:pos x="37" y="3"/>
                </a:cxn>
                <a:cxn ang="0">
                  <a:pos x="41" y="6"/>
                </a:cxn>
                <a:cxn ang="0">
                  <a:pos x="41" y="11"/>
                </a:cxn>
                <a:cxn ang="0">
                  <a:pos x="39" y="13"/>
                </a:cxn>
                <a:cxn ang="0">
                  <a:pos x="33" y="18"/>
                </a:cxn>
                <a:cxn ang="0">
                  <a:pos x="29" y="24"/>
                </a:cxn>
                <a:cxn ang="0">
                  <a:pos x="24" y="31"/>
                </a:cxn>
                <a:cxn ang="0">
                  <a:pos x="22" y="38"/>
                </a:cxn>
                <a:cxn ang="0">
                  <a:pos x="22" y="48"/>
                </a:cxn>
                <a:cxn ang="0">
                  <a:pos x="25" y="57"/>
                </a:cxn>
                <a:cxn ang="0">
                  <a:pos x="29" y="64"/>
                </a:cxn>
                <a:cxn ang="0">
                  <a:pos x="33" y="68"/>
                </a:cxn>
                <a:cxn ang="0">
                  <a:pos x="38" y="71"/>
                </a:cxn>
                <a:cxn ang="0">
                  <a:pos x="45" y="72"/>
                </a:cxn>
                <a:cxn ang="0">
                  <a:pos x="59" y="68"/>
                </a:cxn>
                <a:cxn ang="0">
                  <a:pos x="68" y="67"/>
                </a:cxn>
                <a:cxn ang="0">
                  <a:pos x="79" y="67"/>
                </a:cxn>
                <a:cxn ang="0">
                  <a:pos x="79" y="68"/>
                </a:cxn>
                <a:cxn ang="0">
                  <a:pos x="74" y="70"/>
                </a:cxn>
                <a:cxn ang="0">
                  <a:pos x="65" y="73"/>
                </a:cxn>
                <a:cxn ang="0">
                  <a:pos x="56" y="75"/>
                </a:cxn>
                <a:cxn ang="0">
                  <a:pos x="48" y="78"/>
                </a:cxn>
                <a:cxn ang="0">
                  <a:pos x="43" y="80"/>
                </a:cxn>
                <a:cxn ang="0">
                  <a:pos x="38" y="81"/>
                </a:cxn>
                <a:cxn ang="0">
                  <a:pos x="32" y="80"/>
                </a:cxn>
                <a:cxn ang="0">
                  <a:pos x="26" y="78"/>
                </a:cxn>
                <a:cxn ang="0">
                  <a:pos x="21" y="75"/>
                </a:cxn>
                <a:cxn ang="0">
                  <a:pos x="17" y="73"/>
                </a:cxn>
                <a:cxn ang="0">
                  <a:pos x="13" y="75"/>
                </a:cxn>
                <a:cxn ang="0">
                  <a:pos x="12" y="77"/>
                </a:cxn>
                <a:cxn ang="0">
                  <a:pos x="9" y="80"/>
                </a:cxn>
                <a:cxn ang="0">
                  <a:pos x="9" y="87"/>
                </a:cxn>
                <a:cxn ang="0">
                  <a:pos x="8" y="95"/>
                </a:cxn>
                <a:cxn ang="0">
                  <a:pos x="7" y="105"/>
                </a:cxn>
                <a:cxn ang="0">
                  <a:pos x="5" y="115"/>
                </a:cxn>
                <a:cxn ang="0">
                  <a:pos x="4" y="122"/>
                </a:cxn>
                <a:cxn ang="0">
                  <a:pos x="2" y="125"/>
                </a:cxn>
                <a:cxn ang="0">
                  <a:pos x="1" y="122"/>
                </a:cxn>
                <a:cxn ang="0">
                  <a:pos x="0" y="114"/>
                </a:cxn>
                <a:cxn ang="0">
                  <a:pos x="0" y="91"/>
                </a:cxn>
                <a:cxn ang="0">
                  <a:pos x="2" y="67"/>
                </a:cxn>
                <a:cxn ang="0">
                  <a:pos x="3" y="58"/>
                </a:cxn>
                <a:cxn ang="0">
                  <a:pos x="4" y="53"/>
                </a:cxn>
                <a:cxn ang="0">
                  <a:pos x="6" y="48"/>
                </a:cxn>
                <a:cxn ang="0">
                  <a:pos x="10" y="39"/>
                </a:cxn>
                <a:cxn ang="0">
                  <a:pos x="14" y="28"/>
                </a:cxn>
                <a:cxn ang="0">
                  <a:pos x="24" y="8"/>
                </a:cxn>
                <a:cxn ang="0">
                  <a:pos x="28" y="2"/>
                </a:cxn>
                <a:cxn ang="0">
                  <a:pos x="31" y="0"/>
                </a:cxn>
              </a:cxnLst>
              <a:rect l="0" t="0" r="r" b="b"/>
              <a:pathLst>
                <a:path w="79" h="125">
                  <a:moveTo>
                    <a:pt x="31" y="0"/>
                  </a:moveTo>
                  <a:lnTo>
                    <a:pt x="33" y="1"/>
                  </a:lnTo>
                  <a:lnTo>
                    <a:pt x="35" y="2"/>
                  </a:lnTo>
                  <a:lnTo>
                    <a:pt x="37" y="3"/>
                  </a:lnTo>
                  <a:lnTo>
                    <a:pt x="41" y="6"/>
                  </a:lnTo>
                  <a:lnTo>
                    <a:pt x="41" y="11"/>
                  </a:lnTo>
                  <a:lnTo>
                    <a:pt x="39" y="13"/>
                  </a:lnTo>
                  <a:lnTo>
                    <a:pt x="33" y="18"/>
                  </a:lnTo>
                  <a:lnTo>
                    <a:pt x="29" y="24"/>
                  </a:lnTo>
                  <a:lnTo>
                    <a:pt x="24" y="31"/>
                  </a:lnTo>
                  <a:lnTo>
                    <a:pt x="22" y="38"/>
                  </a:lnTo>
                  <a:lnTo>
                    <a:pt x="22" y="48"/>
                  </a:lnTo>
                  <a:lnTo>
                    <a:pt x="25" y="57"/>
                  </a:lnTo>
                  <a:lnTo>
                    <a:pt x="29" y="64"/>
                  </a:lnTo>
                  <a:lnTo>
                    <a:pt x="33" y="68"/>
                  </a:lnTo>
                  <a:lnTo>
                    <a:pt x="38" y="71"/>
                  </a:lnTo>
                  <a:lnTo>
                    <a:pt x="45" y="72"/>
                  </a:lnTo>
                  <a:lnTo>
                    <a:pt x="59" y="68"/>
                  </a:lnTo>
                  <a:lnTo>
                    <a:pt x="68" y="67"/>
                  </a:lnTo>
                  <a:lnTo>
                    <a:pt x="79" y="67"/>
                  </a:lnTo>
                  <a:lnTo>
                    <a:pt x="79" y="68"/>
                  </a:lnTo>
                  <a:lnTo>
                    <a:pt x="74" y="70"/>
                  </a:lnTo>
                  <a:lnTo>
                    <a:pt x="65" y="73"/>
                  </a:lnTo>
                  <a:lnTo>
                    <a:pt x="56" y="75"/>
                  </a:lnTo>
                  <a:lnTo>
                    <a:pt x="48" y="78"/>
                  </a:lnTo>
                  <a:lnTo>
                    <a:pt x="43" y="80"/>
                  </a:lnTo>
                  <a:lnTo>
                    <a:pt x="38" y="81"/>
                  </a:lnTo>
                  <a:lnTo>
                    <a:pt x="32" y="80"/>
                  </a:lnTo>
                  <a:lnTo>
                    <a:pt x="26" y="78"/>
                  </a:lnTo>
                  <a:lnTo>
                    <a:pt x="21" y="75"/>
                  </a:lnTo>
                  <a:lnTo>
                    <a:pt x="17" y="73"/>
                  </a:lnTo>
                  <a:lnTo>
                    <a:pt x="13" y="75"/>
                  </a:lnTo>
                  <a:lnTo>
                    <a:pt x="12" y="77"/>
                  </a:lnTo>
                  <a:lnTo>
                    <a:pt x="9" y="80"/>
                  </a:lnTo>
                  <a:lnTo>
                    <a:pt x="9" y="87"/>
                  </a:lnTo>
                  <a:lnTo>
                    <a:pt x="8" y="95"/>
                  </a:lnTo>
                  <a:lnTo>
                    <a:pt x="7" y="105"/>
                  </a:lnTo>
                  <a:lnTo>
                    <a:pt x="5" y="115"/>
                  </a:lnTo>
                  <a:lnTo>
                    <a:pt x="4" y="122"/>
                  </a:lnTo>
                  <a:lnTo>
                    <a:pt x="2" y="125"/>
                  </a:lnTo>
                  <a:lnTo>
                    <a:pt x="1" y="122"/>
                  </a:lnTo>
                  <a:lnTo>
                    <a:pt x="0" y="114"/>
                  </a:lnTo>
                  <a:lnTo>
                    <a:pt x="0" y="91"/>
                  </a:lnTo>
                  <a:lnTo>
                    <a:pt x="2" y="67"/>
                  </a:lnTo>
                  <a:lnTo>
                    <a:pt x="3" y="58"/>
                  </a:lnTo>
                  <a:lnTo>
                    <a:pt x="4" y="53"/>
                  </a:lnTo>
                  <a:lnTo>
                    <a:pt x="6" y="48"/>
                  </a:lnTo>
                  <a:lnTo>
                    <a:pt x="10" y="39"/>
                  </a:lnTo>
                  <a:lnTo>
                    <a:pt x="14" y="28"/>
                  </a:lnTo>
                  <a:lnTo>
                    <a:pt x="24" y="8"/>
                  </a:lnTo>
                  <a:lnTo>
                    <a:pt x="28" y="2"/>
                  </a:lnTo>
                  <a:lnTo>
                    <a:pt x="31"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40">
              <a:extLst>
                <a:ext uri="{FF2B5EF4-FFF2-40B4-BE49-F238E27FC236}">
                  <a16:creationId xmlns:a16="http://schemas.microsoft.com/office/drawing/2014/main" id="{23184838-3E03-0C83-97FC-ECA4CFE1FE5A}"/>
                </a:ext>
              </a:extLst>
            </p:cNvPr>
            <p:cNvSpPr>
              <a:spLocks/>
            </p:cNvSpPr>
            <p:nvPr/>
          </p:nvSpPr>
          <p:spPr bwMode="auto">
            <a:xfrm>
              <a:off x="5330826" y="1131888"/>
              <a:ext cx="46038" cy="84138"/>
            </a:xfrm>
            <a:custGeom>
              <a:avLst/>
              <a:gdLst/>
              <a:ahLst/>
              <a:cxnLst>
                <a:cxn ang="0">
                  <a:pos x="8" y="0"/>
                </a:cxn>
                <a:cxn ang="0">
                  <a:pos x="25" y="0"/>
                </a:cxn>
                <a:cxn ang="0">
                  <a:pos x="29" y="2"/>
                </a:cxn>
                <a:cxn ang="0">
                  <a:pos x="29" y="4"/>
                </a:cxn>
                <a:cxn ang="0">
                  <a:pos x="25" y="10"/>
                </a:cxn>
                <a:cxn ang="0">
                  <a:pos x="24" y="13"/>
                </a:cxn>
                <a:cxn ang="0">
                  <a:pos x="24" y="20"/>
                </a:cxn>
                <a:cxn ang="0">
                  <a:pos x="25" y="27"/>
                </a:cxn>
                <a:cxn ang="0">
                  <a:pos x="25" y="41"/>
                </a:cxn>
                <a:cxn ang="0">
                  <a:pos x="24" y="45"/>
                </a:cxn>
                <a:cxn ang="0">
                  <a:pos x="20" y="48"/>
                </a:cxn>
                <a:cxn ang="0">
                  <a:pos x="14" y="51"/>
                </a:cxn>
                <a:cxn ang="0">
                  <a:pos x="9" y="53"/>
                </a:cxn>
                <a:cxn ang="0">
                  <a:pos x="5" y="53"/>
                </a:cxn>
                <a:cxn ang="0">
                  <a:pos x="3" y="49"/>
                </a:cxn>
                <a:cxn ang="0">
                  <a:pos x="2" y="42"/>
                </a:cxn>
                <a:cxn ang="0">
                  <a:pos x="1" y="34"/>
                </a:cxn>
                <a:cxn ang="0">
                  <a:pos x="0" y="27"/>
                </a:cxn>
                <a:cxn ang="0">
                  <a:pos x="0" y="15"/>
                </a:cxn>
                <a:cxn ang="0">
                  <a:pos x="1" y="7"/>
                </a:cxn>
                <a:cxn ang="0">
                  <a:pos x="4" y="2"/>
                </a:cxn>
                <a:cxn ang="0">
                  <a:pos x="8" y="0"/>
                </a:cxn>
              </a:cxnLst>
              <a:rect l="0" t="0" r="r" b="b"/>
              <a:pathLst>
                <a:path w="29" h="53">
                  <a:moveTo>
                    <a:pt x="8" y="0"/>
                  </a:moveTo>
                  <a:lnTo>
                    <a:pt x="25" y="0"/>
                  </a:lnTo>
                  <a:lnTo>
                    <a:pt x="29" y="2"/>
                  </a:lnTo>
                  <a:lnTo>
                    <a:pt x="29" y="4"/>
                  </a:lnTo>
                  <a:lnTo>
                    <a:pt x="25" y="10"/>
                  </a:lnTo>
                  <a:lnTo>
                    <a:pt x="24" y="13"/>
                  </a:lnTo>
                  <a:lnTo>
                    <a:pt x="24" y="20"/>
                  </a:lnTo>
                  <a:lnTo>
                    <a:pt x="25" y="27"/>
                  </a:lnTo>
                  <a:lnTo>
                    <a:pt x="25" y="41"/>
                  </a:lnTo>
                  <a:lnTo>
                    <a:pt x="24" y="45"/>
                  </a:lnTo>
                  <a:lnTo>
                    <a:pt x="20" y="48"/>
                  </a:lnTo>
                  <a:lnTo>
                    <a:pt x="14" y="51"/>
                  </a:lnTo>
                  <a:lnTo>
                    <a:pt x="9" y="53"/>
                  </a:lnTo>
                  <a:lnTo>
                    <a:pt x="5" y="53"/>
                  </a:lnTo>
                  <a:lnTo>
                    <a:pt x="3" y="49"/>
                  </a:lnTo>
                  <a:lnTo>
                    <a:pt x="2" y="42"/>
                  </a:lnTo>
                  <a:lnTo>
                    <a:pt x="1" y="34"/>
                  </a:lnTo>
                  <a:lnTo>
                    <a:pt x="0" y="27"/>
                  </a:lnTo>
                  <a:lnTo>
                    <a:pt x="0" y="15"/>
                  </a:lnTo>
                  <a:lnTo>
                    <a:pt x="1" y="7"/>
                  </a:lnTo>
                  <a:lnTo>
                    <a:pt x="4" y="2"/>
                  </a:lnTo>
                  <a:lnTo>
                    <a:pt x="8"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41">
              <a:extLst>
                <a:ext uri="{FF2B5EF4-FFF2-40B4-BE49-F238E27FC236}">
                  <a16:creationId xmlns:a16="http://schemas.microsoft.com/office/drawing/2014/main" id="{F04B7F0A-13AF-BA4A-3798-296711B4A934}"/>
                </a:ext>
              </a:extLst>
            </p:cNvPr>
            <p:cNvSpPr>
              <a:spLocks/>
            </p:cNvSpPr>
            <p:nvPr/>
          </p:nvSpPr>
          <p:spPr bwMode="auto">
            <a:xfrm>
              <a:off x="7078663" y="1501776"/>
              <a:ext cx="31750" cy="85725"/>
            </a:xfrm>
            <a:custGeom>
              <a:avLst/>
              <a:gdLst/>
              <a:ahLst/>
              <a:cxnLst>
                <a:cxn ang="0">
                  <a:pos x="16" y="0"/>
                </a:cxn>
                <a:cxn ang="0">
                  <a:pos x="18" y="0"/>
                </a:cxn>
                <a:cxn ang="0">
                  <a:pos x="19" y="1"/>
                </a:cxn>
                <a:cxn ang="0">
                  <a:pos x="20" y="1"/>
                </a:cxn>
                <a:cxn ang="0">
                  <a:pos x="20" y="3"/>
                </a:cxn>
                <a:cxn ang="0">
                  <a:pos x="18" y="7"/>
                </a:cxn>
                <a:cxn ang="0">
                  <a:pos x="16" y="8"/>
                </a:cxn>
                <a:cxn ang="0">
                  <a:pos x="14" y="12"/>
                </a:cxn>
                <a:cxn ang="0">
                  <a:pos x="14" y="16"/>
                </a:cxn>
                <a:cxn ang="0">
                  <a:pos x="13" y="23"/>
                </a:cxn>
                <a:cxn ang="0">
                  <a:pos x="13" y="30"/>
                </a:cxn>
                <a:cxn ang="0">
                  <a:pos x="13" y="34"/>
                </a:cxn>
                <a:cxn ang="0">
                  <a:pos x="12" y="37"/>
                </a:cxn>
                <a:cxn ang="0">
                  <a:pos x="9" y="42"/>
                </a:cxn>
                <a:cxn ang="0">
                  <a:pos x="6" y="48"/>
                </a:cxn>
                <a:cxn ang="0">
                  <a:pos x="3" y="52"/>
                </a:cxn>
                <a:cxn ang="0">
                  <a:pos x="1" y="54"/>
                </a:cxn>
                <a:cxn ang="0">
                  <a:pos x="0" y="51"/>
                </a:cxn>
                <a:cxn ang="0">
                  <a:pos x="1" y="45"/>
                </a:cxn>
                <a:cxn ang="0">
                  <a:pos x="4" y="39"/>
                </a:cxn>
                <a:cxn ang="0">
                  <a:pos x="5" y="32"/>
                </a:cxn>
                <a:cxn ang="0">
                  <a:pos x="6" y="27"/>
                </a:cxn>
                <a:cxn ang="0">
                  <a:pos x="6" y="14"/>
                </a:cxn>
                <a:cxn ang="0">
                  <a:pos x="7" y="7"/>
                </a:cxn>
                <a:cxn ang="0">
                  <a:pos x="9" y="3"/>
                </a:cxn>
                <a:cxn ang="0">
                  <a:pos x="13" y="1"/>
                </a:cxn>
                <a:cxn ang="0">
                  <a:pos x="14" y="1"/>
                </a:cxn>
                <a:cxn ang="0">
                  <a:pos x="16" y="0"/>
                </a:cxn>
              </a:cxnLst>
              <a:rect l="0" t="0" r="r" b="b"/>
              <a:pathLst>
                <a:path w="20" h="54">
                  <a:moveTo>
                    <a:pt x="16" y="0"/>
                  </a:moveTo>
                  <a:lnTo>
                    <a:pt x="18" y="0"/>
                  </a:lnTo>
                  <a:lnTo>
                    <a:pt x="19" y="1"/>
                  </a:lnTo>
                  <a:lnTo>
                    <a:pt x="20" y="1"/>
                  </a:lnTo>
                  <a:lnTo>
                    <a:pt x="20" y="3"/>
                  </a:lnTo>
                  <a:lnTo>
                    <a:pt x="18" y="7"/>
                  </a:lnTo>
                  <a:lnTo>
                    <a:pt x="16" y="8"/>
                  </a:lnTo>
                  <a:lnTo>
                    <a:pt x="14" y="12"/>
                  </a:lnTo>
                  <a:lnTo>
                    <a:pt x="14" y="16"/>
                  </a:lnTo>
                  <a:lnTo>
                    <a:pt x="13" y="23"/>
                  </a:lnTo>
                  <a:lnTo>
                    <a:pt x="13" y="30"/>
                  </a:lnTo>
                  <a:lnTo>
                    <a:pt x="13" y="34"/>
                  </a:lnTo>
                  <a:lnTo>
                    <a:pt x="12" y="37"/>
                  </a:lnTo>
                  <a:lnTo>
                    <a:pt x="9" y="42"/>
                  </a:lnTo>
                  <a:lnTo>
                    <a:pt x="6" y="48"/>
                  </a:lnTo>
                  <a:lnTo>
                    <a:pt x="3" y="52"/>
                  </a:lnTo>
                  <a:lnTo>
                    <a:pt x="1" y="54"/>
                  </a:lnTo>
                  <a:lnTo>
                    <a:pt x="0" y="51"/>
                  </a:lnTo>
                  <a:lnTo>
                    <a:pt x="1" y="45"/>
                  </a:lnTo>
                  <a:lnTo>
                    <a:pt x="4" y="39"/>
                  </a:lnTo>
                  <a:lnTo>
                    <a:pt x="5" y="32"/>
                  </a:lnTo>
                  <a:lnTo>
                    <a:pt x="6" y="27"/>
                  </a:lnTo>
                  <a:lnTo>
                    <a:pt x="6" y="14"/>
                  </a:lnTo>
                  <a:lnTo>
                    <a:pt x="7" y="7"/>
                  </a:lnTo>
                  <a:lnTo>
                    <a:pt x="9" y="3"/>
                  </a:lnTo>
                  <a:lnTo>
                    <a:pt x="13" y="1"/>
                  </a:lnTo>
                  <a:lnTo>
                    <a:pt x="14" y="1"/>
                  </a:lnTo>
                  <a:lnTo>
                    <a:pt x="16" y="0"/>
                  </a:lnTo>
                  <a:close/>
                </a:path>
              </a:pathLst>
            </a:custGeom>
            <a:grpFill/>
            <a:ln w="0">
              <a:solidFill>
                <a:srgbClr val="FFC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 name="Rechteck 66">
            <a:extLst>
              <a:ext uri="{FF2B5EF4-FFF2-40B4-BE49-F238E27FC236}">
                <a16:creationId xmlns:a16="http://schemas.microsoft.com/office/drawing/2014/main" id="{49DDF851-3278-7A8B-E23F-C93EDE5796EE}"/>
              </a:ext>
            </a:extLst>
          </p:cNvPr>
          <p:cNvSpPr/>
          <p:nvPr/>
        </p:nvSpPr>
        <p:spPr>
          <a:xfrm>
            <a:off x="963915" y="2438720"/>
            <a:ext cx="46800" cy="327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C200"/>
              </a:solidFill>
            </a:endParaRPr>
          </a:p>
        </p:txBody>
      </p:sp>
      <p:sp>
        <p:nvSpPr>
          <p:cNvPr id="68" name="Textfeld 67">
            <a:extLst>
              <a:ext uri="{FF2B5EF4-FFF2-40B4-BE49-F238E27FC236}">
                <a16:creationId xmlns:a16="http://schemas.microsoft.com/office/drawing/2014/main" id="{172BCF0C-33D8-1073-C43E-98FA35C0D8E0}"/>
              </a:ext>
            </a:extLst>
          </p:cNvPr>
          <p:cNvSpPr txBox="1"/>
          <p:nvPr/>
        </p:nvSpPr>
        <p:spPr>
          <a:xfrm>
            <a:off x="1127297" y="2002186"/>
            <a:ext cx="5699129" cy="3816429"/>
          </a:xfrm>
          <a:prstGeom prst="rect">
            <a:avLst/>
          </a:prstGeom>
          <a:noFill/>
        </p:spPr>
        <p:txBody>
          <a:bodyPr wrap="square">
            <a:spAutoFit/>
          </a:bodyPr>
          <a:lstStyle/>
          <a:p>
            <a:pPr marL="285750" indent="-285750">
              <a:buClr>
                <a:schemeClr val="tx1"/>
              </a:buClr>
              <a:buFont typeface="Arial" panose="020B0604020202020204" pitchFamily="34" charset="0"/>
              <a:buChar char="•"/>
            </a:pPr>
            <a:endParaRPr lang="en-GB" sz="2200" i="0" dirty="0">
              <a:effectLst/>
              <a:latin typeface="Arial" panose="020B0604020202020204" pitchFamily="34" charset="0"/>
              <a:cs typeface="Arial" panose="020B0604020202020204" pitchFamily="34" charset="0"/>
            </a:endParaRPr>
          </a:p>
          <a:p>
            <a:pPr marL="285750" indent="-285750">
              <a:buClr>
                <a:schemeClr val="tx1"/>
              </a:buClr>
              <a:buSzPct val="130000"/>
              <a:buFont typeface="Arial" panose="020B0604020202020204" pitchFamily="34" charset="0"/>
              <a:buChar char="•"/>
            </a:pPr>
            <a:r>
              <a:rPr lang="en-GB" sz="2200" dirty="0">
                <a:latin typeface="Arial" panose="020B0604020202020204" pitchFamily="34" charset="0"/>
                <a:cs typeface="Arial" panose="020B0604020202020204" pitchFamily="34" charset="0"/>
              </a:rPr>
              <a:t>3,568 start-ups founded in 2025 – a 29% increase over 2024</a:t>
            </a:r>
            <a:r>
              <a:rPr lang="en-GB" sz="2200" i="0" dirty="0">
                <a:effectLst/>
                <a:latin typeface="Arial" panose="020B0604020202020204" pitchFamily="34" charset="0"/>
                <a:cs typeface="Arial" panose="020B0604020202020204" pitchFamily="34" charset="0"/>
              </a:rPr>
              <a:t> </a:t>
            </a:r>
          </a:p>
          <a:p>
            <a:pPr marL="285750" indent="-285750">
              <a:buClr>
                <a:schemeClr val="tx1"/>
              </a:buClr>
              <a:buSzPct val="130000"/>
              <a:buFont typeface="Arial" panose="020B0604020202020204" pitchFamily="34" charset="0"/>
              <a:buChar char="•"/>
            </a:pPr>
            <a:endParaRPr lang="en-GB" sz="2200" i="0" dirty="0">
              <a:effectLst/>
              <a:latin typeface="Arial" panose="020B0604020202020204" pitchFamily="34" charset="0"/>
              <a:cs typeface="Arial" panose="020B0604020202020204" pitchFamily="34" charset="0"/>
            </a:endParaRPr>
          </a:p>
          <a:p>
            <a:pPr marL="285750" indent="-285750">
              <a:buClr>
                <a:schemeClr val="tx1"/>
              </a:buClr>
              <a:buSzPct val="130000"/>
              <a:buFont typeface="Arial" panose="020B0604020202020204" pitchFamily="34" charset="0"/>
              <a:buChar char="•"/>
            </a:pPr>
            <a:r>
              <a:rPr lang="en-GB" sz="2200" i="0" dirty="0">
                <a:effectLst/>
                <a:latin typeface="Arial" panose="020B0604020202020204" pitchFamily="34" charset="0"/>
                <a:cs typeface="Arial" panose="020B0604020202020204" pitchFamily="34" charset="0"/>
              </a:rPr>
              <a:t>Strongest sector is software followed by medicine and food</a:t>
            </a:r>
          </a:p>
          <a:p>
            <a:pPr marL="285750" indent="-285750">
              <a:buClr>
                <a:schemeClr val="tx1"/>
              </a:buClr>
              <a:buSzPct val="130000"/>
              <a:buFont typeface="Arial" panose="020B0604020202020204" pitchFamily="34" charset="0"/>
              <a:buChar char="•"/>
            </a:pPr>
            <a:endParaRPr lang="en-GB" sz="2200" i="0" dirty="0">
              <a:effectLst/>
              <a:latin typeface="Arial" panose="020B0604020202020204" pitchFamily="34" charset="0"/>
              <a:cs typeface="Arial" panose="020B0604020202020204" pitchFamily="34" charset="0"/>
            </a:endParaRPr>
          </a:p>
          <a:p>
            <a:pPr marL="285750" indent="-285750">
              <a:buClr>
                <a:schemeClr val="tx1"/>
              </a:buClr>
              <a:buSzPct val="130000"/>
              <a:buFont typeface="Arial" panose="020B0604020202020204" pitchFamily="34" charset="0"/>
              <a:buChar char="•"/>
            </a:pPr>
            <a:r>
              <a:rPr lang="en-GB" sz="2200" dirty="0">
                <a:latin typeface="Arial" panose="020B0604020202020204" pitchFamily="34" charset="0"/>
                <a:cs typeface="Arial" panose="020B0604020202020204" pitchFamily="34" charset="0"/>
              </a:rPr>
              <a:t>Excellent research as driving force</a:t>
            </a:r>
          </a:p>
          <a:p>
            <a:pPr marL="285750" indent="-285750">
              <a:buClr>
                <a:schemeClr val="tx1"/>
              </a:buClr>
              <a:buSzPct val="130000"/>
              <a:buFont typeface="Arial" panose="020B0604020202020204" pitchFamily="34" charset="0"/>
              <a:buChar char="•"/>
            </a:pPr>
            <a:endParaRPr lang="en-GB" sz="2200" i="0" dirty="0">
              <a:effectLst/>
              <a:latin typeface="Arial" panose="020B0604020202020204" pitchFamily="34" charset="0"/>
              <a:cs typeface="Arial" panose="020B0604020202020204" pitchFamily="34" charset="0"/>
            </a:endParaRPr>
          </a:p>
          <a:p>
            <a:pPr marL="285750" indent="-285750">
              <a:buClr>
                <a:schemeClr val="tx1"/>
              </a:buClr>
              <a:buSzPct val="130000"/>
              <a:buFont typeface="Arial" panose="020B0604020202020204" pitchFamily="34" charset="0"/>
              <a:buChar char="•"/>
            </a:pPr>
            <a:r>
              <a:rPr lang="en-GB" sz="2200" dirty="0">
                <a:latin typeface="Arial" panose="020B0604020202020204" pitchFamily="34" charset="0"/>
                <a:cs typeface="Arial" panose="020B0604020202020204" pitchFamily="34" charset="0"/>
              </a:rPr>
              <a:t>New start-up and scale-up strategy adopted in January 2026</a:t>
            </a:r>
            <a:endParaRPr lang="en-GB" sz="2200" i="0" dirty="0">
              <a:effectLst/>
              <a:latin typeface="Arial" panose="020B0604020202020204" pitchFamily="34" charset="0"/>
              <a:cs typeface="Arial" panose="020B0604020202020204" pitchFamily="34" charset="0"/>
            </a:endParaRPr>
          </a:p>
        </p:txBody>
      </p:sp>
      <p:sp>
        <p:nvSpPr>
          <p:cNvPr id="69" name="Rechteck 68">
            <a:extLst>
              <a:ext uri="{FF2B5EF4-FFF2-40B4-BE49-F238E27FC236}">
                <a16:creationId xmlns:a16="http://schemas.microsoft.com/office/drawing/2014/main" id="{44C030E6-8867-4F1D-55A3-79B6189665B4}"/>
              </a:ext>
            </a:extLst>
          </p:cNvPr>
          <p:cNvSpPr/>
          <p:nvPr/>
        </p:nvSpPr>
        <p:spPr>
          <a:xfrm>
            <a:off x="9643036" y="5212759"/>
            <a:ext cx="999661" cy="5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785</a:t>
            </a:r>
          </a:p>
        </p:txBody>
      </p:sp>
      <p:sp>
        <p:nvSpPr>
          <p:cNvPr id="70" name="Rechteck 69">
            <a:extLst>
              <a:ext uri="{FF2B5EF4-FFF2-40B4-BE49-F238E27FC236}">
                <a16:creationId xmlns:a16="http://schemas.microsoft.com/office/drawing/2014/main" id="{51BF3CAB-F550-4CC8-F347-C4C8C4851912}"/>
              </a:ext>
            </a:extLst>
          </p:cNvPr>
          <p:cNvSpPr/>
          <p:nvPr/>
        </p:nvSpPr>
        <p:spPr>
          <a:xfrm>
            <a:off x="8658681" y="5497181"/>
            <a:ext cx="999661" cy="5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428</a:t>
            </a:r>
          </a:p>
        </p:txBody>
      </p:sp>
      <p:sp>
        <p:nvSpPr>
          <p:cNvPr id="71" name="Rechteck 70">
            <a:extLst>
              <a:ext uri="{FF2B5EF4-FFF2-40B4-BE49-F238E27FC236}">
                <a16:creationId xmlns:a16="http://schemas.microsoft.com/office/drawing/2014/main" id="{C3A52D0F-9E7F-3851-7833-8D7887E87368}"/>
              </a:ext>
            </a:extLst>
          </p:cNvPr>
          <p:cNvSpPr/>
          <p:nvPr/>
        </p:nvSpPr>
        <p:spPr>
          <a:xfrm>
            <a:off x="7416374" y="5065769"/>
            <a:ext cx="999661" cy="5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22</a:t>
            </a:r>
          </a:p>
        </p:txBody>
      </p:sp>
      <p:cxnSp>
        <p:nvCxnSpPr>
          <p:cNvPr id="73" name="Gerader Verbinder 72">
            <a:extLst>
              <a:ext uri="{FF2B5EF4-FFF2-40B4-BE49-F238E27FC236}">
                <a16:creationId xmlns:a16="http://schemas.microsoft.com/office/drawing/2014/main" id="{FEEAEB47-F797-A537-90FE-18ECF2D81F7B}"/>
              </a:ext>
            </a:extLst>
          </p:cNvPr>
          <p:cNvCxnSpPr>
            <a:cxnSpLocks/>
          </p:cNvCxnSpPr>
          <p:nvPr/>
        </p:nvCxnSpPr>
        <p:spPr>
          <a:xfrm flipV="1">
            <a:off x="8111624" y="5230319"/>
            <a:ext cx="219461" cy="964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Rechteck 74">
            <a:extLst>
              <a:ext uri="{FF2B5EF4-FFF2-40B4-BE49-F238E27FC236}">
                <a16:creationId xmlns:a16="http://schemas.microsoft.com/office/drawing/2014/main" id="{15B1A745-4396-A2BE-DC9F-3B31712A3884}"/>
              </a:ext>
            </a:extLst>
          </p:cNvPr>
          <p:cNvSpPr/>
          <p:nvPr/>
        </p:nvSpPr>
        <p:spPr>
          <a:xfrm>
            <a:off x="7609031" y="2561900"/>
            <a:ext cx="999661" cy="5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19</a:t>
            </a:r>
          </a:p>
        </p:txBody>
      </p:sp>
      <p:cxnSp>
        <p:nvCxnSpPr>
          <p:cNvPr id="76" name="Gerader Verbinder 75">
            <a:extLst>
              <a:ext uri="{FF2B5EF4-FFF2-40B4-BE49-F238E27FC236}">
                <a16:creationId xmlns:a16="http://schemas.microsoft.com/office/drawing/2014/main" id="{D8C26E78-D932-4285-3B9F-50026A000B06}"/>
              </a:ext>
            </a:extLst>
          </p:cNvPr>
          <p:cNvCxnSpPr>
            <a:cxnSpLocks/>
          </p:cNvCxnSpPr>
          <p:nvPr/>
        </p:nvCxnSpPr>
        <p:spPr>
          <a:xfrm>
            <a:off x="8341442" y="2876440"/>
            <a:ext cx="742966" cy="1632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Gerader Verbinder 79">
            <a:extLst>
              <a:ext uri="{FF2B5EF4-FFF2-40B4-BE49-F238E27FC236}">
                <a16:creationId xmlns:a16="http://schemas.microsoft.com/office/drawing/2014/main" id="{EF3A0F5F-8CDE-8B82-5A7D-6FE336BC20DA}"/>
              </a:ext>
            </a:extLst>
          </p:cNvPr>
          <p:cNvCxnSpPr>
            <a:cxnSpLocks/>
          </p:cNvCxnSpPr>
          <p:nvPr/>
        </p:nvCxnSpPr>
        <p:spPr>
          <a:xfrm flipV="1">
            <a:off x="10829539" y="3154027"/>
            <a:ext cx="469415" cy="218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Rechteck 81">
            <a:extLst>
              <a:ext uri="{FF2B5EF4-FFF2-40B4-BE49-F238E27FC236}">
                <a16:creationId xmlns:a16="http://schemas.microsoft.com/office/drawing/2014/main" id="{598B61F4-FCD8-EACF-681A-871A918E5706}"/>
              </a:ext>
            </a:extLst>
          </p:cNvPr>
          <p:cNvSpPr/>
          <p:nvPr/>
        </p:nvSpPr>
        <p:spPr>
          <a:xfrm>
            <a:off x="11083811" y="2801501"/>
            <a:ext cx="999661" cy="5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619</a:t>
            </a:r>
          </a:p>
        </p:txBody>
      </p:sp>
      <p:sp>
        <p:nvSpPr>
          <p:cNvPr id="83" name="Rechteck 82">
            <a:extLst>
              <a:ext uri="{FF2B5EF4-FFF2-40B4-BE49-F238E27FC236}">
                <a16:creationId xmlns:a16="http://schemas.microsoft.com/office/drawing/2014/main" id="{6ED002FA-007E-3D98-F4A5-6F951538F660}"/>
              </a:ext>
            </a:extLst>
          </p:cNvPr>
          <p:cNvSpPr/>
          <p:nvPr/>
        </p:nvSpPr>
        <p:spPr>
          <a:xfrm>
            <a:off x="10200734" y="2453319"/>
            <a:ext cx="474243" cy="4307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17</a:t>
            </a:r>
          </a:p>
        </p:txBody>
      </p:sp>
      <p:sp>
        <p:nvSpPr>
          <p:cNvPr id="84" name="Rechteck 83">
            <a:extLst>
              <a:ext uri="{FF2B5EF4-FFF2-40B4-BE49-F238E27FC236}">
                <a16:creationId xmlns:a16="http://schemas.microsoft.com/office/drawing/2014/main" id="{4B7CB246-2A97-AD74-AFC7-1C0E793E023B}"/>
              </a:ext>
            </a:extLst>
          </p:cNvPr>
          <p:cNvSpPr/>
          <p:nvPr/>
        </p:nvSpPr>
        <p:spPr>
          <a:xfrm>
            <a:off x="8189030" y="2052295"/>
            <a:ext cx="999661" cy="5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203</a:t>
            </a:r>
          </a:p>
        </p:txBody>
      </p:sp>
      <p:cxnSp>
        <p:nvCxnSpPr>
          <p:cNvPr id="85" name="Gerader Verbinder 84">
            <a:extLst>
              <a:ext uri="{FF2B5EF4-FFF2-40B4-BE49-F238E27FC236}">
                <a16:creationId xmlns:a16="http://schemas.microsoft.com/office/drawing/2014/main" id="{F6D3B148-61F0-0195-3894-D0730B2AD0E8}"/>
              </a:ext>
            </a:extLst>
          </p:cNvPr>
          <p:cNvCxnSpPr>
            <a:cxnSpLocks/>
          </p:cNvCxnSpPr>
          <p:nvPr/>
        </p:nvCxnSpPr>
        <p:spPr>
          <a:xfrm>
            <a:off x="8942507" y="2451873"/>
            <a:ext cx="582493" cy="2989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Rechteck 86">
            <a:extLst>
              <a:ext uri="{FF2B5EF4-FFF2-40B4-BE49-F238E27FC236}">
                <a16:creationId xmlns:a16="http://schemas.microsoft.com/office/drawing/2014/main" id="{1B90B9E2-0488-93AB-AA12-88D73EFD11A9}"/>
              </a:ext>
            </a:extLst>
          </p:cNvPr>
          <p:cNvSpPr/>
          <p:nvPr/>
        </p:nvSpPr>
        <p:spPr>
          <a:xfrm>
            <a:off x="9274796" y="2294792"/>
            <a:ext cx="474243" cy="4307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70</a:t>
            </a:r>
          </a:p>
        </p:txBody>
      </p:sp>
      <p:sp>
        <p:nvSpPr>
          <p:cNvPr id="88" name="Rechteck 87">
            <a:extLst>
              <a:ext uri="{FF2B5EF4-FFF2-40B4-BE49-F238E27FC236}">
                <a16:creationId xmlns:a16="http://schemas.microsoft.com/office/drawing/2014/main" id="{FACFC3F5-BF04-7E82-50D9-92303A170C75}"/>
              </a:ext>
            </a:extLst>
          </p:cNvPr>
          <p:cNvSpPr/>
          <p:nvPr/>
        </p:nvSpPr>
        <p:spPr>
          <a:xfrm>
            <a:off x="9133806" y="3068244"/>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168</a:t>
            </a:r>
          </a:p>
        </p:txBody>
      </p:sp>
      <p:sp>
        <p:nvSpPr>
          <p:cNvPr id="89" name="Rechteck 88">
            <a:extLst>
              <a:ext uri="{FF2B5EF4-FFF2-40B4-BE49-F238E27FC236}">
                <a16:creationId xmlns:a16="http://schemas.microsoft.com/office/drawing/2014/main" id="{15003279-E4B2-7DEB-008A-6CF3E9D1EB0B}"/>
              </a:ext>
            </a:extLst>
          </p:cNvPr>
          <p:cNvSpPr/>
          <p:nvPr/>
        </p:nvSpPr>
        <p:spPr>
          <a:xfrm>
            <a:off x="10591800" y="3533277"/>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73</a:t>
            </a:r>
          </a:p>
        </p:txBody>
      </p:sp>
      <p:sp>
        <p:nvSpPr>
          <p:cNvPr id="90" name="Rechteck 89">
            <a:extLst>
              <a:ext uri="{FF2B5EF4-FFF2-40B4-BE49-F238E27FC236}">
                <a16:creationId xmlns:a16="http://schemas.microsoft.com/office/drawing/2014/main" id="{33F40CB6-90EB-1616-6E21-7D9B6FF508CF}"/>
              </a:ext>
            </a:extLst>
          </p:cNvPr>
          <p:cNvSpPr/>
          <p:nvPr/>
        </p:nvSpPr>
        <p:spPr>
          <a:xfrm>
            <a:off x="10400477" y="4062935"/>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120</a:t>
            </a:r>
          </a:p>
        </p:txBody>
      </p:sp>
      <p:sp>
        <p:nvSpPr>
          <p:cNvPr id="91" name="Rechteck 90">
            <a:extLst>
              <a:ext uri="{FF2B5EF4-FFF2-40B4-BE49-F238E27FC236}">
                <a16:creationId xmlns:a16="http://schemas.microsoft.com/office/drawing/2014/main" id="{1D82CA5A-FC88-356C-744E-5B9B423F056C}"/>
              </a:ext>
            </a:extLst>
          </p:cNvPr>
          <p:cNvSpPr/>
          <p:nvPr/>
        </p:nvSpPr>
        <p:spPr>
          <a:xfrm>
            <a:off x="9536317" y="4191893"/>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27</a:t>
            </a:r>
          </a:p>
        </p:txBody>
      </p:sp>
      <p:sp>
        <p:nvSpPr>
          <p:cNvPr id="92" name="Rechteck 91">
            <a:extLst>
              <a:ext uri="{FF2B5EF4-FFF2-40B4-BE49-F238E27FC236}">
                <a16:creationId xmlns:a16="http://schemas.microsoft.com/office/drawing/2014/main" id="{516E52C9-26E4-2162-33D0-64E717F77FE0}"/>
              </a:ext>
            </a:extLst>
          </p:cNvPr>
          <p:cNvSpPr/>
          <p:nvPr/>
        </p:nvSpPr>
        <p:spPr>
          <a:xfrm>
            <a:off x="9802046" y="3510732"/>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33</a:t>
            </a:r>
          </a:p>
        </p:txBody>
      </p:sp>
      <p:sp>
        <p:nvSpPr>
          <p:cNvPr id="93" name="Rechteck 92">
            <a:extLst>
              <a:ext uri="{FF2B5EF4-FFF2-40B4-BE49-F238E27FC236}">
                <a16:creationId xmlns:a16="http://schemas.microsoft.com/office/drawing/2014/main" id="{A6A7499B-808F-3C62-3CCA-34C3D430A541}"/>
              </a:ext>
            </a:extLst>
          </p:cNvPr>
          <p:cNvSpPr/>
          <p:nvPr/>
        </p:nvSpPr>
        <p:spPr>
          <a:xfrm>
            <a:off x="8209846" y="3794783"/>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658</a:t>
            </a:r>
          </a:p>
        </p:txBody>
      </p:sp>
      <p:sp>
        <p:nvSpPr>
          <p:cNvPr id="94" name="Rechteck 93">
            <a:extLst>
              <a:ext uri="{FF2B5EF4-FFF2-40B4-BE49-F238E27FC236}">
                <a16:creationId xmlns:a16="http://schemas.microsoft.com/office/drawing/2014/main" id="{30280695-19DF-53B7-EB0C-DF76DB15000D}"/>
              </a:ext>
            </a:extLst>
          </p:cNvPr>
          <p:cNvSpPr/>
          <p:nvPr/>
        </p:nvSpPr>
        <p:spPr>
          <a:xfrm>
            <a:off x="8153400" y="4676277"/>
            <a:ext cx="668240" cy="429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79</a:t>
            </a:r>
          </a:p>
        </p:txBody>
      </p:sp>
      <p:sp>
        <p:nvSpPr>
          <p:cNvPr id="95" name="Rechteck 94">
            <a:extLst>
              <a:ext uri="{FF2B5EF4-FFF2-40B4-BE49-F238E27FC236}">
                <a16:creationId xmlns:a16="http://schemas.microsoft.com/office/drawing/2014/main" id="{AE73A25F-4879-28AC-4FDE-F7D79BED5446}"/>
              </a:ext>
            </a:extLst>
          </p:cNvPr>
          <p:cNvSpPr/>
          <p:nvPr/>
        </p:nvSpPr>
        <p:spPr>
          <a:xfrm>
            <a:off x="8305799" y="3815643"/>
            <a:ext cx="1708447" cy="14421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Arial" panose="020B0604020202020204" pitchFamily="34" charset="0"/>
                <a:cs typeface="Arial" panose="020B0604020202020204" pitchFamily="34" charset="0"/>
              </a:rPr>
              <a:t>247</a:t>
            </a:r>
          </a:p>
        </p:txBody>
      </p:sp>
    </p:spTree>
    <p:extLst>
      <p:ext uri="{BB962C8B-B14F-4D97-AF65-F5344CB8AC3E}">
        <p14:creationId xmlns:p14="http://schemas.microsoft.com/office/powerpoint/2010/main" val="40337721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FA11E96B38DD24DBE04794A7ECF1EBB" ma:contentTypeVersion="19" ma:contentTypeDescription="Ein neues Dokument erstellen." ma:contentTypeScope="" ma:versionID="5568870da26ce205542228dadd643f0f">
  <xsd:schema xmlns:xsd="http://www.w3.org/2001/XMLSchema" xmlns:xs="http://www.w3.org/2001/XMLSchema" xmlns:p="http://schemas.microsoft.com/office/2006/metadata/properties" xmlns:ns2="7c0fb65e-177e-4a4c-ac15-34a627d4e77b" xmlns:ns3="f2865d76-e376-4fa5-97e4-6ea7a3f786e1" xmlns:ns4="7f899240-6760-43b1-9c67-d4600c9177c4" targetNamespace="http://schemas.microsoft.com/office/2006/metadata/properties" ma:root="true" ma:fieldsID="6b11c7328cb790b9be5366d3c6decceb" ns2:_="" ns3:_="" ns4:_="">
    <xsd:import namespace="7c0fb65e-177e-4a4c-ac15-34a627d4e77b"/>
    <xsd:import namespace="f2865d76-e376-4fa5-97e4-6ea7a3f786e1"/>
    <xsd:import namespace="7f899240-6760-43b1-9c67-d4600c9177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0fb65e-177e-4a4c-ac15-34a627d4e7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c20faddb-645d-481a-b9ee-f1eb7d1b88a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865d76-e376-4fa5-97e4-6ea7a3f786e1"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f899240-6760-43b1-9c67-d4600c9177c4"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b308782-a31e-4c86-8c6f-5dbc0d772793}" ma:internalName="TaxCatchAll" ma:showField="CatchAllData" ma:web="f2865d76-e376-4fa5-97e4-6ea7a3f786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899240-6760-43b1-9c67-d4600c9177c4" xsi:nil="true"/>
    <lcf76f155ced4ddcb4097134ff3c332f xmlns="7c0fb65e-177e-4a4c-ac15-34a627d4e77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04FCEF7-A82E-4629-A147-0A9A0DAA01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0fb65e-177e-4a4c-ac15-34a627d4e77b"/>
    <ds:schemaRef ds:uri="f2865d76-e376-4fa5-97e4-6ea7a3f786e1"/>
    <ds:schemaRef ds:uri="7f899240-6760-43b1-9c67-d4600c9177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52CC65-CCBA-4E51-98EE-1083D6085639}">
  <ds:schemaRefs>
    <ds:schemaRef ds:uri="http://schemas.microsoft.com/sharepoint/v3/contenttype/forms"/>
  </ds:schemaRefs>
</ds:datastoreItem>
</file>

<file path=customXml/itemProps3.xml><?xml version="1.0" encoding="utf-8"?>
<ds:datastoreItem xmlns:ds="http://schemas.openxmlformats.org/officeDocument/2006/customXml" ds:itemID="{9A80098F-D100-4C33-859E-1DA9AAED489D}">
  <ds:schemaRefs>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http://www.w3.org/XML/1998/namespace"/>
    <ds:schemaRef ds:uri="7c0fb65e-177e-4a4c-ac15-34a627d4e77b"/>
    <ds:schemaRef ds:uri="7f899240-6760-43b1-9c67-d4600c9177c4"/>
    <ds:schemaRef ds:uri="f2865d76-e376-4fa5-97e4-6ea7a3f786e1"/>
    <ds:schemaRef ds:uri="http://purl.org/dc/dcmitype/"/>
    <ds:schemaRef ds:uri="http://purl.org/dc/terms/"/>
  </ds:schemaRefs>
</ds:datastoreItem>
</file>

<file path=docMetadata/LabelInfo.xml><?xml version="1.0" encoding="utf-8"?>
<clbl:labelList xmlns:clbl="http://schemas.microsoft.com/office/2020/mipLabelMetadata">
  <clbl:label id="{e29fc699-127e-425d-a75f-ed341dc32838}" enabled="0" method="" siteId="{e29fc699-127e-425d-a75f-ed341dc32838}" removed="1"/>
</clbl:labelList>
</file>

<file path=docProps/app.xml><?xml version="1.0" encoding="utf-8"?>
<Properties xmlns="http://schemas.openxmlformats.org/officeDocument/2006/extended-properties" xmlns:vt="http://schemas.openxmlformats.org/officeDocument/2006/docPropsVTypes">
  <Template/>
  <TotalTime>0</TotalTime>
  <Words>6636</Words>
  <Application>Microsoft Office PowerPoint</Application>
  <PresentationFormat>Breitbild</PresentationFormat>
  <Paragraphs>713</Paragraphs>
  <Slides>32</Slides>
  <Notes>32</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32</vt:i4>
      </vt:variant>
    </vt:vector>
  </HeadingPairs>
  <TitlesOfParts>
    <vt:vector size="42" baseType="lpstr">
      <vt:lpstr>Aptos</vt:lpstr>
      <vt:lpstr>Arial</vt:lpstr>
      <vt:lpstr>Arial Regular</vt:lpstr>
      <vt:lpstr>Calibri</vt:lpstr>
      <vt:lpstr>Calibri Light</vt:lpstr>
      <vt:lpstr>Segoe UI</vt:lpstr>
      <vt:lpstr>Symbol</vt:lpstr>
      <vt:lpstr>Times New Roman</vt:lpstr>
      <vt:lpstr>Office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Krebs, Anabell</dc:creator>
  <cp:lastModifiedBy>Ingy Nafie</cp:lastModifiedBy>
  <cp:revision>134</cp:revision>
  <cp:lastPrinted>2026-04-01T15:05:14Z</cp:lastPrinted>
  <dcterms:created xsi:type="dcterms:W3CDTF">2023-10-18T14:25:22Z</dcterms:created>
  <dcterms:modified xsi:type="dcterms:W3CDTF">2026-07-28T06:56:32Z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0x0101002FA11E96B38DD24DBE04794A7ECF1EBB</vt:lpwstr>
  </property>
  <property fmtid="{D5CDD505-2E9C-101B-9397-08002B2CF9AE}" pid="3" name="MediaServiceImageTags">
    <vt:lpwstr/>
  </property>
</Properties>
</file>